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D1F5"/>
    <a:srgbClr val="FFFFFF"/>
    <a:srgbClr val="B1D6E8"/>
    <a:srgbClr val="84B8DA"/>
    <a:srgbClr val="9C4877"/>
    <a:srgbClr val="2B80B1"/>
    <a:srgbClr val="9CCB3B"/>
    <a:srgbClr val="F5835D"/>
    <a:srgbClr val="E7BB20"/>
    <a:srgbClr val="BD6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7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21/02/2019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gasgovernance.co.uk/augenex/1819"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www.gasgovernance.co.uk/augenex"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wmf"/><Relationship Id="rId2" Type="http://schemas.openxmlformats.org/officeDocument/2006/relationships/tags" Target="../tags/tag17.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www.xoserve.com/wp-content/uploads/AmendmentsInvoice.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hyperlink" Target="https://www.xoserve.com/index.php/unidentified-gas-uig-task-force-gets-the-go-ahead/" TargetMode="Externa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hyperlink" Target="https://xoserve.sharepoint.com/sites/XEUKLINKDev/Pages/UserDocumentMgmt.aspx" TargetMode="External"/><Relationship Id="rId3" Type="http://schemas.openxmlformats.org/officeDocument/2006/relationships/hyperlink" Target="https://www.xoserve.com/index.php/our-change-programme/uk-link-programme/uk-link-programme-workstream-updates/uk-link-information-library/" TargetMode="External"/><Relationship Id="rId7" Type="http://schemas.openxmlformats.org/officeDocument/2006/relationships/hyperlink" Target="https://www.gasgovernance.co.uk/sites/default/files/ggf/book/2018-06/Final%20Factor%20Table%20Letter%20June2018.pdf" TargetMode="Externa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s://xoserve.sharepoint.com/sites/UKLink/Shared%20Documents/Forms/AllItems.aspx?slrid=1f26249e-008a-4000-7952-119367f170eb&amp;FolderCTID=0x0120000E46E5120CABBB4D996C1436031DED72&amp;id=/sites/UKLink/Shared%20Documents/3.%20UK%20Link%20Interface%20Documents/3b.%20System%20Interface%20Documents/Shipper/File%20Hierarchies" TargetMode="External"/><Relationship Id="rId5" Type="http://schemas.openxmlformats.org/officeDocument/2006/relationships/hyperlink" Target="https://xoserve.sharepoint.com/sites/UKLink/Shared%20Documents/Forms/AllItems.aspx?slrid=1f26249e-008a-4000-7952-119367f170eb&amp;FolderCTID=0x0120000E46E5120CABBB4D996C1436031DED72&amp;id=/sites/UKLink/Shared%20Documents/3.%20UK%20Link%20Interface%20Documents/3b.%20System%20Interface%20Documents/Shipper/File%20Formats" TargetMode="External"/><Relationship Id="rId4" Type="http://schemas.openxmlformats.org/officeDocument/2006/relationships/hyperlink" Target="https://www.xoserve.com/index.php/unidentified-gas-uig/"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www.supagro.fr/ress-tice/1-PARTAGE/visuel/IAN%20Symbols/Processes/Inputs,%20flows/?C=S;O=A"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supagro.fr/ress-tice/1-PARTAGE/visuel/IAN%20Symbols/Processes/Inputs,%20flows/?C=M;O=A" TargetMode="Externa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gasgovernance.co.uk/index.php/MER" TargetMode="Externa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hyperlink" Target="http://www.supagro.fr/ress-tice/1-PARTAGE/visuel/IAN%20Symbols/Processes/Inputs,%20flows/?C=M;O=A"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supagro.fr/ress-tice/1-PARTAGE/visuel/IAN%20Symbols/Processes/Inputs,%20flows/?C=S;O=A" TargetMode="External"/><Relationship Id="rId7" Type="http://schemas.openxmlformats.org/officeDocument/2006/relationships/hyperlink" Target="https://www.hyundai.com/worldwide/en/about-hyundai/corporate/networks/manufacturing"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supagro.fr/ress-tice/1-PARTAGE/visuel/IAN%20Symbols/Processes/Inputs,%20flows/?C=S;O=A" TargetMode="Externa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www.gasgovehttps/www.gasgovernance.co.uk/Shrinkage/18-19finalrnance.co.uk/Shrinkage/18-19final" TargetMode="External"/><Relationship Id="rId5" Type="http://schemas.openxmlformats.org/officeDocument/2006/relationships/hyperlink" Target="https://www.gasgovernance.co.uk/sites/default/files/ggf/UNC%20LDZ%20Shrinkage%20Adjustment%20Methodology%20V3.0.pdf"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pngtree.com/freepng/calculator_1941129.html"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xfrm>
            <a:off x="14114" y="2355726"/>
            <a:ext cx="9144000" cy="971550"/>
          </a:xfrm>
        </p:spPr>
        <p:txBody>
          <a:bodyPr/>
          <a:lstStyle/>
          <a:p>
            <a:r>
              <a:rPr lang="en-GB" sz="3600" dirty="0" smtClean="0">
                <a:solidFill>
                  <a:srgbClr val="3E5AA8"/>
                </a:solidFill>
              </a:rPr>
              <a:t>Unidentified Gas (UIG)</a:t>
            </a:r>
          </a:p>
        </p:txBody>
      </p:sp>
    </p:spTree>
    <p:custDataLst>
      <p:tags r:id="rId1"/>
    </p:custDataLst>
    <p:extLst>
      <p:ext uri="{BB962C8B-B14F-4D97-AF65-F5344CB8AC3E}">
        <p14:creationId xmlns:p14="http://schemas.microsoft.com/office/powerpoint/2010/main" val="4165859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80460"/>
            <a:ext cx="8688388" cy="723900"/>
          </a:xfrm>
        </p:spPr>
        <p:txBody>
          <a:bodyPr>
            <a:normAutofit/>
          </a:bodyPr>
          <a:lstStyle/>
          <a:p>
            <a:r>
              <a:rPr lang="en-GB" sz="2400" dirty="0" smtClean="0"/>
              <a:t>How to </a:t>
            </a:r>
            <a:r>
              <a:rPr lang="en-GB" sz="2400" dirty="0"/>
              <a:t>m</a:t>
            </a:r>
            <a:r>
              <a:rPr lang="en-GB" sz="2400" dirty="0" smtClean="0"/>
              <a:t>itigate impact on UIG </a:t>
            </a:r>
            <a:endParaRPr lang="en-GB" sz="2400" dirty="0"/>
          </a:p>
        </p:txBody>
      </p:sp>
      <p:sp>
        <p:nvSpPr>
          <p:cNvPr id="3" name="Content Placeholder 2"/>
          <p:cNvSpPr>
            <a:spLocks noGrp="1"/>
          </p:cNvSpPr>
          <p:nvPr>
            <p:ph idx="1"/>
          </p:nvPr>
        </p:nvSpPr>
        <p:spPr>
          <a:xfrm>
            <a:off x="107504" y="681540"/>
            <a:ext cx="8897522" cy="3456384"/>
          </a:xfrm>
        </p:spPr>
        <p:txBody>
          <a:bodyPr/>
          <a:lstStyle/>
          <a:p>
            <a:pPr marL="400050" lvl="1" indent="0">
              <a:buNone/>
            </a:pPr>
            <a:r>
              <a:rPr lang="en-GB" sz="1400" dirty="0" smtClean="0"/>
              <a:t>UIG calculations relies on accurate and up to date information.  This not only assists in the accurate allocation of  energy for this sector, but also having the most up to date information helps to reduce a greater impact at reconciliation. </a:t>
            </a:r>
            <a:r>
              <a:rPr lang="en-GB" sz="1400" dirty="0"/>
              <a:t>The entire industry can mitigate these impacts by working together </a:t>
            </a:r>
            <a:r>
              <a:rPr lang="en-GB" sz="1400" dirty="0" smtClean="0"/>
              <a:t>and …</a:t>
            </a:r>
            <a:endParaRPr lang="en-GB" sz="1400" dirty="0"/>
          </a:p>
        </p:txBody>
      </p:sp>
      <p:sp>
        <p:nvSpPr>
          <p:cNvPr id="8" name="TextBox 7"/>
          <p:cNvSpPr txBox="1"/>
          <p:nvPr/>
        </p:nvSpPr>
        <p:spPr>
          <a:xfrm>
            <a:off x="179512" y="1419622"/>
            <a:ext cx="8825514" cy="332398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285750" lvl="0" indent="-285750">
              <a:buFont typeface="Arial" panose="020B0604020202020204" pitchFamily="34" charset="0"/>
              <a:buChar char="•"/>
            </a:pPr>
            <a:r>
              <a:rPr lang="en-US" sz="1400" dirty="0" smtClean="0"/>
              <a:t>Review </a:t>
            </a:r>
            <a:r>
              <a:rPr lang="en-US" sz="1400" dirty="0"/>
              <a:t>accuracy of AQs and </a:t>
            </a:r>
            <a:r>
              <a:rPr lang="en-US" sz="1400" dirty="0" smtClean="0"/>
              <a:t>complete adjustments </a:t>
            </a:r>
            <a:r>
              <a:rPr lang="en-US" sz="1400" dirty="0"/>
              <a:t>where required</a:t>
            </a:r>
            <a:endParaRPr lang="en-GB" sz="1400" dirty="0"/>
          </a:p>
          <a:p>
            <a:pPr marL="285750" lvl="0" indent="-285750">
              <a:buFont typeface="Arial" panose="020B0604020202020204" pitchFamily="34" charset="0"/>
              <a:buChar char="•"/>
            </a:pPr>
            <a:r>
              <a:rPr lang="en-US" sz="1400" dirty="0"/>
              <a:t>Promptly registering </a:t>
            </a:r>
            <a:r>
              <a:rPr lang="en-US" sz="1400" dirty="0" err="1"/>
              <a:t>S</a:t>
            </a:r>
            <a:r>
              <a:rPr lang="en-US" sz="1400" dirty="0" err="1" smtClean="0"/>
              <a:t>hipperless</a:t>
            </a:r>
            <a:r>
              <a:rPr lang="en-US" sz="1400" dirty="0" smtClean="0"/>
              <a:t>/unregistered </a:t>
            </a:r>
            <a:r>
              <a:rPr lang="en-US" sz="1400" dirty="0"/>
              <a:t>sites</a:t>
            </a:r>
            <a:endParaRPr lang="en-GB" sz="1400" dirty="0"/>
          </a:p>
          <a:p>
            <a:pPr marL="285750" lvl="0" indent="-285750">
              <a:buFont typeface="Arial" panose="020B0604020202020204" pitchFamily="34" charset="0"/>
              <a:buChar char="•"/>
            </a:pPr>
            <a:r>
              <a:rPr lang="en-US" sz="1400" dirty="0"/>
              <a:t>Supplying regular accurate reads, in line with read frequency, for NDM meter points </a:t>
            </a:r>
            <a:endParaRPr lang="en-GB" sz="1400" dirty="0"/>
          </a:p>
          <a:p>
            <a:pPr marL="285750" lvl="0" indent="-285750">
              <a:buFont typeface="Arial" panose="020B0604020202020204" pitchFamily="34" charset="0"/>
              <a:buChar char="•"/>
            </a:pPr>
            <a:r>
              <a:rPr lang="en-US" sz="1400" dirty="0"/>
              <a:t>Timely notification of meter asset exchanges/updates</a:t>
            </a:r>
            <a:endParaRPr lang="en-GB" sz="1400" dirty="0"/>
          </a:p>
          <a:p>
            <a:pPr marL="285750" lvl="0" indent="-285750">
              <a:buFont typeface="Arial" panose="020B0604020202020204" pitchFamily="34" charset="0"/>
              <a:buChar char="•"/>
            </a:pPr>
            <a:r>
              <a:rPr lang="en-US" sz="1400" dirty="0"/>
              <a:t>Using the Class 2 product for larger NDM LSP sites where appropriate and submit </a:t>
            </a:r>
            <a:r>
              <a:rPr lang="en-US" sz="1400" dirty="0" smtClean="0"/>
              <a:t>daily reads </a:t>
            </a:r>
          </a:p>
          <a:p>
            <a:pPr marL="285750" lvl="0" indent="-285750">
              <a:buFont typeface="Arial" panose="020B0604020202020204" pitchFamily="34" charset="0"/>
              <a:buChar char="•"/>
            </a:pPr>
            <a:r>
              <a:rPr lang="en-US" sz="1400" dirty="0" smtClean="0"/>
              <a:t>Support </a:t>
            </a:r>
            <a:r>
              <a:rPr lang="en-US" sz="1400" dirty="0"/>
              <a:t>NDM Demand Estimation modelling by </a:t>
            </a:r>
            <a:r>
              <a:rPr lang="en-US" sz="1400" dirty="0" smtClean="0"/>
              <a:t>enhancing sample data, </a:t>
            </a:r>
            <a:r>
              <a:rPr lang="en-US" sz="1400" dirty="0"/>
              <a:t>especially for </a:t>
            </a:r>
            <a:r>
              <a:rPr lang="en-US" sz="1400" dirty="0" smtClean="0"/>
              <a:t>smaller </a:t>
            </a:r>
            <a:r>
              <a:rPr lang="en-US" sz="1400" dirty="0"/>
              <a:t>LSP market</a:t>
            </a:r>
            <a:endParaRPr lang="en-GB" sz="1400" dirty="0"/>
          </a:p>
          <a:p>
            <a:pPr marL="285750" lvl="0" indent="-285750">
              <a:buFont typeface="Arial" panose="020B0604020202020204" pitchFamily="34" charset="0"/>
              <a:buChar char="•"/>
            </a:pPr>
            <a:r>
              <a:rPr lang="en-US" sz="1400" dirty="0"/>
              <a:t>Continuing to be diligent in managing consumer theft of gas</a:t>
            </a:r>
            <a:endParaRPr lang="en-GB" sz="1400" dirty="0"/>
          </a:p>
          <a:p>
            <a:pPr marL="285750" lvl="0" indent="-285750">
              <a:buFont typeface="Arial" panose="020B0604020202020204" pitchFamily="34" charset="0"/>
              <a:buChar char="•"/>
            </a:pPr>
            <a:r>
              <a:rPr lang="en-US" sz="1400" dirty="0"/>
              <a:t>Correct </a:t>
            </a:r>
            <a:r>
              <a:rPr lang="en-US" sz="1400" dirty="0" smtClean="0"/>
              <a:t>Domestic or Industrial &amp; Commercial </a:t>
            </a:r>
            <a:r>
              <a:rPr lang="en-US" sz="1400" dirty="0"/>
              <a:t>flag </a:t>
            </a:r>
            <a:r>
              <a:rPr lang="en-US" sz="1400" dirty="0" smtClean="0"/>
              <a:t>used</a:t>
            </a:r>
          </a:p>
          <a:p>
            <a:pPr marL="285750" lvl="0" indent="-285750">
              <a:buFont typeface="Arial" panose="020B0604020202020204" pitchFamily="34" charset="0"/>
              <a:buChar char="•"/>
            </a:pPr>
            <a:r>
              <a:rPr lang="en-US" sz="1400" dirty="0" smtClean="0"/>
              <a:t>Ensure timely resolution of requests to Xoserve</a:t>
            </a:r>
          </a:p>
          <a:p>
            <a:pPr marL="285750" lvl="0" indent="-285750">
              <a:buFont typeface="Arial" panose="020B0604020202020204" pitchFamily="34" charset="0"/>
              <a:buChar char="•"/>
            </a:pPr>
            <a:r>
              <a:rPr lang="en-US" sz="1400" dirty="0" smtClean="0"/>
              <a:t>Managing changes and defects to support activities feeding into UIG. </a:t>
            </a:r>
          </a:p>
          <a:p>
            <a:pPr marL="285750" lvl="0" indent="-285750">
              <a:buFont typeface="Arial" panose="020B0604020202020204" pitchFamily="34" charset="0"/>
              <a:buChar char="•"/>
            </a:pPr>
            <a:r>
              <a:rPr lang="en-US" sz="1400" dirty="0"/>
              <a:t>Supply accurate DM Nominations as early as possible each day</a:t>
            </a:r>
            <a:endParaRPr lang="en-GB" sz="1400" dirty="0"/>
          </a:p>
          <a:p>
            <a:pPr marL="285750" lvl="0" indent="-285750">
              <a:buFont typeface="Arial" panose="020B0604020202020204" pitchFamily="34" charset="0"/>
              <a:buChar char="•"/>
            </a:pPr>
            <a:r>
              <a:rPr lang="en-US" sz="1400" dirty="0"/>
              <a:t>Timely notification of meter asset exchanges/updates</a:t>
            </a:r>
            <a:endParaRPr lang="en-GB" sz="1400" dirty="0"/>
          </a:p>
          <a:p>
            <a:pPr marL="285750" lvl="0" indent="-285750">
              <a:buFont typeface="Arial" panose="020B0604020202020204" pitchFamily="34" charset="0"/>
              <a:buChar char="•"/>
            </a:pPr>
            <a:r>
              <a:rPr lang="en-US" sz="1400" dirty="0"/>
              <a:t>Support site set-up investigations, including timely site visits</a:t>
            </a:r>
            <a:endParaRPr lang="en-GB" sz="1400" dirty="0"/>
          </a:p>
          <a:p>
            <a:pPr marL="285750" lvl="0" indent="-285750">
              <a:buFont typeface="Arial" panose="020B0604020202020204" pitchFamily="34" charset="0"/>
              <a:buChar char="•"/>
            </a:pPr>
            <a:r>
              <a:rPr lang="en-US" sz="1400" dirty="0"/>
              <a:t>Continuing to be diligent in managing consumer theft of </a:t>
            </a:r>
            <a:r>
              <a:rPr lang="en-US" sz="1400" dirty="0" smtClean="0"/>
              <a:t>gas</a:t>
            </a:r>
          </a:p>
          <a:p>
            <a:pPr marL="285750" indent="-285750">
              <a:buFont typeface="Arial" panose="020B0604020202020204" pitchFamily="34" charset="0"/>
              <a:buChar char="•"/>
            </a:pPr>
            <a:r>
              <a:rPr lang="en-US" sz="1400" dirty="0"/>
              <a:t>Gas Transporters continue to review accuracy of LDZ offtake equipment to minimize </a:t>
            </a:r>
            <a:r>
              <a:rPr lang="en-US" sz="1400" dirty="0" smtClean="0"/>
              <a:t>errors</a:t>
            </a:r>
            <a:endParaRPr lang="en-GB" sz="1400" dirty="0"/>
          </a:p>
        </p:txBody>
      </p:sp>
      <p:sp>
        <p:nvSpPr>
          <p:cNvPr id="5" name="TextBox 4"/>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13</a:t>
            </a:r>
            <a:endParaRPr lang="en-GB" dirty="0">
              <a:solidFill>
                <a:srgbClr val="2B80B1"/>
              </a:solidFill>
            </a:endParaRPr>
          </a:p>
        </p:txBody>
      </p:sp>
    </p:spTree>
    <p:custDataLst>
      <p:tags r:id="rId1"/>
    </p:custDataLst>
    <p:extLst>
      <p:ext uri="{BB962C8B-B14F-4D97-AF65-F5344CB8AC3E}">
        <p14:creationId xmlns:p14="http://schemas.microsoft.com/office/powerpoint/2010/main" val="1331920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83718"/>
            <a:ext cx="7772400" cy="1102519"/>
          </a:xfrm>
        </p:spPr>
        <p:txBody>
          <a:bodyPr/>
          <a:lstStyle/>
          <a:p>
            <a:r>
              <a:rPr lang="en-GB" dirty="0" smtClean="0"/>
              <a:t>How are UIG charges shared out?</a:t>
            </a:r>
            <a:endParaRPr lang="en-GB" dirty="0"/>
          </a:p>
        </p:txBody>
      </p:sp>
      <p:sp>
        <p:nvSpPr>
          <p:cNvPr id="3" name="Subtitle 2"/>
          <p:cNvSpPr>
            <a:spLocks noGrp="1"/>
          </p:cNvSpPr>
          <p:nvPr>
            <p:ph type="subTitle" idx="1"/>
          </p:nvPr>
        </p:nvSpPr>
        <p:spPr>
          <a:xfrm>
            <a:off x="899592" y="3003798"/>
            <a:ext cx="7272808" cy="1314450"/>
          </a:xfrm>
        </p:spPr>
        <p:txBody>
          <a:bodyPr>
            <a:normAutofit/>
          </a:bodyPr>
          <a:lstStyle/>
          <a:p>
            <a:endParaRPr lang="en-GB" dirty="0">
              <a:solidFill>
                <a:srgbClr val="84B8DA"/>
              </a:solidFill>
            </a:endParaRPr>
          </a:p>
          <a:p>
            <a:endParaRPr lang="en-GB" dirty="0"/>
          </a:p>
        </p:txBody>
      </p:sp>
      <p:sp>
        <p:nvSpPr>
          <p:cNvPr id="4" name="TextBox 3"/>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14</a:t>
            </a:r>
            <a:endParaRPr lang="en-GB" dirty="0">
              <a:solidFill>
                <a:srgbClr val="2B80B1"/>
              </a:solidFill>
            </a:endParaRPr>
          </a:p>
        </p:txBody>
      </p:sp>
    </p:spTree>
    <p:custDataLst>
      <p:tags r:id="rId1"/>
    </p:custDataLst>
    <p:extLst>
      <p:ext uri="{BB962C8B-B14F-4D97-AF65-F5344CB8AC3E}">
        <p14:creationId xmlns:p14="http://schemas.microsoft.com/office/powerpoint/2010/main" val="3496247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t>
            </a:r>
            <a:r>
              <a:rPr lang="en-GB" dirty="0" smtClean="0"/>
              <a:t>ow </a:t>
            </a:r>
            <a:r>
              <a:rPr lang="en-GB" dirty="0"/>
              <a:t>UIG is shared </a:t>
            </a:r>
            <a:r>
              <a:rPr lang="en-GB" dirty="0" smtClean="0"/>
              <a:t>out?</a:t>
            </a:r>
            <a:endParaRPr lang="en-GB" dirty="0"/>
          </a:p>
        </p:txBody>
      </p:sp>
      <p:sp>
        <p:nvSpPr>
          <p:cNvPr id="3" name="Content Placeholder 2"/>
          <p:cNvSpPr>
            <a:spLocks noGrp="1"/>
          </p:cNvSpPr>
          <p:nvPr>
            <p:ph idx="1"/>
          </p:nvPr>
        </p:nvSpPr>
        <p:spPr/>
        <p:txBody>
          <a:bodyPr/>
          <a:lstStyle/>
          <a:p>
            <a:pPr algn="just"/>
            <a:r>
              <a:rPr lang="en-GB" sz="1800" dirty="0"/>
              <a:t>Due to the changes in gas settlement Project Nexus brought about, the industry agreed there was a requirement to fairly apportion the total UIG between classes and End User Category (EUC). </a:t>
            </a:r>
          </a:p>
          <a:p>
            <a:pPr algn="just"/>
            <a:r>
              <a:rPr lang="en-GB" sz="1800" dirty="0"/>
              <a:t>To help with this, an </a:t>
            </a:r>
            <a:r>
              <a:rPr lang="en-GB" sz="1800" b="1" dirty="0">
                <a:solidFill>
                  <a:schemeClr val="accent3"/>
                </a:solidFill>
              </a:rPr>
              <a:t>independent expert (AUG Expert) </a:t>
            </a:r>
            <a:r>
              <a:rPr lang="en-GB" sz="1800" dirty="0"/>
              <a:t>helped the industry develop a methodology and provide a </a:t>
            </a:r>
            <a:r>
              <a:rPr lang="en-GB" sz="1800" b="1" dirty="0">
                <a:solidFill>
                  <a:schemeClr val="accent4"/>
                </a:solidFill>
              </a:rPr>
              <a:t>table of weighting factors </a:t>
            </a:r>
            <a:r>
              <a:rPr lang="en-GB" sz="1800" dirty="0"/>
              <a:t>that assigns the correct amount of UIG to different classes of meter points.  </a:t>
            </a:r>
          </a:p>
          <a:p>
            <a:r>
              <a:rPr lang="en-GB" sz="1800" dirty="0"/>
              <a:t>The table of weighting factors is used in the daily gas nomination and allocation processes.  </a:t>
            </a:r>
          </a:p>
          <a:p>
            <a:r>
              <a:rPr lang="en-GB" sz="1800" dirty="0"/>
              <a:t>Daily measured or estimated gas throughput in each LDZ </a:t>
            </a:r>
            <a:r>
              <a:rPr lang="en-GB" sz="1800" dirty="0" smtClean="0"/>
              <a:t>is </a:t>
            </a:r>
            <a:r>
              <a:rPr lang="en-GB" sz="1800" dirty="0"/>
              <a:t>weighted using the AUG table factors to assign daily UIG to Shippers based on their throughput by meter point class and EUC.</a:t>
            </a:r>
          </a:p>
          <a:p>
            <a:pPr marL="0" indent="0" algn="just">
              <a:buNone/>
            </a:pPr>
            <a:endParaRPr lang="en-GB" sz="1800" dirty="0"/>
          </a:p>
        </p:txBody>
      </p:sp>
      <p:sp>
        <p:nvSpPr>
          <p:cNvPr id="6" name="TextBox 5"/>
          <p:cNvSpPr txBox="1"/>
          <p:nvPr/>
        </p:nvSpPr>
        <p:spPr>
          <a:xfrm>
            <a:off x="5796136" y="4192800"/>
            <a:ext cx="3024336"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lvl="0" indent="0">
              <a:buNone/>
            </a:pPr>
            <a:r>
              <a:rPr lang="en-US" sz="1200" dirty="0"/>
              <a:t>For more </a:t>
            </a:r>
            <a:r>
              <a:rPr lang="en-US" sz="1200" dirty="0" smtClean="0"/>
              <a:t>information </a:t>
            </a:r>
            <a:r>
              <a:rPr lang="en-US" sz="1200" dirty="0"/>
              <a:t>on </a:t>
            </a:r>
            <a:r>
              <a:rPr lang="en-US" sz="1200" dirty="0" smtClean="0"/>
              <a:t>the AUGE please refer to the following document</a:t>
            </a:r>
            <a:endParaRPr lang="en-GB" sz="1200" dirty="0"/>
          </a:p>
          <a:p>
            <a:r>
              <a:rPr lang="en-GB" sz="1200" u="sng" dirty="0" smtClean="0">
                <a:hlinkClick r:id="rId3"/>
              </a:rPr>
              <a:t>AUG </a:t>
            </a:r>
            <a:r>
              <a:rPr lang="en-GB" sz="1200" u="sng" dirty="0">
                <a:hlinkClick r:id="rId3"/>
              </a:rPr>
              <a:t>Statement 2018/19</a:t>
            </a:r>
            <a:endParaRPr lang="en-GB" sz="1200" dirty="0"/>
          </a:p>
        </p:txBody>
      </p:sp>
      <p:sp>
        <p:nvSpPr>
          <p:cNvPr id="5" name="TextBox 4"/>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15</a:t>
            </a:r>
            <a:endParaRPr lang="en-GB" dirty="0">
              <a:solidFill>
                <a:srgbClr val="2B80B1"/>
              </a:solidFill>
            </a:endParaRPr>
          </a:p>
        </p:txBody>
      </p:sp>
    </p:spTree>
    <p:custDataLst>
      <p:tags r:id="rId1"/>
    </p:custDataLst>
    <p:extLst>
      <p:ext uri="{BB962C8B-B14F-4D97-AF65-F5344CB8AC3E}">
        <p14:creationId xmlns:p14="http://schemas.microsoft.com/office/powerpoint/2010/main" val="3300499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Weighting Factors Table? </a:t>
            </a:r>
            <a:endParaRPr lang="en-GB" dirty="0"/>
          </a:p>
        </p:txBody>
      </p:sp>
      <p:sp>
        <p:nvSpPr>
          <p:cNvPr id="3" name="Content Placeholder 2"/>
          <p:cNvSpPr>
            <a:spLocks noGrp="1"/>
          </p:cNvSpPr>
          <p:nvPr>
            <p:ph idx="1"/>
          </p:nvPr>
        </p:nvSpPr>
        <p:spPr>
          <a:xfrm>
            <a:off x="179512" y="771550"/>
            <a:ext cx="3888432" cy="3456384"/>
          </a:xfrm>
        </p:spPr>
        <p:txBody>
          <a:bodyPr/>
          <a:lstStyle/>
          <a:p>
            <a:pPr algn="just"/>
            <a:r>
              <a:rPr lang="en-GB" sz="1600" dirty="0" smtClean="0"/>
              <a:t>There are </a:t>
            </a:r>
            <a:r>
              <a:rPr lang="en-GB" sz="1600" dirty="0"/>
              <a:t>36 Unidentified </a:t>
            </a:r>
            <a:r>
              <a:rPr lang="en-GB" sz="1600" dirty="0" smtClean="0"/>
              <a:t>Gas </a:t>
            </a:r>
            <a:r>
              <a:rPr lang="en-GB" sz="1600" dirty="0"/>
              <a:t>Weighting </a:t>
            </a:r>
            <a:r>
              <a:rPr lang="en-GB" sz="1600" dirty="0" smtClean="0"/>
              <a:t>Factors, which are made up of nine EUC</a:t>
            </a:r>
            <a:r>
              <a:rPr lang="en-GB" sz="1600" dirty="0"/>
              <a:t> </a:t>
            </a:r>
            <a:r>
              <a:rPr lang="en-GB" sz="1600" dirty="0" smtClean="0"/>
              <a:t>bands </a:t>
            </a:r>
            <a:r>
              <a:rPr lang="en-GB" sz="1600" dirty="0"/>
              <a:t>by four </a:t>
            </a:r>
            <a:r>
              <a:rPr lang="en-GB" sz="1600" dirty="0" smtClean="0"/>
              <a:t>Classes*. </a:t>
            </a:r>
          </a:p>
          <a:p>
            <a:pPr algn="just"/>
            <a:r>
              <a:rPr lang="en-GB" sz="1600" dirty="0" smtClean="0"/>
              <a:t>The same factors apply </a:t>
            </a:r>
            <a:r>
              <a:rPr lang="en-GB" sz="1600" dirty="0"/>
              <a:t>to all Local Distribution Zones (LDZs)</a:t>
            </a:r>
          </a:p>
          <a:p>
            <a:pPr algn="just"/>
            <a:r>
              <a:rPr lang="en-GB" sz="1600" dirty="0"/>
              <a:t>The Weighting Factors are published on the Joint Office of Gas Transporters </a:t>
            </a:r>
            <a:r>
              <a:rPr lang="en-GB" sz="1600" dirty="0" smtClean="0"/>
              <a:t>website for each year.</a:t>
            </a:r>
          </a:p>
          <a:p>
            <a:pPr algn="just"/>
            <a:r>
              <a:rPr lang="en-GB" sz="1600" dirty="0" smtClean="0"/>
              <a:t>The total UIG for each LDZ, Class and EUC profile are weighted using a ratio calculation rather than a % calculation. </a:t>
            </a:r>
            <a:endParaRPr lang="en-GB" sz="1600" dirty="0"/>
          </a:p>
          <a:p>
            <a:pPr algn="just"/>
            <a:endParaRPr lang="en-GB" sz="1600" dirty="0"/>
          </a:p>
        </p:txBody>
      </p:sp>
      <p:pic>
        <p:nvPicPr>
          <p:cNvPr id="1026" name="Picture 2" descr="Supplv Meter &#10;Point &#10;Classification &#10;EUC Band &#10;46.41 &#10;EUC Band 2 &#10;46.41 &#10;EUC Band 3 &#10;EUC Band 4 &#10;EUC Band S &#10;EUC Band 6 &#10;EUC Band 7 &#10;EUC Band 8 &#10;EUC Band 9 &#10;Class &#10;0.17 &#10;0.17 &#10;0.17 &#10;0.17 &#10;0.17 &#10;0.17 &#10;0.17 &#10;0.17 &#10;0.17 &#10;1 &#10;Class 2 &#10;43.06 &#10;43.06 &#10;43.06 &#10;43.06 &#10;43.06 &#10;44.54 &#10;32.41 &#10;4.38 &#10;17 &#10;Class 3 &#10;44.06 &#10;43.60 &#10;46.06 &#10;46.06 &#10;46.06 &#10;33.40 &#10;O. 17 &#10;Class 4 &#10;94.64 &#10;109.77 &#10;107.52 &#10;43.76 &#10;43.20 &#10;42.65 &#10;42.33 &#10;42.24 &#10;0.17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71550"/>
            <a:ext cx="4476750" cy="312593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5148064" y="3858276"/>
            <a:ext cx="3744416" cy="36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000" kern="0" dirty="0" smtClean="0">
                <a:solidFill>
                  <a:schemeClr val="tx1">
                    <a:lumMod val="65000"/>
                    <a:lumOff val="35000"/>
                  </a:schemeClr>
                </a:solidFill>
              </a:rPr>
              <a:t>Table for 12 month period from 1</a:t>
            </a:r>
            <a:r>
              <a:rPr lang="en-GB" sz="1000" kern="0" baseline="30000" dirty="0" smtClean="0">
                <a:solidFill>
                  <a:schemeClr val="tx1">
                    <a:lumMod val="65000"/>
                    <a:lumOff val="35000"/>
                  </a:schemeClr>
                </a:solidFill>
              </a:rPr>
              <a:t>st</a:t>
            </a:r>
            <a:r>
              <a:rPr lang="en-GB" sz="1000" kern="0" dirty="0" smtClean="0">
                <a:solidFill>
                  <a:schemeClr val="tx1">
                    <a:lumMod val="65000"/>
                    <a:lumOff val="35000"/>
                  </a:schemeClr>
                </a:solidFill>
              </a:rPr>
              <a:t> October 2018</a:t>
            </a:r>
            <a:r>
              <a:rPr lang="en-GB" sz="1000" kern="0" dirty="0" smtClean="0"/>
              <a:t>. (</a:t>
            </a:r>
            <a:r>
              <a:rPr lang="en-GB" sz="1000" kern="0" dirty="0" smtClean="0">
                <a:solidFill>
                  <a:schemeClr val="tx1">
                    <a:lumMod val="65000"/>
                    <a:lumOff val="35000"/>
                  </a:schemeClr>
                </a:solidFill>
              </a:rPr>
              <a:t>Gas year 18/19) </a:t>
            </a:r>
          </a:p>
          <a:p>
            <a:pPr defTabSz="914400"/>
            <a:endParaRPr lang="en-GB" sz="1400" kern="0" dirty="0"/>
          </a:p>
        </p:txBody>
      </p:sp>
      <p:sp>
        <p:nvSpPr>
          <p:cNvPr id="10" name="TextBox 9"/>
          <p:cNvSpPr txBox="1"/>
          <p:nvPr/>
        </p:nvSpPr>
        <p:spPr>
          <a:xfrm>
            <a:off x="5580112" y="4213051"/>
            <a:ext cx="3117686"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lvl="0" indent="0">
              <a:buNone/>
            </a:pPr>
            <a:r>
              <a:rPr lang="en-US" sz="1200" dirty="0"/>
              <a:t>For </a:t>
            </a:r>
            <a:r>
              <a:rPr lang="en-US" sz="1200" dirty="0" smtClean="0"/>
              <a:t>information Weightings for each year please refer to the following document</a:t>
            </a:r>
            <a:endParaRPr lang="en-GB" sz="1200" dirty="0"/>
          </a:p>
          <a:p>
            <a:r>
              <a:rPr lang="en-GB" sz="1200" u="sng" dirty="0">
                <a:hlinkClick r:id="rId4"/>
              </a:rPr>
              <a:t>https://</a:t>
            </a:r>
            <a:r>
              <a:rPr lang="en-GB" sz="1200" u="sng" dirty="0" smtClean="0">
                <a:hlinkClick r:id="rId4"/>
              </a:rPr>
              <a:t>www.gasgovernance.co.uk/augenex</a:t>
            </a:r>
            <a:endParaRPr lang="en-GB" sz="1200" dirty="0"/>
          </a:p>
        </p:txBody>
      </p:sp>
      <p:sp>
        <p:nvSpPr>
          <p:cNvPr id="7" name="TextBox 6"/>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16</a:t>
            </a:r>
            <a:endParaRPr lang="en-GB" dirty="0">
              <a:solidFill>
                <a:srgbClr val="2B80B1"/>
              </a:solidFill>
            </a:endParaRPr>
          </a:p>
        </p:txBody>
      </p:sp>
    </p:spTree>
    <p:custDataLst>
      <p:tags r:id="rId1"/>
    </p:custDataLst>
    <p:extLst>
      <p:ext uri="{BB962C8B-B14F-4D97-AF65-F5344CB8AC3E}">
        <p14:creationId xmlns:p14="http://schemas.microsoft.com/office/powerpoint/2010/main" val="3969850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UIG Calculation &amp; Allocation example</a:t>
            </a:r>
            <a:endParaRPr lang="en-GB" dirty="0"/>
          </a:p>
        </p:txBody>
      </p:sp>
      <p:sp>
        <p:nvSpPr>
          <p:cNvPr id="3" name="Content Placeholder 2"/>
          <p:cNvSpPr>
            <a:spLocks noGrp="1"/>
          </p:cNvSpPr>
          <p:nvPr>
            <p:ph idx="1"/>
          </p:nvPr>
        </p:nvSpPr>
        <p:spPr>
          <a:xfrm>
            <a:off x="228600" y="681540"/>
            <a:ext cx="8686800" cy="631640"/>
          </a:xfrm>
        </p:spPr>
        <p:txBody>
          <a:bodyPr>
            <a:noAutofit/>
          </a:bodyPr>
          <a:lstStyle/>
          <a:p>
            <a:pPr marL="0" indent="0" algn="just">
              <a:buNone/>
            </a:pPr>
            <a:r>
              <a:rPr lang="en-GB" sz="1800" dirty="0" smtClean="0"/>
              <a:t>At a high level we will look at how this all fits together. For this example we will assume 3 Shippers in one LDZ. All the values are representative of </a:t>
            </a:r>
            <a:r>
              <a:rPr lang="en-GB" sz="1800" b="1" dirty="0" smtClean="0"/>
              <a:t>energy </a:t>
            </a:r>
          </a:p>
          <a:p>
            <a:pPr marL="0" indent="0" algn="just">
              <a:buNone/>
            </a:pPr>
            <a:endParaRPr lang="en-GB" sz="1400" dirty="0"/>
          </a:p>
          <a:p>
            <a:pPr marL="0" indent="0" algn="just">
              <a:buNone/>
            </a:pPr>
            <a:r>
              <a:rPr lang="en-GB" sz="1800" dirty="0" smtClean="0"/>
              <a:t>Step 1 - Calculate  total LDZ Energy</a:t>
            </a:r>
          </a:p>
          <a:p>
            <a:pPr marL="0" indent="0" algn="just">
              <a:buNone/>
            </a:pPr>
            <a:r>
              <a:rPr lang="en-GB" sz="1800" dirty="0" smtClean="0"/>
              <a:t>Step 2 - Calculate throughput for each Shipper </a:t>
            </a:r>
          </a:p>
          <a:p>
            <a:pPr marL="0" indent="0" algn="just">
              <a:buNone/>
            </a:pPr>
            <a:r>
              <a:rPr lang="en-GB" sz="1800" dirty="0"/>
              <a:t>Step </a:t>
            </a:r>
            <a:r>
              <a:rPr lang="en-GB" sz="1800" dirty="0" smtClean="0"/>
              <a:t>3 - Calculate </a:t>
            </a:r>
            <a:r>
              <a:rPr lang="en-GB" sz="1800" dirty="0"/>
              <a:t>throughput for </a:t>
            </a:r>
            <a:r>
              <a:rPr lang="en-GB" sz="1800" dirty="0" smtClean="0"/>
              <a:t>Total LDZ Energy</a:t>
            </a:r>
          </a:p>
          <a:p>
            <a:pPr marL="0" indent="0" algn="just">
              <a:buNone/>
            </a:pPr>
            <a:r>
              <a:rPr lang="en-GB" sz="1800" dirty="0" smtClean="0"/>
              <a:t>Step 4 - Apply weighting factors* to all Shipper throughput </a:t>
            </a:r>
          </a:p>
          <a:p>
            <a:pPr marL="0" indent="0" algn="just">
              <a:buNone/>
            </a:pPr>
            <a:r>
              <a:rPr lang="en-GB" sz="1800" dirty="0" smtClean="0"/>
              <a:t>Step </a:t>
            </a:r>
            <a:r>
              <a:rPr lang="en-GB" sz="1800" dirty="0"/>
              <a:t>5 </a:t>
            </a:r>
            <a:r>
              <a:rPr lang="en-GB" sz="1800" dirty="0" smtClean="0"/>
              <a:t>- Apply </a:t>
            </a:r>
            <a:r>
              <a:rPr lang="en-GB" sz="1800" dirty="0"/>
              <a:t>weighting </a:t>
            </a:r>
            <a:r>
              <a:rPr lang="en-GB" sz="1800" dirty="0" smtClean="0"/>
              <a:t>factors* </a:t>
            </a:r>
            <a:r>
              <a:rPr lang="en-GB" sz="1800" dirty="0"/>
              <a:t>to Total LDZ </a:t>
            </a:r>
            <a:r>
              <a:rPr lang="en-GB" sz="1800" dirty="0" smtClean="0"/>
              <a:t>Energy and total all weightings</a:t>
            </a:r>
            <a:endParaRPr lang="en-GB" sz="1800" dirty="0"/>
          </a:p>
          <a:p>
            <a:pPr marL="0" indent="0" algn="just">
              <a:buNone/>
            </a:pPr>
            <a:r>
              <a:rPr lang="en-GB" sz="1800" dirty="0" smtClean="0"/>
              <a:t>Step 6 – Calculate weighted shipper throughput as a percentage</a:t>
            </a:r>
          </a:p>
          <a:p>
            <a:pPr marL="0" indent="0" algn="just">
              <a:buNone/>
            </a:pPr>
            <a:r>
              <a:rPr lang="en-GB" sz="1800" dirty="0" smtClean="0"/>
              <a:t>Step 7 -  Apportion UIG. </a:t>
            </a:r>
          </a:p>
          <a:p>
            <a:pPr marL="0" indent="0" algn="just">
              <a:buNone/>
            </a:pPr>
            <a:endParaRPr lang="en-GB" sz="1400" b="1" dirty="0"/>
          </a:p>
          <a:p>
            <a:pPr marL="0" indent="0" algn="just">
              <a:buNone/>
            </a:pPr>
            <a:endParaRPr lang="en-GB" sz="1400" dirty="0" smtClean="0"/>
          </a:p>
          <a:p>
            <a:pPr marL="0" indent="0" algn="just">
              <a:buNone/>
            </a:pPr>
            <a:endParaRPr lang="en-GB" sz="1400" dirty="0"/>
          </a:p>
        </p:txBody>
      </p:sp>
      <p:sp>
        <p:nvSpPr>
          <p:cNvPr id="4" name="Rounded Rectangle 3"/>
          <p:cNvSpPr/>
          <p:nvPr/>
        </p:nvSpPr>
        <p:spPr bwMode="auto">
          <a:xfrm>
            <a:off x="7868003" y="107718"/>
            <a:ext cx="1112851" cy="340091"/>
          </a:xfrm>
          <a:prstGeom prst="round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Worked</a:t>
            </a:r>
            <a:r>
              <a:rPr kumimoji="0" lang="en-GB" sz="1100" b="0" i="0" u="none" strike="noStrike" cap="none" normalizeH="0" dirty="0" smtClean="0">
                <a:ln>
                  <a:noFill/>
                </a:ln>
                <a:solidFill>
                  <a:schemeClr val="bg1"/>
                </a:solidFill>
                <a:effectLst/>
                <a:latin typeface="Arial" charset="0"/>
              </a:rPr>
              <a:t> example</a:t>
            </a:r>
            <a:endParaRPr kumimoji="0" lang="en-GB" sz="1100" b="0" i="0" u="none" strike="noStrike" cap="none" normalizeH="0" baseline="0" dirty="0" smtClean="0">
              <a:ln>
                <a:noFill/>
              </a:ln>
              <a:solidFill>
                <a:schemeClr val="bg1"/>
              </a:solidFill>
              <a:effectLst/>
              <a:latin typeface="Arial" charset="0"/>
            </a:endParaRPr>
          </a:p>
        </p:txBody>
      </p:sp>
      <p:sp>
        <p:nvSpPr>
          <p:cNvPr id="7" name="Content Placeholder 2"/>
          <p:cNvSpPr txBox="1">
            <a:spLocks/>
          </p:cNvSpPr>
          <p:nvPr/>
        </p:nvSpPr>
        <p:spPr bwMode="auto">
          <a:xfrm>
            <a:off x="3868286" y="4395600"/>
            <a:ext cx="5112568" cy="24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algn="just" defTabSz="914400">
              <a:buFont typeface="Wingdings" pitchFamily="2" charset="2"/>
              <a:buNone/>
            </a:pPr>
            <a:r>
              <a:rPr lang="en-GB" sz="1200" kern="0" dirty="0" smtClean="0"/>
              <a:t>* Weighting table used is example only and not reflective of any true data</a:t>
            </a:r>
            <a:endParaRPr lang="en-GB" sz="1200" b="1" kern="0" dirty="0" smtClean="0"/>
          </a:p>
        </p:txBody>
      </p:sp>
      <p:sp>
        <p:nvSpPr>
          <p:cNvPr id="6" name="TextBox 5"/>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17</a:t>
            </a:r>
            <a:endParaRPr lang="en-GB" dirty="0">
              <a:solidFill>
                <a:srgbClr val="2B80B1"/>
              </a:solidFill>
            </a:endParaRPr>
          </a:p>
        </p:txBody>
      </p:sp>
    </p:spTree>
    <p:custDataLst>
      <p:tags r:id="rId1"/>
    </p:custDataLst>
    <p:extLst>
      <p:ext uri="{BB962C8B-B14F-4D97-AF65-F5344CB8AC3E}">
        <p14:creationId xmlns:p14="http://schemas.microsoft.com/office/powerpoint/2010/main" val="2012936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UIG Calculation &amp; Allocation example</a:t>
            </a:r>
            <a:endParaRPr lang="en-GB" dirty="0"/>
          </a:p>
        </p:txBody>
      </p:sp>
      <p:sp>
        <p:nvSpPr>
          <p:cNvPr id="3" name="Content Placeholder 2"/>
          <p:cNvSpPr>
            <a:spLocks noGrp="1"/>
          </p:cNvSpPr>
          <p:nvPr>
            <p:ph idx="1"/>
          </p:nvPr>
        </p:nvSpPr>
        <p:spPr>
          <a:xfrm>
            <a:off x="108307" y="681540"/>
            <a:ext cx="8686800" cy="631640"/>
          </a:xfrm>
        </p:spPr>
        <p:txBody>
          <a:bodyPr/>
          <a:lstStyle/>
          <a:p>
            <a:pPr marL="0" indent="0" algn="ctr">
              <a:buNone/>
            </a:pPr>
            <a:r>
              <a:rPr lang="en-GB" sz="1800" b="1" dirty="0" smtClean="0">
                <a:solidFill>
                  <a:srgbClr val="00B050"/>
                </a:solidFill>
              </a:rPr>
              <a:t>UIG</a:t>
            </a:r>
            <a:r>
              <a:rPr lang="en-GB" sz="1800" b="1" dirty="0" smtClean="0">
                <a:solidFill>
                  <a:srgbClr val="1D3E61"/>
                </a:solidFill>
              </a:rPr>
              <a:t> </a:t>
            </a:r>
            <a:r>
              <a:rPr lang="en-GB" sz="1800" b="1" dirty="0"/>
              <a:t>= </a:t>
            </a:r>
            <a:r>
              <a:rPr lang="en-GB" sz="1800" b="1" dirty="0">
                <a:solidFill>
                  <a:schemeClr val="accent6">
                    <a:lumMod val="50000"/>
                  </a:schemeClr>
                </a:solidFill>
              </a:rPr>
              <a:t>Total LDZ Energy </a:t>
            </a:r>
            <a:r>
              <a:rPr lang="en-GB" sz="1800" b="1" dirty="0"/>
              <a:t>– </a:t>
            </a:r>
            <a:r>
              <a:rPr lang="en-GB" sz="1800" b="1" dirty="0">
                <a:solidFill>
                  <a:schemeClr val="accent4">
                    <a:lumMod val="75000"/>
                  </a:schemeClr>
                </a:solidFill>
              </a:rPr>
              <a:t>DM Energy </a:t>
            </a:r>
            <a:r>
              <a:rPr lang="en-GB" sz="1800" b="1" dirty="0"/>
              <a:t>- </a:t>
            </a:r>
            <a:r>
              <a:rPr lang="en-GB" sz="1800" b="1" dirty="0">
                <a:solidFill>
                  <a:srgbClr val="00B0F0"/>
                </a:solidFill>
              </a:rPr>
              <a:t>NDM Energy </a:t>
            </a:r>
            <a:r>
              <a:rPr lang="en-GB" sz="1800" b="1" dirty="0"/>
              <a:t>– </a:t>
            </a:r>
            <a:r>
              <a:rPr lang="en-GB" sz="1800" b="1" dirty="0">
                <a:solidFill>
                  <a:srgbClr val="FFC000"/>
                </a:solidFill>
              </a:rPr>
              <a:t>Shrinkage</a:t>
            </a:r>
          </a:p>
          <a:p>
            <a:pPr marL="0" indent="0" algn="just">
              <a:buNone/>
            </a:pPr>
            <a:endParaRPr lang="en-GB" sz="1800" b="1" dirty="0"/>
          </a:p>
          <a:p>
            <a:pPr marL="0" indent="0" algn="just">
              <a:buNone/>
            </a:pPr>
            <a:endParaRPr lang="en-GB" sz="1800" dirty="0" smtClean="0"/>
          </a:p>
          <a:p>
            <a:pPr marL="0" indent="0" algn="just">
              <a:buNone/>
            </a:pPr>
            <a:endParaRPr lang="en-GB" sz="1800" dirty="0"/>
          </a:p>
        </p:txBody>
      </p:sp>
      <p:sp>
        <p:nvSpPr>
          <p:cNvPr id="8" name="Content Placeholder 2"/>
          <p:cNvSpPr txBox="1">
            <a:spLocks/>
          </p:cNvSpPr>
          <p:nvPr/>
        </p:nvSpPr>
        <p:spPr bwMode="auto">
          <a:xfrm>
            <a:off x="2483768" y="1088382"/>
            <a:ext cx="6206852" cy="63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algn="just" defTabSz="914400">
              <a:buFont typeface="Wingdings" pitchFamily="2" charset="2"/>
              <a:buNone/>
            </a:pPr>
            <a:r>
              <a:rPr lang="en-GB" sz="1800" kern="0" dirty="0" smtClean="0"/>
              <a:t>Step 1 - The UIG for the LDZ is calculated using the above calculation. Which in the example equates to </a:t>
            </a:r>
            <a:r>
              <a:rPr lang="en-GB" sz="1800" kern="0" dirty="0" smtClean="0">
                <a:solidFill>
                  <a:schemeClr val="accent3">
                    <a:lumMod val="75000"/>
                  </a:schemeClr>
                </a:solidFill>
              </a:rPr>
              <a:t>6540</a:t>
            </a:r>
            <a:r>
              <a:rPr lang="en-GB" sz="1800" kern="0" dirty="0" smtClean="0"/>
              <a:t> or 5.03% of the total.</a:t>
            </a:r>
            <a:endParaRPr lang="en-GB" sz="1800" kern="0" dirty="0"/>
          </a:p>
        </p:txBody>
      </p:sp>
      <p:sp>
        <p:nvSpPr>
          <p:cNvPr id="9" name="Content Placeholder 2"/>
          <p:cNvSpPr txBox="1">
            <a:spLocks/>
          </p:cNvSpPr>
          <p:nvPr/>
        </p:nvSpPr>
        <p:spPr bwMode="auto">
          <a:xfrm>
            <a:off x="109033" y="2588182"/>
            <a:ext cx="4919464" cy="91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algn="just" defTabSz="914400">
              <a:buFont typeface="Wingdings" pitchFamily="2" charset="2"/>
              <a:buNone/>
            </a:pPr>
            <a:r>
              <a:rPr lang="en-GB" sz="1800" kern="0" dirty="0" smtClean="0"/>
              <a:t>Step 2 Calculate the throughput of a shipper (in the example we have titled Shipper A). The throughput is calculated by EUC and class.</a:t>
            </a:r>
          </a:p>
          <a:p>
            <a:pPr marL="0" indent="0" algn="just" defTabSz="914400">
              <a:buFont typeface="Wingdings" pitchFamily="2" charset="2"/>
              <a:buNone/>
            </a:pPr>
            <a:r>
              <a:rPr lang="en-GB" sz="1800" kern="0" dirty="0" smtClean="0"/>
              <a:t>Shipper A has a large domestic Portfolio with few Large Supply points &amp; DM sites.</a:t>
            </a:r>
            <a:endParaRPr lang="en-GB" sz="1800" kern="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434" y="2211710"/>
            <a:ext cx="3646046" cy="24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28821" y="1076513"/>
            <a:ext cx="812985" cy="30777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sz="1400" dirty="0"/>
          </a:p>
        </p:txBody>
      </p:sp>
      <p:sp>
        <p:nvSpPr>
          <p:cNvPr id="10" name="TextBox 9"/>
          <p:cNvSpPr txBox="1"/>
          <p:nvPr/>
        </p:nvSpPr>
        <p:spPr>
          <a:xfrm>
            <a:off x="56326" y="2571750"/>
            <a:ext cx="771258" cy="30777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sz="1400" dirty="0"/>
          </a:p>
        </p:txBody>
      </p:sp>
      <p:sp>
        <p:nvSpPr>
          <p:cNvPr id="12" name="Rounded Rectangle 11"/>
          <p:cNvSpPr/>
          <p:nvPr/>
        </p:nvSpPr>
        <p:spPr bwMode="auto">
          <a:xfrm>
            <a:off x="7868003" y="107718"/>
            <a:ext cx="1112851" cy="340091"/>
          </a:xfrm>
          <a:prstGeom prst="round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Worked</a:t>
            </a:r>
            <a:r>
              <a:rPr kumimoji="0" lang="en-GB" sz="1100" b="0" i="0" u="none" strike="noStrike" cap="none" normalizeH="0" dirty="0" smtClean="0">
                <a:ln>
                  <a:noFill/>
                </a:ln>
                <a:solidFill>
                  <a:schemeClr val="bg1"/>
                </a:solidFill>
                <a:effectLst/>
                <a:latin typeface="Arial" charset="0"/>
              </a:rPr>
              <a:t> example</a:t>
            </a:r>
            <a:endParaRPr kumimoji="0" lang="en-GB" sz="1100" b="0" i="0" u="none" strike="noStrike" cap="none" normalizeH="0" baseline="0" dirty="0" smtClean="0">
              <a:ln>
                <a:noFill/>
              </a:ln>
              <a:solidFill>
                <a:schemeClr val="bg1"/>
              </a:solidFill>
              <a:effectLst/>
              <a:latin typeface="Arial" charset="0"/>
            </a:endParaRPr>
          </a:p>
        </p:txBody>
      </p:sp>
      <p:pic>
        <p:nvPicPr>
          <p:cNvPr id="205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2008" y="1094138"/>
            <a:ext cx="2999832" cy="125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18</a:t>
            </a:r>
            <a:endParaRPr lang="en-GB" dirty="0">
              <a:solidFill>
                <a:srgbClr val="2B80B1"/>
              </a:solidFill>
            </a:endParaRPr>
          </a:p>
        </p:txBody>
      </p:sp>
    </p:spTree>
    <p:custDataLst>
      <p:tags r:id="rId1"/>
    </p:custDataLst>
    <p:extLst>
      <p:ext uri="{BB962C8B-B14F-4D97-AF65-F5344CB8AC3E}">
        <p14:creationId xmlns:p14="http://schemas.microsoft.com/office/powerpoint/2010/main" val="2627745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UIG Calculation &amp; Allocation example</a:t>
            </a:r>
            <a:endParaRPr lang="en-GB" dirty="0"/>
          </a:p>
        </p:txBody>
      </p:sp>
      <p:sp>
        <p:nvSpPr>
          <p:cNvPr id="3" name="Content Placeholder 2"/>
          <p:cNvSpPr>
            <a:spLocks noGrp="1"/>
          </p:cNvSpPr>
          <p:nvPr>
            <p:ph idx="1"/>
          </p:nvPr>
        </p:nvSpPr>
        <p:spPr>
          <a:xfrm>
            <a:off x="153793" y="659546"/>
            <a:ext cx="4831158" cy="3978442"/>
          </a:xfrm>
        </p:spPr>
        <p:txBody>
          <a:bodyPr>
            <a:normAutofit/>
          </a:bodyPr>
          <a:lstStyle/>
          <a:p>
            <a:pPr marL="0" indent="0" algn="just">
              <a:buNone/>
            </a:pPr>
            <a:r>
              <a:rPr lang="en-GB" sz="1800" dirty="0" smtClean="0"/>
              <a:t>Step 3 We calculate the Total LDZ throughput in the same way .</a:t>
            </a:r>
          </a:p>
          <a:p>
            <a:pPr marL="0" indent="0" algn="just">
              <a:buNone/>
            </a:pPr>
            <a:endParaRPr lang="en-GB" sz="1800" dirty="0"/>
          </a:p>
          <a:p>
            <a:pPr marL="0" indent="0" algn="just">
              <a:buNone/>
            </a:pPr>
            <a:endParaRPr lang="en-GB" sz="1800" dirty="0" smtClean="0"/>
          </a:p>
          <a:p>
            <a:pPr marL="0" indent="0" algn="just">
              <a:buNone/>
            </a:pPr>
            <a:endParaRPr lang="en-GB" sz="1800" dirty="0"/>
          </a:p>
          <a:p>
            <a:pPr marL="0" indent="0" algn="just">
              <a:buNone/>
            </a:pPr>
            <a:endParaRPr lang="en-GB" sz="900" dirty="0" smtClean="0"/>
          </a:p>
          <a:p>
            <a:pPr marL="0" indent="0" algn="just">
              <a:buNone/>
            </a:pPr>
            <a:r>
              <a:rPr lang="en-GB" sz="1800" dirty="0" smtClean="0"/>
              <a:t>Step 4 Apply the weighting Factor table to the throughputs. </a:t>
            </a:r>
            <a:r>
              <a:rPr lang="en-GB" sz="1800" dirty="0"/>
              <a:t>The weighted throughput is calculated for each shipper</a:t>
            </a:r>
            <a:r>
              <a:rPr lang="en-GB" sz="1800" dirty="0" smtClean="0"/>
              <a:t>.</a:t>
            </a:r>
          </a:p>
          <a:p>
            <a:pPr marL="0" indent="0" algn="just">
              <a:buNone/>
            </a:pPr>
            <a:r>
              <a:rPr lang="en-GB" sz="1800" dirty="0" smtClean="0"/>
              <a:t>Each </a:t>
            </a:r>
            <a:r>
              <a:rPr lang="en-GB" sz="1800" dirty="0"/>
              <a:t>Shipper is calculated independently of each </a:t>
            </a:r>
            <a:r>
              <a:rPr lang="en-GB" sz="1800" dirty="0" smtClean="0"/>
              <a:t>other.</a:t>
            </a:r>
          </a:p>
          <a:p>
            <a:pPr marL="0" indent="0" algn="just">
              <a:buNone/>
            </a:pPr>
            <a:endParaRPr lang="en-GB" sz="1800" b="1" dirty="0"/>
          </a:p>
          <a:p>
            <a:pPr marL="0" indent="0" algn="just">
              <a:buNone/>
            </a:pPr>
            <a:endParaRPr lang="en-GB" sz="1800" dirty="0" smtClean="0"/>
          </a:p>
          <a:p>
            <a:pPr marL="0" indent="0" algn="just">
              <a:buNone/>
            </a:pPr>
            <a:endParaRPr lang="en-GB" sz="1800" dirty="0"/>
          </a:p>
        </p:txBody>
      </p:sp>
      <p:pic>
        <p:nvPicPr>
          <p:cNvPr id="3073"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6672" y="555526"/>
            <a:ext cx="2848812" cy="182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53794" y="659546"/>
            <a:ext cx="812985" cy="30777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sz="1400" dirty="0"/>
          </a:p>
        </p:txBody>
      </p:sp>
      <p:sp>
        <p:nvSpPr>
          <p:cNvPr id="17" name="TextBox 16"/>
          <p:cNvSpPr txBox="1"/>
          <p:nvPr/>
        </p:nvSpPr>
        <p:spPr>
          <a:xfrm>
            <a:off x="153793" y="2427734"/>
            <a:ext cx="812985" cy="30777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sz="1400" dirty="0"/>
          </a:p>
        </p:txBody>
      </p:sp>
      <p:pic>
        <p:nvPicPr>
          <p:cNvPr id="18"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8465"/>
          <a:stretch/>
        </p:blipFill>
        <p:spPr bwMode="auto">
          <a:xfrm>
            <a:off x="5696672" y="2461319"/>
            <a:ext cx="2848812" cy="186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bwMode="auto">
          <a:xfrm>
            <a:off x="7868003" y="107718"/>
            <a:ext cx="1112851" cy="340091"/>
          </a:xfrm>
          <a:prstGeom prst="round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Worked</a:t>
            </a:r>
            <a:r>
              <a:rPr kumimoji="0" lang="en-GB" sz="1100" b="0" i="0" u="none" strike="noStrike" cap="none" normalizeH="0" dirty="0" smtClean="0">
                <a:ln>
                  <a:noFill/>
                </a:ln>
                <a:solidFill>
                  <a:schemeClr val="bg1"/>
                </a:solidFill>
                <a:effectLst/>
                <a:latin typeface="Arial" charset="0"/>
              </a:rPr>
              <a:t> example</a:t>
            </a:r>
            <a:endParaRPr kumimoji="0" lang="en-GB" sz="1100" b="0" i="0" u="none" strike="noStrike" cap="none" normalizeH="0" baseline="0" dirty="0" smtClean="0">
              <a:ln>
                <a:noFill/>
              </a:ln>
              <a:solidFill>
                <a:schemeClr val="bg1"/>
              </a:solidFill>
              <a:effectLst/>
              <a:latin typeface="Arial" charset="0"/>
            </a:endParaRPr>
          </a:p>
        </p:txBody>
      </p:sp>
      <p:sp>
        <p:nvSpPr>
          <p:cNvPr id="9" name="TextBox 8"/>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19</a:t>
            </a:r>
            <a:endParaRPr lang="en-GB" dirty="0">
              <a:solidFill>
                <a:srgbClr val="2B80B1"/>
              </a:solidFill>
            </a:endParaRPr>
          </a:p>
        </p:txBody>
      </p:sp>
    </p:spTree>
    <p:custDataLst>
      <p:tags r:id="rId1"/>
    </p:custDataLst>
    <p:extLst>
      <p:ext uri="{BB962C8B-B14F-4D97-AF65-F5344CB8AC3E}">
        <p14:creationId xmlns:p14="http://schemas.microsoft.com/office/powerpoint/2010/main" val="2470050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UIG Calculation &amp; Allocation example</a:t>
            </a:r>
            <a:endParaRPr lang="en-GB" dirty="0"/>
          </a:p>
        </p:txBody>
      </p:sp>
      <p:sp>
        <p:nvSpPr>
          <p:cNvPr id="3" name="Content Placeholder 2"/>
          <p:cNvSpPr>
            <a:spLocks noGrp="1"/>
          </p:cNvSpPr>
          <p:nvPr>
            <p:ph idx="1"/>
          </p:nvPr>
        </p:nvSpPr>
        <p:spPr>
          <a:xfrm>
            <a:off x="3563888" y="686114"/>
            <a:ext cx="5349925" cy="2068384"/>
          </a:xfrm>
        </p:spPr>
        <p:txBody>
          <a:bodyPr>
            <a:normAutofit/>
          </a:bodyPr>
          <a:lstStyle/>
          <a:p>
            <a:pPr marL="0" indent="0" algn="just">
              <a:buNone/>
            </a:pPr>
            <a:r>
              <a:rPr lang="en-GB" sz="1800" dirty="0"/>
              <a:t>Step 5 </a:t>
            </a:r>
            <a:r>
              <a:rPr lang="en-GB" sz="1800" dirty="0" smtClean="0"/>
              <a:t> </a:t>
            </a:r>
            <a:r>
              <a:rPr lang="en-GB" sz="1800" dirty="0"/>
              <a:t>Apply weighting factors to Total LDZ </a:t>
            </a:r>
            <a:r>
              <a:rPr lang="en-GB" sz="1800" dirty="0" smtClean="0"/>
              <a:t>Energy.</a:t>
            </a:r>
            <a:endParaRPr lang="en-GB" sz="1800" dirty="0"/>
          </a:p>
          <a:p>
            <a:pPr marL="0" indent="0" algn="just">
              <a:buNone/>
            </a:pPr>
            <a:r>
              <a:rPr lang="en-GB" sz="1800" dirty="0" smtClean="0"/>
              <a:t>Once the weighting throughput for Total LDZ has been calculated this is totalled the provide a </a:t>
            </a:r>
            <a:r>
              <a:rPr lang="en-GB" sz="1800" dirty="0" smtClean="0">
                <a:solidFill>
                  <a:srgbClr val="FF0000"/>
                </a:solidFill>
              </a:rPr>
              <a:t>Total LDZ Weighted Value</a:t>
            </a:r>
            <a:r>
              <a:rPr lang="en-GB" sz="1800" dirty="0" smtClean="0"/>
              <a:t>.</a:t>
            </a:r>
          </a:p>
          <a:p>
            <a:pPr marL="0" indent="0" algn="just">
              <a:buNone/>
            </a:pPr>
            <a:endParaRPr lang="en-GB" sz="1800" b="1" dirty="0"/>
          </a:p>
          <a:p>
            <a:pPr marL="0" indent="0" algn="just">
              <a:buNone/>
            </a:pPr>
            <a:endParaRPr lang="en-GB" sz="1800" dirty="0" smtClean="0"/>
          </a:p>
          <a:p>
            <a:pPr marL="0" indent="0" algn="just">
              <a:buNone/>
            </a:pPr>
            <a:endParaRPr lang="en-GB" sz="1800" dirty="0"/>
          </a:p>
        </p:txBody>
      </p:sp>
      <p:pic>
        <p:nvPicPr>
          <p:cNvPr id="4099"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425" y="555526"/>
            <a:ext cx="3672458" cy="219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a:off x="3635896" y="1851670"/>
            <a:ext cx="0" cy="648072"/>
          </a:xfrm>
          <a:prstGeom prst="straightConnector1">
            <a:avLst/>
          </a:prstGeom>
          <a:solidFill>
            <a:schemeClr val="accent1">
              <a:alpha val="50000"/>
            </a:schemeClr>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3584090" y="724011"/>
            <a:ext cx="967719" cy="30777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sz="1400" dirty="0"/>
          </a:p>
        </p:txBody>
      </p:sp>
      <p:sp>
        <p:nvSpPr>
          <p:cNvPr id="9" name="Rounded Rectangle 8"/>
          <p:cNvSpPr/>
          <p:nvPr/>
        </p:nvSpPr>
        <p:spPr bwMode="auto">
          <a:xfrm>
            <a:off x="7868003" y="107718"/>
            <a:ext cx="1112851" cy="340091"/>
          </a:xfrm>
          <a:prstGeom prst="round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Worked</a:t>
            </a:r>
            <a:r>
              <a:rPr kumimoji="0" lang="en-GB" sz="1100" b="0" i="0" u="none" strike="noStrike" cap="none" normalizeH="0" dirty="0" smtClean="0">
                <a:ln>
                  <a:noFill/>
                </a:ln>
                <a:solidFill>
                  <a:schemeClr val="bg1"/>
                </a:solidFill>
                <a:effectLst/>
                <a:latin typeface="Arial" charset="0"/>
              </a:rPr>
              <a:t> example</a:t>
            </a:r>
            <a:endParaRPr kumimoji="0" lang="en-GB" sz="1100" b="0" i="0" u="none" strike="noStrike" cap="none" normalizeH="0" baseline="0" dirty="0" smtClean="0">
              <a:ln>
                <a:noFill/>
              </a:ln>
              <a:solidFill>
                <a:schemeClr val="bg1"/>
              </a:solidFill>
              <a:effectLst/>
              <a:latin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78037018"/>
              </p:ext>
            </p:extLst>
          </p:nvPr>
        </p:nvGraphicFramePr>
        <p:xfrm>
          <a:off x="7852029" y="3867894"/>
          <a:ext cx="1079500" cy="911225"/>
        </p:xfrm>
        <a:graphic>
          <a:graphicData uri="http://schemas.openxmlformats.org/presentationml/2006/ole">
            <mc:AlternateContent xmlns:mc="http://schemas.openxmlformats.org/markup-compatibility/2006">
              <mc:Choice xmlns:v="urn:schemas-microsoft-com:vml" Requires="v">
                <p:oleObj spid="_x0000_s1026" name="Worksheet" showAsIcon="1" r:id="rId6" imgW="914400" imgH="771480" progId="Excel.Sheet.12">
                  <p:embed/>
                </p:oleObj>
              </mc:Choice>
              <mc:Fallback>
                <p:oleObj name="Worksheet" showAsIcon="1" r:id="rId6" imgW="914400" imgH="771480" progId="Excel.Sheet.12">
                  <p:embed/>
                  <p:pic>
                    <p:nvPicPr>
                      <p:cNvPr id="0" name=""/>
                      <p:cNvPicPr>
                        <a:picLocks noChangeAspect="1" noChangeArrowheads="1"/>
                      </p:cNvPicPr>
                      <p:nvPr/>
                    </p:nvPicPr>
                    <p:blipFill>
                      <a:blip r:embed="rId7"/>
                      <a:srcRect/>
                      <a:stretch>
                        <a:fillRect/>
                      </a:stretch>
                    </p:blipFill>
                    <p:spPr bwMode="auto">
                      <a:xfrm>
                        <a:off x="7852029" y="3867894"/>
                        <a:ext cx="10795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20</a:t>
            </a:r>
            <a:endParaRPr lang="en-GB" dirty="0">
              <a:solidFill>
                <a:srgbClr val="2B80B1"/>
              </a:solidFill>
            </a:endParaRPr>
          </a:p>
        </p:txBody>
      </p:sp>
    </p:spTree>
    <p:custDataLst>
      <p:tags r:id="rId2"/>
    </p:custDataLst>
    <p:extLst>
      <p:ext uri="{BB962C8B-B14F-4D97-AF65-F5344CB8AC3E}">
        <p14:creationId xmlns:p14="http://schemas.microsoft.com/office/powerpoint/2010/main" val="111278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UIG Calculation &amp; Allocation example</a:t>
            </a:r>
            <a:endParaRPr lang="en-GB" dirty="0"/>
          </a:p>
        </p:txBody>
      </p:sp>
      <p:sp>
        <p:nvSpPr>
          <p:cNvPr id="3" name="Content Placeholder 2"/>
          <p:cNvSpPr>
            <a:spLocks noGrp="1"/>
          </p:cNvSpPr>
          <p:nvPr>
            <p:ph idx="1"/>
          </p:nvPr>
        </p:nvSpPr>
        <p:spPr>
          <a:xfrm>
            <a:off x="3131840" y="686113"/>
            <a:ext cx="5694021" cy="3767925"/>
          </a:xfrm>
        </p:spPr>
        <p:txBody>
          <a:bodyPr>
            <a:normAutofit fontScale="55000" lnSpcReduction="20000"/>
          </a:bodyPr>
          <a:lstStyle/>
          <a:p>
            <a:pPr marL="0" indent="0" algn="just">
              <a:buNone/>
            </a:pPr>
            <a:r>
              <a:rPr lang="en-GB" sz="4000" dirty="0" smtClean="0"/>
              <a:t>Step 6 The weighted value in each ‘cell’ (Step 4), is divided by the </a:t>
            </a:r>
            <a:r>
              <a:rPr lang="en-GB" sz="4000" dirty="0">
                <a:solidFill>
                  <a:srgbClr val="FF0000"/>
                </a:solidFill>
              </a:rPr>
              <a:t>Total LDZ Weighted </a:t>
            </a:r>
            <a:r>
              <a:rPr lang="en-GB" sz="4000" dirty="0" smtClean="0">
                <a:solidFill>
                  <a:srgbClr val="FF0000"/>
                </a:solidFill>
              </a:rPr>
              <a:t>Value</a:t>
            </a:r>
            <a:r>
              <a:rPr lang="en-GB" sz="4000" dirty="0" smtClean="0"/>
              <a:t> (Step 5) to provide what % share of the total </a:t>
            </a:r>
            <a:r>
              <a:rPr lang="en-GB" sz="4000" dirty="0" smtClean="0">
                <a:solidFill>
                  <a:schemeClr val="accent3">
                    <a:lumMod val="75000"/>
                  </a:schemeClr>
                </a:solidFill>
              </a:rPr>
              <a:t>UIG</a:t>
            </a:r>
            <a:r>
              <a:rPr lang="en-GB" sz="4000" dirty="0" smtClean="0"/>
              <a:t> will be applied.  </a:t>
            </a:r>
          </a:p>
          <a:p>
            <a:pPr marL="0" indent="0" algn="just">
              <a:buNone/>
            </a:pPr>
            <a:endParaRPr lang="en-GB" sz="4000" dirty="0" smtClean="0"/>
          </a:p>
          <a:p>
            <a:pPr marL="0" indent="0" algn="just">
              <a:buNone/>
            </a:pPr>
            <a:endParaRPr lang="en-GB" sz="4000" dirty="0"/>
          </a:p>
          <a:p>
            <a:pPr marL="0" indent="0" algn="just">
              <a:buNone/>
            </a:pPr>
            <a:endParaRPr lang="en-GB" sz="4000" dirty="0" smtClean="0"/>
          </a:p>
          <a:p>
            <a:pPr marL="0" indent="0" algn="just">
              <a:buNone/>
            </a:pPr>
            <a:r>
              <a:rPr lang="en-GB" sz="4000" dirty="0" smtClean="0"/>
              <a:t>Step 7  The % share (Step 6) is multiplied to the total </a:t>
            </a:r>
            <a:r>
              <a:rPr lang="en-GB" sz="4000" dirty="0" smtClean="0">
                <a:solidFill>
                  <a:schemeClr val="accent3">
                    <a:lumMod val="75000"/>
                  </a:schemeClr>
                </a:solidFill>
              </a:rPr>
              <a:t>UIG</a:t>
            </a:r>
            <a:r>
              <a:rPr lang="en-GB" sz="4000" dirty="0" smtClean="0"/>
              <a:t> to provide the amount of </a:t>
            </a:r>
            <a:r>
              <a:rPr lang="en-GB" sz="4000" dirty="0" smtClean="0">
                <a:solidFill>
                  <a:schemeClr val="accent3">
                    <a:lumMod val="75000"/>
                  </a:schemeClr>
                </a:solidFill>
              </a:rPr>
              <a:t>UIG</a:t>
            </a:r>
            <a:r>
              <a:rPr lang="en-GB" sz="4000" dirty="0" smtClean="0"/>
              <a:t> apportioned to each EUC Band and Class. This can be totalled to give the total UIG for the Shipper which is shown in Gemini.</a:t>
            </a:r>
          </a:p>
          <a:p>
            <a:pPr marL="0" indent="0" algn="just">
              <a:buNone/>
            </a:pPr>
            <a:endParaRPr lang="en-GB" sz="1800" b="1" dirty="0"/>
          </a:p>
          <a:p>
            <a:pPr marL="0" indent="0" algn="just">
              <a:buNone/>
            </a:pPr>
            <a:endParaRPr lang="en-GB" sz="1800" dirty="0" smtClean="0"/>
          </a:p>
          <a:p>
            <a:pPr marL="0" indent="0" algn="just">
              <a:buNone/>
            </a:pPr>
            <a:endParaRPr lang="en-GB" sz="1800" dirty="0"/>
          </a:p>
        </p:txBody>
      </p:sp>
      <p:pic>
        <p:nvPicPr>
          <p:cNvPr id="5123"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533966"/>
            <a:ext cx="2736304" cy="180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2499742"/>
            <a:ext cx="3280578" cy="195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080049" y="666860"/>
            <a:ext cx="1050378" cy="30777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sz="1400" dirty="0"/>
          </a:p>
        </p:txBody>
      </p:sp>
      <p:sp>
        <p:nvSpPr>
          <p:cNvPr id="22" name="TextBox 21"/>
          <p:cNvSpPr txBox="1"/>
          <p:nvPr/>
        </p:nvSpPr>
        <p:spPr>
          <a:xfrm>
            <a:off x="3079656" y="2841427"/>
            <a:ext cx="1050771" cy="30777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sz="1400" dirty="0"/>
          </a:p>
        </p:txBody>
      </p:sp>
      <p:sp>
        <p:nvSpPr>
          <p:cNvPr id="11" name="Rounded Rectangle 10"/>
          <p:cNvSpPr/>
          <p:nvPr/>
        </p:nvSpPr>
        <p:spPr bwMode="auto">
          <a:xfrm>
            <a:off x="7868003" y="107718"/>
            <a:ext cx="1112851" cy="340091"/>
          </a:xfrm>
          <a:prstGeom prst="roundRect">
            <a:avLst/>
          </a:prstGeom>
          <a:ln>
            <a:headEnd type="none" w="med" len="med"/>
            <a:tailEnd type="none" w="med" len="med"/>
          </a:ln>
          <a:extLst/>
        </p:spPr>
        <p:style>
          <a:lnRef idx="1">
            <a:schemeClr val="accent6"/>
          </a:lnRef>
          <a:fillRef idx="3">
            <a:schemeClr val="accent6"/>
          </a:fillRef>
          <a:effectRef idx="2">
            <a:schemeClr val="accent6"/>
          </a:effectRef>
          <a:fontRef idx="minor">
            <a:schemeClr val="lt1"/>
          </a:fontRef>
        </p:style>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bg1"/>
                </a:solidFill>
                <a:effectLst/>
                <a:latin typeface="Arial" charset="0"/>
              </a:rPr>
              <a:t>Worked</a:t>
            </a:r>
            <a:r>
              <a:rPr kumimoji="0" lang="en-GB" sz="1100" b="0" i="0" u="none" strike="noStrike" cap="none" normalizeH="0" dirty="0" smtClean="0">
                <a:ln>
                  <a:noFill/>
                </a:ln>
                <a:solidFill>
                  <a:schemeClr val="bg1"/>
                </a:solidFill>
                <a:effectLst/>
                <a:latin typeface="Arial" charset="0"/>
              </a:rPr>
              <a:t> example</a:t>
            </a:r>
            <a:endParaRPr kumimoji="0" lang="en-GB" sz="1100" b="0" i="0" u="none" strike="noStrike" cap="none" normalizeH="0" baseline="0" dirty="0" smtClean="0">
              <a:ln>
                <a:noFill/>
              </a:ln>
              <a:solidFill>
                <a:schemeClr val="bg1"/>
              </a:solidFill>
              <a:effectLst/>
              <a:latin typeface="Arial" charset="0"/>
            </a:endParaRPr>
          </a:p>
        </p:txBody>
      </p:sp>
      <p:sp>
        <p:nvSpPr>
          <p:cNvPr id="9" name="TextBox 8"/>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21</a:t>
            </a:r>
            <a:endParaRPr lang="en-GB" dirty="0">
              <a:solidFill>
                <a:srgbClr val="2B80B1"/>
              </a:solidFill>
            </a:endParaRPr>
          </a:p>
        </p:txBody>
      </p:sp>
    </p:spTree>
    <p:custDataLst>
      <p:tags r:id="rId1"/>
    </p:custDataLst>
    <p:extLst>
      <p:ext uri="{BB962C8B-B14F-4D97-AF65-F5344CB8AC3E}">
        <p14:creationId xmlns:p14="http://schemas.microsoft.com/office/powerpoint/2010/main" val="2887526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83718"/>
            <a:ext cx="7772400" cy="1102519"/>
          </a:xfrm>
        </p:spPr>
        <p:txBody>
          <a:bodyPr/>
          <a:lstStyle/>
          <a:p>
            <a:r>
              <a:rPr lang="en-GB" dirty="0" smtClean="0"/>
              <a:t>Where do I see the UIG charges?</a:t>
            </a:r>
            <a:endParaRPr lang="en-GB" dirty="0"/>
          </a:p>
        </p:txBody>
      </p:sp>
      <p:sp>
        <p:nvSpPr>
          <p:cNvPr id="3" name="Subtitle 2"/>
          <p:cNvSpPr>
            <a:spLocks noGrp="1"/>
          </p:cNvSpPr>
          <p:nvPr>
            <p:ph type="subTitle" idx="1"/>
          </p:nvPr>
        </p:nvSpPr>
        <p:spPr>
          <a:xfrm>
            <a:off x="899592" y="3003798"/>
            <a:ext cx="7272808" cy="1314450"/>
          </a:xfrm>
        </p:spPr>
        <p:txBody>
          <a:bodyPr>
            <a:normAutofit/>
          </a:bodyPr>
          <a:lstStyle/>
          <a:p>
            <a:endParaRPr lang="en-GB" dirty="0">
              <a:solidFill>
                <a:srgbClr val="84B8DA"/>
              </a:solidFill>
            </a:endParaRPr>
          </a:p>
          <a:p>
            <a:endParaRPr lang="en-GB" dirty="0"/>
          </a:p>
        </p:txBody>
      </p:sp>
      <p:sp>
        <p:nvSpPr>
          <p:cNvPr id="4" name="TextBox 3"/>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22</a:t>
            </a:r>
            <a:endParaRPr lang="en-GB" dirty="0">
              <a:solidFill>
                <a:srgbClr val="2B80B1"/>
              </a:solidFill>
            </a:endParaRPr>
          </a:p>
        </p:txBody>
      </p:sp>
    </p:spTree>
    <p:custDataLst>
      <p:tags r:id="rId1"/>
    </p:custDataLst>
    <p:extLst>
      <p:ext uri="{BB962C8B-B14F-4D97-AF65-F5344CB8AC3E}">
        <p14:creationId xmlns:p14="http://schemas.microsoft.com/office/powerpoint/2010/main" val="3115011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5425" y="-1"/>
            <a:ext cx="8688388" cy="681037"/>
          </a:xfrm>
        </p:spPr>
        <p:txBody>
          <a:bodyPr/>
          <a:lstStyle/>
          <a:p>
            <a:r>
              <a:rPr lang="en-GB" dirty="0" smtClean="0"/>
              <a:t>Summary</a:t>
            </a:r>
          </a:p>
        </p:txBody>
      </p:sp>
      <p:sp>
        <p:nvSpPr>
          <p:cNvPr id="6147" name="Content Placeholder 2"/>
          <p:cNvSpPr>
            <a:spLocks noGrp="1"/>
          </p:cNvSpPr>
          <p:nvPr>
            <p:ph idx="1"/>
          </p:nvPr>
        </p:nvSpPr>
        <p:spPr>
          <a:xfrm>
            <a:off x="228600" y="681038"/>
            <a:ext cx="8686800" cy="3456385"/>
          </a:xfrm>
        </p:spPr>
        <p:txBody>
          <a:bodyPr/>
          <a:lstStyle/>
          <a:p>
            <a:pPr marL="0" indent="0" algn="just">
              <a:buNone/>
            </a:pPr>
            <a:r>
              <a:rPr lang="en-GB" sz="1800" b="1" dirty="0"/>
              <a:t>What is Unidentified Gas (UIG)</a:t>
            </a:r>
            <a:endParaRPr lang="en-GB" sz="1800" dirty="0"/>
          </a:p>
          <a:p>
            <a:pPr algn="just"/>
            <a:r>
              <a:rPr lang="en-GB" sz="1600" dirty="0"/>
              <a:t>The majority of gas consumed in Great Britain </a:t>
            </a:r>
            <a:r>
              <a:rPr lang="en-GB" sz="1600" dirty="0" smtClean="0"/>
              <a:t>can be accounted for as it is </a:t>
            </a:r>
            <a:r>
              <a:rPr lang="en-GB" sz="1600" dirty="0"/>
              <a:t>metered and registered. However, some gas is lost from the system, or not registered, due to theft, leakage from gas pipes, consumption by unregistered supply points and other </a:t>
            </a:r>
            <a:r>
              <a:rPr lang="en-GB" sz="1600" dirty="0" smtClean="0"/>
              <a:t>reasons.</a:t>
            </a:r>
          </a:p>
          <a:p>
            <a:pPr algn="just"/>
            <a:r>
              <a:rPr lang="en-GB" sz="1600" dirty="0" smtClean="0"/>
              <a:t>The </a:t>
            </a:r>
            <a:r>
              <a:rPr lang="en-GB" sz="1600" dirty="0"/>
              <a:t>gas that is off taken from the Local Distribution Zone (LDZ) System, but not attributed to an individual Supply Meter Point or accounted for as Shrinkage, is referred to as UIG</a:t>
            </a:r>
            <a:r>
              <a:rPr lang="en-GB" sz="1600" dirty="0" smtClean="0"/>
              <a:t>.</a:t>
            </a:r>
            <a:endParaRPr lang="en-GB" sz="1600" dirty="0"/>
          </a:p>
          <a:p>
            <a:pPr marL="0" indent="0" algn="just">
              <a:buNone/>
            </a:pPr>
            <a:endParaRPr lang="en-GB" sz="1000" dirty="0"/>
          </a:p>
          <a:p>
            <a:pPr marL="0" indent="0" algn="just">
              <a:buNone/>
            </a:pPr>
            <a:r>
              <a:rPr lang="en-GB" sz="1800" b="1" dirty="0"/>
              <a:t>Why is UIG such a hot topic?</a:t>
            </a:r>
            <a:endParaRPr lang="en-GB" sz="1800" dirty="0"/>
          </a:p>
          <a:p>
            <a:pPr algn="just"/>
            <a:r>
              <a:rPr lang="en-GB" sz="1600" dirty="0" smtClean="0"/>
              <a:t>The </a:t>
            </a:r>
            <a:r>
              <a:rPr lang="en-GB" sz="1600" dirty="0"/>
              <a:t>level of UIG can be volatile on a day to day basis, with calculated UIG values being unpredictable in nature.  </a:t>
            </a:r>
            <a:endParaRPr lang="en-GB" sz="1600" dirty="0" smtClean="0"/>
          </a:p>
          <a:p>
            <a:pPr algn="just"/>
            <a:r>
              <a:rPr lang="en-GB" sz="1600" dirty="0" smtClean="0"/>
              <a:t>The </a:t>
            </a:r>
            <a:r>
              <a:rPr lang="en-GB" sz="1600" dirty="0"/>
              <a:t>lack of projected UIG values is financially impacting organisations within the industry and </a:t>
            </a:r>
            <a:r>
              <a:rPr lang="en-GB" sz="1600" dirty="0" smtClean="0"/>
              <a:t>customers are looking to Xoserve for further support and knowledge. </a:t>
            </a:r>
            <a:endParaRPr lang="en-GB" sz="1600" dirty="0"/>
          </a:p>
          <a:p>
            <a:pPr marL="0" indent="0" algn="just">
              <a:buFont typeface="Wingdings" pitchFamily="2" charset="2"/>
              <a:buNone/>
            </a:pPr>
            <a:endParaRPr lang="en-GB" sz="1800" dirty="0" smtClean="0"/>
          </a:p>
        </p:txBody>
      </p:sp>
      <p:sp>
        <p:nvSpPr>
          <p:cNvPr id="4" name="TextBox 3"/>
          <p:cNvSpPr txBox="1"/>
          <p:nvPr/>
        </p:nvSpPr>
        <p:spPr>
          <a:xfrm>
            <a:off x="4499992" y="4730055"/>
            <a:ext cx="288032" cy="369332"/>
          </a:xfrm>
          <a:prstGeom prst="rect">
            <a:avLst/>
          </a:prstGeom>
          <a:noFill/>
        </p:spPr>
        <p:txBody>
          <a:bodyPr wrap="square" rtlCol="0">
            <a:spAutoFit/>
          </a:bodyPr>
          <a:lstStyle/>
          <a:p>
            <a:r>
              <a:rPr lang="en-GB" dirty="0" smtClean="0">
                <a:solidFill>
                  <a:srgbClr val="2B80B1"/>
                </a:solidFill>
              </a:rPr>
              <a:t>4</a:t>
            </a:r>
            <a:endParaRPr lang="en-GB" dirty="0">
              <a:solidFill>
                <a:srgbClr val="2B80B1"/>
              </a:solidFill>
            </a:endParaRPr>
          </a:p>
        </p:txBody>
      </p:sp>
    </p:spTree>
    <p:custDataLst>
      <p:tags r:id="rId1"/>
    </p:custDataLst>
    <p:extLst>
      <p:ext uri="{BB962C8B-B14F-4D97-AF65-F5344CB8AC3E}">
        <p14:creationId xmlns:p14="http://schemas.microsoft.com/office/powerpoint/2010/main" val="413361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4528944" y="1322112"/>
            <a:ext cx="4320480" cy="2804362"/>
          </a:xfrm>
          <a:prstGeom prst="rect">
            <a:avLst/>
          </a:prstGeom>
          <a:solidFill>
            <a:schemeClr val="accent4">
              <a:lumMod val="75000"/>
              <a:alpha val="22000"/>
            </a:schemeClr>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107504" y="1329612"/>
            <a:ext cx="4320480" cy="2804362"/>
          </a:xfrm>
          <a:prstGeom prst="rect">
            <a:avLst/>
          </a:prstGeom>
          <a:solidFill>
            <a:schemeClr val="accent6">
              <a:lumMod val="75000"/>
              <a:alpha val="22000"/>
            </a:schemeClr>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GB" dirty="0" smtClean="0"/>
              <a:t>Energy Balancing &amp; Cashout for UIG</a:t>
            </a:r>
            <a:endParaRPr lang="en-GB" dirty="0"/>
          </a:p>
        </p:txBody>
      </p:sp>
      <p:sp>
        <p:nvSpPr>
          <p:cNvPr id="3" name="Content Placeholder 2"/>
          <p:cNvSpPr>
            <a:spLocks noGrp="1"/>
          </p:cNvSpPr>
          <p:nvPr>
            <p:ph idx="1"/>
          </p:nvPr>
        </p:nvSpPr>
        <p:spPr>
          <a:xfrm>
            <a:off x="225424" y="627534"/>
            <a:ext cx="8688389" cy="576064"/>
          </a:xfrm>
        </p:spPr>
        <p:txBody>
          <a:bodyPr>
            <a:normAutofit fontScale="85000" lnSpcReduction="20000"/>
          </a:bodyPr>
          <a:lstStyle/>
          <a:p>
            <a:pPr marL="0" indent="0">
              <a:buNone/>
            </a:pPr>
            <a:r>
              <a:rPr lang="en-GB" sz="2200" dirty="0" smtClean="0"/>
              <a:t>Energy Balancing is performed daily to ensure all inputs and outputs from the network are equal and accounted for.</a:t>
            </a:r>
          </a:p>
          <a:p>
            <a:pPr marL="0" indent="0">
              <a:buNone/>
            </a:pPr>
            <a:endParaRPr lang="en-GB" sz="3700" dirty="0" smtClean="0"/>
          </a:p>
          <a:p>
            <a:pPr marL="0" indent="0">
              <a:buNone/>
            </a:pPr>
            <a:endParaRPr lang="en-GB" sz="1400" dirty="0"/>
          </a:p>
          <a:p>
            <a:pPr marL="0" indent="0">
              <a:buNone/>
            </a:pPr>
            <a:endParaRPr lang="en-GB" sz="1400" dirty="0" smtClean="0"/>
          </a:p>
          <a:p>
            <a:pPr marL="0" indent="0">
              <a:buNone/>
            </a:pPr>
            <a:endParaRPr lang="en-GB" sz="1400" dirty="0"/>
          </a:p>
          <a:p>
            <a:pPr marL="0" indent="0">
              <a:buNone/>
            </a:pPr>
            <a:endParaRPr lang="en-GB" sz="2000" dirty="0" smtClean="0"/>
          </a:p>
          <a:p>
            <a:pPr marL="0" indent="0">
              <a:buNone/>
            </a:pPr>
            <a:endParaRPr lang="en-GB" sz="1400" dirty="0" smtClean="0"/>
          </a:p>
        </p:txBody>
      </p:sp>
      <p:sp>
        <p:nvSpPr>
          <p:cNvPr id="8" name="Text Box 7"/>
          <p:cNvSpPr txBox="1">
            <a:spLocks noChangeArrowheads="1"/>
          </p:cNvSpPr>
          <p:nvPr/>
        </p:nvSpPr>
        <p:spPr bwMode="auto">
          <a:xfrm>
            <a:off x="311544" y="3771534"/>
            <a:ext cx="1287760" cy="3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lnSpc>
                <a:spcPct val="80000"/>
              </a:lnSpc>
              <a:buClr>
                <a:srgbClr val="0062C8"/>
              </a:buClr>
              <a:buNone/>
            </a:pPr>
            <a:r>
              <a:rPr lang="en-GB" altLang="en-US" sz="1800" b="1" dirty="0" smtClean="0">
                <a:solidFill>
                  <a:schemeClr val="accent6"/>
                </a:solidFill>
                <a:latin typeface="Calibri" pitchFamily="34" charset="0"/>
              </a:rPr>
              <a:t>Inputs</a:t>
            </a:r>
            <a:endParaRPr lang="en-GB" altLang="en-US" sz="1400" b="1" dirty="0">
              <a:solidFill>
                <a:schemeClr val="accent6"/>
              </a:solidFill>
              <a:latin typeface="Calibri" pitchFamily="34" charset="0"/>
            </a:endParaRPr>
          </a:p>
        </p:txBody>
      </p:sp>
      <p:sp>
        <p:nvSpPr>
          <p:cNvPr id="9" name="Text Box 7"/>
          <p:cNvSpPr txBox="1">
            <a:spLocks noChangeArrowheads="1"/>
          </p:cNvSpPr>
          <p:nvPr/>
        </p:nvSpPr>
        <p:spPr bwMode="auto">
          <a:xfrm>
            <a:off x="2987824" y="3786268"/>
            <a:ext cx="864096" cy="3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lnSpc>
                <a:spcPct val="80000"/>
              </a:lnSpc>
              <a:buClr>
                <a:srgbClr val="0062C8"/>
              </a:buClr>
              <a:buNone/>
            </a:pPr>
            <a:r>
              <a:rPr lang="en-GB" altLang="en-US" sz="1800" b="1" dirty="0" smtClean="0">
                <a:solidFill>
                  <a:schemeClr val="accent6"/>
                </a:solidFill>
                <a:latin typeface="Calibri" pitchFamily="34" charset="0"/>
              </a:rPr>
              <a:t>Outputs</a:t>
            </a:r>
            <a:endParaRPr lang="en-GB" altLang="en-US" sz="1400" b="1" dirty="0">
              <a:solidFill>
                <a:schemeClr val="accent6"/>
              </a:solidFill>
              <a:latin typeface="Calibri" pitchFamily="34" charset="0"/>
            </a:endParaRPr>
          </a:p>
        </p:txBody>
      </p:sp>
      <p:sp>
        <p:nvSpPr>
          <p:cNvPr id="10" name="Content Placeholder 2"/>
          <p:cNvSpPr txBox="1">
            <a:spLocks/>
          </p:cNvSpPr>
          <p:nvPr/>
        </p:nvSpPr>
        <p:spPr bwMode="auto">
          <a:xfrm>
            <a:off x="225425" y="1329612"/>
            <a:ext cx="4202559" cy="5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Font typeface="Wingdings" pitchFamily="2" charset="2"/>
              <a:buNone/>
            </a:pPr>
            <a:r>
              <a:rPr lang="en-GB" sz="1400" kern="0" dirty="0" smtClean="0"/>
              <a:t>At a high level </a:t>
            </a:r>
            <a:r>
              <a:rPr lang="en-GB" sz="1400" b="1" kern="0" dirty="0" smtClean="0"/>
              <a:t>Pre Nexus </a:t>
            </a:r>
            <a:r>
              <a:rPr lang="en-GB" sz="1400" kern="0" dirty="0" smtClean="0"/>
              <a:t>energy was balanced using the following factors.</a:t>
            </a:r>
          </a:p>
          <a:p>
            <a:pPr marL="0" indent="0" defTabSz="914400">
              <a:buFont typeface="Wingdings" pitchFamily="2" charset="2"/>
              <a:buNone/>
            </a:pPr>
            <a:endParaRPr lang="en-GB" sz="1400" kern="0" dirty="0" smtClean="0"/>
          </a:p>
          <a:p>
            <a:pPr marL="0" indent="0" defTabSz="914400">
              <a:buFont typeface="Wingdings" pitchFamily="2" charset="2"/>
              <a:buNone/>
            </a:pPr>
            <a:endParaRPr lang="en-GB" sz="1400" kern="0" dirty="0" smtClean="0"/>
          </a:p>
          <a:p>
            <a:pPr marL="0" indent="0" defTabSz="914400">
              <a:buFont typeface="Wingdings" pitchFamily="2" charset="2"/>
              <a:buNone/>
            </a:pPr>
            <a:endParaRPr lang="en-GB" sz="1400" kern="0" dirty="0" smtClean="0"/>
          </a:p>
          <a:p>
            <a:pPr marL="0" indent="0" defTabSz="914400">
              <a:buFont typeface="Wingdings" pitchFamily="2" charset="2"/>
              <a:buNone/>
            </a:pPr>
            <a:endParaRPr lang="en-GB" sz="1400" kern="0" dirty="0" smtClean="0"/>
          </a:p>
          <a:p>
            <a:pPr marL="0" indent="0" defTabSz="914400">
              <a:buFont typeface="Wingdings" pitchFamily="2" charset="2"/>
              <a:buNone/>
            </a:pPr>
            <a:endParaRPr lang="en-GB" sz="1400" kern="0" dirty="0" smtClean="0"/>
          </a:p>
        </p:txBody>
      </p:sp>
      <p:sp>
        <p:nvSpPr>
          <p:cNvPr id="11" name="Content Placeholder 2"/>
          <p:cNvSpPr txBox="1">
            <a:spLocks/>
          </p:cNvSpPr>
          <p:nvPr/>
        </p:nvSpPr>
        <p:spPr bwMode="auto">
          <a:xfrm>
            <a:off x="4620870" y="1329612"/>
            <a:ext cx="4055586" cy="5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400" kern="0" dirty="0">
                <a:solidFill>
                  <a:schemeClr val="accent4">
                    <a:lumMod val="75000"/>
                  </a:schemeClr>
                </a:solidFill>
              </a:rPr>
              <a:t>At a high level </a:t>
            </a:r>
            <a:r>
              <a:rPr lang="en-GB" sz="1400" b="1" kern="0" dirty="0">
                <a:solidFill>
                  <a:schemeClr val="accent4">
                    <a:lumMod val="75000"/>
                  </a:schemeClr>
                </a:solidFill>
              </a:rPr>
              <a:t>Post </a:t>
            </a:r>
            <a:r>
              <a:rPr lang="en-GB" sz="1400" b="1" kern="0" dirty="0" smtClean="0">
                <a:solidFill>
                  <a:schemeClr val="accent4">
                    <a:lumMod val="75000"/>
                  </a:schemeClr>
                </a:solidFill>
              </a:rPr>
              <a:t>Nexus </a:t>
            </a:r>
            <a:r>
              <a:rPr lang="en-GB" sz="1400" kern="0" dirty="0" smtClean="0">
                <a:solidFill>
                  <a:schemeClr val="accent4">
                    <a:lumMod val="75000"/>
                  </a:schemeClr>
                </a:solidFill>
              </a:rPr>
              <a:t>energy is balanced using the following factors.</a:t>
            </a:r>
          </a:p>
          <a:p>
            <a:pPr marL="0" indent="0" defTabSz="914400">
              <a:buFont typeface="Wingdings" pitchFamily="2" charset="2"/>
              <a:buNone/>
            </a:pPr>
            <a:endParaRPr lang="en-GB" sz="1400" kern="0" dirty="0" smtClean="0">
              <a:solidFill>
                <a:schemeClr val="accent4">
                  <a:lumMod val="75000"/>
                </a:schemeClr>
              </a:solidFill>
            </a:endParaRPr>
          </a:p>
          <a:p>
            <a:pPr marL="0" indent="0" defTabSz="914400">
              <a:buFont typeface="Wingdings" pitchFamily="2" charset="2"/>
              <a:buNone/>
            </a:pPr>
            <a:endParaRPr lang="en-GB" sz="1400" kern="0" dirty="0" smtClean="0"/>
          </a:p>
          <a:p>
            <a:pPr marL="0" indent="0" defTabSz="914400">
              <a:buFont typeface="Wingdings" pitchFamily="2" charset="2"/>
              <a:buNone/>
            </a:pPr>
            <a:endParaRPr lang="en-GB" sz="1400" kern="0" dirty="0" smtClean="0"/>
          </a:p>
          <a:p>
            <a:pPr marL="0" indent="0" defTabSz="914400">
              <a:buFont typeface="Wingdings" pitchFamily="2" charset="2"/>
              <a:buNone/>
            </a:pPr>
            <a:endParaRPr lang="en-GB" sz="1400" kern="0" dirty="0" smtClean="0"/>
          </a:p>
          <a:p>
            <a:pPr marL="0" indent="0" defTabSz="914400">
              <a:buFont typeface="Wingdings" pitchFamily="2" charset="2"/>
              <a:buNone/>
            </a:pPr>
            <a:endParaRPr lang="en-GB" sz="1400" kern="0" dirty="0" smtClean="0"/>
          </a:p>
        </p:txBody>
      </p:sp>
      <p:sp>
        <p:nvSpPr>
          <p:cNvPr id="12" name="Isosceles Triangle 11"/>
          <p:cNvSpPr/>
          <p:nvPr/>
        </p:nvSpPr>
        <p:spPr bwMode="auto">
          <a:xfrm>
            <a:off x="1888996" y="3760194"/>
            <a:ext cx="299352" cy="252028"/>
          </a:xfrm>
          <a:prstGeom prst="triangle">
            <a:avLst/>
          </a:pr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274446" y="3677330"/>
            <a:ext cx="3528452" cy="59470"/>
          </a:xfrm>
          <a:prstGeom prst="rect">
            <a:avLst/>
          </a:pr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284538" y="3012177"/>
            <a:ext cx="122413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solidFill>
                  <a:srgbClr val="00B050"/>
                </a:solidFill>
              </a:rPr>
              <a:t>Input from Terminals</a:t>
            </a:r>
            <a:endParaRPr lang="en-GB" dirty="0">
              <a:solidFill>
                <a:srgbClr val="00B050"/>
              </a:solidFill>
            </a:endParaRPr>
          </a:p>
        </p:txBody>
      </p:sp>
      <p:sp>
        <p:nvSpPr>
          <p:cNvPr id="15" name="TextBox 14"/>
          <p:cNvSpPr txBox="1"/>
          <p:nvPr/>
        </p:nvSpPr>
        <p:spPr>
          <a:xfrm>
            <a:off x="385600" y="2344575"/>
            <a:ext cx="134326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solidFill>
                  <a:schemeClr val="accent4">
                    <a:lumMod val="75000"/>
                  </a:schemeClr>
                </a:solidFill>
              </a:rPr>
              <a:t>Storage withdrawal</a:t>
            </a:r>
            <a:endParaRPr lang="en-GB" dirty="0">
              <a:solidFill>
                <a:schemeClr val="accent4">
                  <a:lumMod val="75000"/>
                </a:schemeClr>
              </a:solidFill>
            </a:endParaRPr>
          </a:p>
        </p:txBody>
      </p:sp>
      <p:sp>
        <p:nvSpPr>
          <p:cNvPr id="16" name="TextBox 15"/>
          <p:cNvSpPr txBox="1"/>
          <p:nvPr/>
        </p:nvSpPr>
        <p:spPr>
          <a:xfrm>
            <a:off x="215704" y="1954282"/>
            <a:ext cx="140396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solidFill>
                  <a:srgbClr val="00B0F0"/>
                </a:solidFill>
              </a:rPr>
              <a:t>Trade Buys</a:t>
            </a:r>
            <a:endParaRPr lang="en-GB" dirty="0">
              <a:solidFill>
                <a:srgbClr val="00B0F0"/>
              </a:solidFill>
            </a:endParaRPr>
          </a:p>
        </p:txBody>
      </p:sp>
      <p:sp>
        <p:nvSpPr>
          <p:cNvPr id="19" name="TextBox 18"/>
          <p:cNvSpPr txBox="1"/>
          <p:nvPr/>
        </p:nvSpPr>
        <p:spPr>
          <a:xfrm>
            <a:off x="2651711" y="1843988"/>
            <a:ext cx="133012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solidFill>
                  <a:srgbClr val="00B050"/>
                </a:solidFill>
              </a:rPr>
              <a:t>Trade sells</a:t>
            </a:r>
            <a:endParaRPr lang="en-GB" dirty="0">
              <a:solidFill>
                <a:srgbClr val="00B050"/>
              </a:solidFill>
            </a:endParaRPr>
          </a:p>
        </p:txBody>
      </p:sp>
      <p:sp>
        <p:nvSpPr>
          <p:cNvPr id="20" name="TextBox 19"/>
          <p:cNvSpPr txBox="1"/>
          <p:nvPr/>
        </p:nvSpPr>
        <p:spPr>
          <a:xfrm>
            <a:off x="2484920" y="2628657"/>
            <a:ext cx="107896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solidFill>
                  <a:schemeClr val="accent4">
                    <a:lumMod val="75000"/>
                  </a:schemeClr>
                </a:solidFill>
              </a:rPr>
              <a:t>Storage Injection</a:t>
            </a:r>
            <a:endParaRPr lang="en-GB" dirty="0">
              <a:solidFill>
                <a:schemeClr val="accent4">
                  <a:lumMod val="75000"/>
                </a:schemeClr>
              </a:solidFill>
            </a:endParaRPr>
          </a:p>
        </p:txBody>
      </p:sp>
      <p:sp>
        <p:nvSpPr>
          <p:cNvPr id="21" name="TextBox 20"/>
          <p:cNvSpPr txBox="1"/>
          <p:nvPr/>
        </p:nvSpPr>
        <p:spPr>
          <a:xfrm>
            <a:off x="2085996" y="2229509"/>
            <a:ext cx="200014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solidFill>
                  <a:srgbClr val="00B0F0"/>
                </a:solidFill>
              </a:rPr>
              <a:t>Total DM Energy</a:t>
            </a:r>
            <a:endParaRPr lang="en-GB" dirty="0">
              <a:solidFill>
                <a:srgbClr val="00B0F0"/>
              </a:solidFill>
            </a:endParaRPr>
          </a:p>
        </p:txBody>
      </p:sp>
      <p:sp>
        <p:nvSpPr>
          <p:cNvPr id="22" name="TextBox 21"/>
          <p:cNvSpPr txBox="1"/>
          <p:nvPr/>
        </p:nvSpPr>
        <p:spPr>
          <a:xfrm>
            <a:off x="2168546" y="3291229"/>
            <a:ext cx="209409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solidFill>
                  <a:srgbClr val="3E5AA8"/>
                </a:solidFill>
              </a:rPr>
              <a:t>Total NDM Energy</a:t>
            </a:r>
            <a:endParaRPr lang="en-GB" dirty="0">
              <a:solidFill>
                <a:srgbClr val="3E5AA8"/>
              </a:solidFill>
            </a:endParaRPr>
          </a:p>
        </p:txBody>
      </p:sp>
      <p:sp>
        <p:nvSpPr>
          <p:cNvPr id="23" name="Text Box 7"/>
          <p:cNvSpPr txBox="1">
            <a:spLocks noChangeArrowheads="1"/>
          </p:cNvSpPr>
          <p:nvPr/>
        </p:nvSpPr>
        <p:spPr bwMode="auto">
          <a:xfrm>
            <a:off x="4760690" y="3782076"/>
            <a:ext cx="1287760" cy="3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lnSpc>
                <a:spcPct val="80000"/>
              </a:lnSpc>
              <a:buClr>
                <a:srgbClr val="0062C8"/>
              </a:buClr>
              <a:buNone/>
            </a:pPr>
            <a:r>
              <a:rPr lang="en-GB" altLang="en-US" sz="1800" b="1" dirty="0" smtClean="0">
                <a:solidFill>
                  <a:schemeClr val="accent4">
                    <a:lumMod val="75000"/>
                  </a:schemeClr>
                </a:solidFill>
                <a:latin typeface="Calibri" pitchFamily="34" charset="0"/>
              </a:rPr>
              <a:t>Inputs</a:t>
            </a:r>
            <a:endParaRPr lang="en-GB" altLang="en-US" sz="1400" b="1" dirty="0">
              <a:solidFill>
                <a:schemeClr val="accent4">
                  <a:lumMod val="75000"/>
                </a:schemeClr>
              </a:solidFill>
              <a:latin typeface="Calibri" pitchFamily="34" charset="0"/>
            </a:endParaRPr>
          </a:p>
        </p:txBody>
      </p:sp>
      <p:sp>
        <p:nvSpPr>
          <p:cNvPr id="24" name="Text Box 7"/>
          <p:cNvSpPr txBox="1">
            <a:spLocks noChangeArrowheads="1"/>
          </p:cNvSpPr>
          <p:nvPr/>
        </p:nvSpPr>
        <p:spPr bwMode="auto">
          <a:xfrm>
            <a:off x="7386170" y="3786268"/>
            <a:ext cx="864096" cy="35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lnSpc>
                <a:spcPct val="80000"/>
              </a:lnSpc>
              <a:buClr>
                <a:srgbClr val="0062C8"/>
              </a:buClr>
              <a:buNone/>
            </a:pPr>
            <a:r>
              <a:rPr lang="en-GB" altLang="en-US" sz="1800" b="1" dirty="0" smtClean="0">
                <a:solidFill>
                  <a:schemeClr val="accent4">
                    <a:lumMod val="75000"/>
                  </a:schemeClr>
                </a:solidFill>
                <a:latin typeface="Calibri" pitchFamily="34" charset="0"/>
              </a:rPr>
              <a:t>Outputs</a:t>
            </a:r>
            <a:endParaRPr lang="en-GB" altLang="en-US" sz="1400" b="1" dirty="0">
              <a:solidFill>
                <a:schemeClr val="accent4">
                  <a:lumMod val="75000"/>
                </a:schemeClr>
              </a:solidFill>
              <a:latin typeface="Calibri" pitchFamily="34" charset="0"/>
            </a:endParaRPr>
          </a:p>
        </p:txBody>
      </p:sp>
      <p:sp>
        <p:nvSpPr>
          <p:cNvPr id="26" name="Isosceles Triangle 25"/>
          <p:cNvSpPr/>
          <p:nvPr/>
        </p:nvSpPr>
        <p:spPr bwMode="auto">
          <a:xfrm>
            <a:off x="6287342" y="3760194"/>
            <a:ext cx="299352" cy="252028"/>
          </a:xfrm>
          <a:prstGeom prst="triangle">
            <a:avLst/>
          </a:prstGeom>
          <a:solidFill>
            <a:schemeClr val="accent4">
              <a:lumMod val="75000"/>
              <a:alpha val="50000"/>
            </a:schemeClr>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4672792" y="3677330"/>
            <a:ext cx="3528452" cy="59470"/>
          </a:xfrm>
          <a:prstGeom prst="rect">
            <a:avLst/>
          </a:prstGeom>
          <a:solidFill>
            <a:schemeClr val="accent4">
              <a:lumMod val="75000"/>
              <a:alpha val="50000"/>
            </a:schemeClr>
          </a:solidFill>
          <a:ln w="9525" cap="flat" cmpd="sng" algn="ctr">
            <a:solidFill>
              <a:schemeClr val="tx1"/>
            </a:solid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4746384" y="3010179"/>
            <a:ext cx="122413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solidFill>
                  <a:srgbClr val="00B050"/>
                </a:solidFill>
              </a:rPr>
              <a:t>Input from Terminals</a:t>
            </a:r>
            <a:endParaRPr lang="en-GB" dirty="0">
              <a:solidFill>
                <a:srgbClr val="00B050"/>
              </a:solidFill>
            </a:endParaRPr>
          </a:p>
        </p:txBody>
      </p:sp>
      <p:sp>
        <p:nvSpPr>
          <p:cNvPr id="29" name="TextBox 28"/>
          <p:cNvSpPr txBox="1"/>
          <p:nvPr/>
        </p:nvSpPr>
        <p:spPr>
          <a:xfrm>
            <a:off x="4733146" y="2342577"/>
            <a:ext cx="134326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solidFill>
                  <a:schemeClr val="accent4">
                    <a:lumMod val="75000"/>
                  </a:schemeClr>
                </a:solidFill>
              </a:rPr>
              <a:t>Storage withdrawal</a:t>
            </a:r>
            <a:endParaRPr lang="en-GB" dirty="0">
              <a:solidFill>
                <a:schemeClr val="accent4">
                  <a:lumMod val="75000"/>
                </a:schemeClr>
              </a:solidFill>
            </a:endParaRPr>
          </a:p>
        </p:txBody>
      </p:sp>
      <p:sp>
        <p:nvSpPr>
          <p:cNvPr id="31" name="TextBox 30"/>
          <p:cNvSpPr txBox="1"/>
          <p:nvPr/>
        </p:nvSpPr>
        <p:spPr>
          <a:xfrm>
            <a:off x="7222722" y="1890439"/>
            <a:ext cx="1330128"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smtClean="0">
                <a:solidFill>
                  <a:srgbClr val="00B050"/>
                </a:solidFill>
              </a:rPr>
              <a:t>Trade sells</a:t>
            </a:r>
            <a:endParaRPr lang="en-GB" dirty="0">
              <a:solidFill>
                <a:srgbClr val="00B050"/>
              </a:solidFill>
            </a:endParaRPr>
          </a:p>
        </p:txBody>
      </p:sp>
      <p:sp>
        <p:nvSpPr>
          <p:cNvPr id="32" name="TextBox 31"/>
          <p:cNvSpPr txBox="1"/>
          <p:nvPr/>
        </p:nvSpPr>
        <p:spPr>
          <a:xfrm>
            <a:off x="6868026" y="2674377"/>
            <a:ext cx="107896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solidFill>
                  <a:schemeClr val="accent4">
                    <a:lumMod val="75000"/>
                  </a:schemeClr>
                </a:solidFill>
              </a:rPr>
              <a:t>Storage Injection</a:t>
            </a:r>
            <a:endParaRPr lang="en-GB" dirty="0">
              <a:solidFill>
                <a:schemeClr val="accent4">
                  <a:lumMod val="75000"/>
                </a:schemeClr>
              </a:solidFill>
            </a:endParaRPr>
          </a:p>
        </p:txBody>
      </p:sp>
      <p:sp>
        <p:nvSpPr>
          <p:cNvPr id="33" name="TextBox 32"/>
          <p:cNvSpPr txBox="1"/>
          <p:nvPr/>
        </p:nvSpPr>
        <p:spPr>
          <a:xfrm>
            <a:off x="6491962" y="2282849"/>
            <a:ext cx="200014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solidFill>
                  <a:srgbClr val="00B0F0"/>
                </a:solidFill>
              </a:rPr>
              <a:t>Total DM Energy</a:t>
            </a:r>
            <a:endParaRPr lang="en-GB" dirty="0">
              <a:solidFill>
                <a:srgbClr val="00B0F0"/>
              </a:solidFill>
            </a:endParaRPr>
          </a:p>
        </p:txBody>
      </p:sp>
      <p:sp>
        <p:nvSpPr>
          <p:cNvPr id="34" name="TextBox 33"/>
          <p:cNvSpPr txBox="1"/>
          <p:nvPr/>
        </p:nvSpPr>
        <p:spPr>
          <a:xfrm>
            <a:off x="7039331" y="3343949"/>
            <a:ext cx="1800201" cy="3231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500" dirty="0" smtClean="0">
                <a:solidFill>
                  <a:srgbClr val="3E5AA8"/>
                </a:solidFill>
              </a:rPr>
              <a:t>Total NDM Energy</a:t>
            </a:r>
            <a:endParaRPr lang="en-GB" sz="1500" dirty="0">
              <a:solidFill>
                <a:srgbClr val="3E5AA8"/>
              </a:solidFill>
            </a:endParaRPr>
          </a:p>
        </p:txBody>
      </p:sp>
      <p:sp>
        <p:nvSpPr>
          <p:cNvPr id="35" name="TextBox 34"/>
          <p:cNvSpPr txBox="1"/>
          <p:nvPr/>
        </p:nvSpPr>
        <p:spPr>
          <a:xfrm>
            <a:off x="6443430" y="3343949"/>
            <a:ext cx="567681" cy="3231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500" dirty="0" smtClean="0">
                <a:solidFill>
                  <a:srgbClr val="3E5AA8"/>
                </a:solidFill>
              </a:rPr>
              <a:t>UIG</a:t>
            </a:r>
            <a:endParaRPr lang="en-GB" sz="1500" dirty="0">
              <a:solidFill>
                <a:srgbClr val="3E5AA8"/>
              </a:solidFill>
            </a:endParaRPr>
          </a:p>
        </p:txBody>
      </p:sp>
      <p:sp>
        <p:nvSpPr>
          <p:cNvPr id="36" name="Content Placeholder 2"/>
          <p:cNvSpPr txBox="1">
            <a:spLocks/>
          </p:cNvSpPr>
          <p:nvPr/>
        </p:nvSpPr>
        <p:spPr bwMode="auto">
          <a:xfrm>
            <a:off x="237840" y="4353948"/>
            <a:ext cx="8686800" cy="73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Font typeface="Wingdings" pitchFamily="2" charset="2"/>
              <a:buNone/>
            </a:pPr>
            <a:r>
              <a:rPr lang="en-GB" sz="1600" kern="0" dirty="0" smtClean="0">
                <a:solidFill>
                  <a:schemeClr val="tx1"/>
                </a:solidFill>
              </a:rPr>
              <a:t>As you can see the main difference is that UIG now appears on the outputs side although the UIG and Total NDM Energy post nexus equates to the Total NDM Energy pre nexus</a:t>
            </a:r>
            <a:r>
              <a:rPr lang="en-GB" sz="1400" kern="0" dirty="0" smtClean="0">
                <a:solidFill>
                  <a:schemeClr val="tx1"/>
                </a:solidFill>
              </a:rPr>
              <a:t>.</a:t>
            </a:r>
            <a:endParaRPr lang="en-GB" sz="2000" kern="0" dirty="0" smtClean="0">
              <a:solidFill>
                <a:schemeClr val="tx1"/>
              </a:solidFill>
            </a:endParaRPr>
          </a:p>
          <a:p>
            <a:pPr marL="0" indent="0" defTabSz="914400">
              <a:buFont typeface="Wingdings" pitchFamily="2" charset="2"/>
              <a:buNone/>
            </a:pPr>
            <a:endParaRPr lang="en-GB" sz="1400" kern="0" dirty="0" smtClean="0"/>
          </a:p>
        </p:txBody>
      </p:sp>
      <p:sp>
        <p:nvSpPr>
          <p:cNvPr id="41" name="TextBox 40"/>
          <p:cNvSpPr txBox="1"/>
          <p:nvPr/>
        </p:nvSpPr>
        <p:spPr>
          <a:xfrm>
            <a:off x="4634620" y="1949225"/>
            <a:ext cx="140396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solidFill>
                  <a:srgbClr val="00B0F0"/>
                </a:solidFill>
              </a:rPr>
              <a:t>Trade Buys</a:t>
            </a:r>
            <a:endParaRPr lang="en-GB" dirty="0">
              <a:solidFill>
                <a:srgbClr val="00B0F0"/>
              </a:solidFill>
            </a:endParaRPr>
          </a:p>
        </p:txBody>
      </p:sp>
      <p:sp>
        <p:nvSpPr>
          <p:cNvPr id="39" name="TextBox 38"/>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23</a:t>
            </a:r>
            <a:endParaRPr lang="en-GB" dirty="0">
              <a:solidFill>
                <a:srgbClr val="2B80B1"/>
              </a:solidFill>
            </a:endParaRPr>
          </a:p>
        </p:txBody>
      </p:sp>
    </p:spTree>
    <p:custDataLst>
      <p:tags r:id="rId1"/>
    </p:custDataLst>
    <p:extLst>
      <p:ext uri="{BB962C8B-B14F-4D97-AF65-F5344CB8AC3E}">
        <p14:creationId xmlns:p14="http://schemas.microsoft.com/office/powerpoint/2010/main" val="3345115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GB" dirty="0"/>
              <a:t>Considerations for UIG as Part of </a:t>
            </a:r>
            <a:r>
              <a:rPr lang="en-GB" dirty="0" smtClean="0"/>
              <a:t>EB &amp; </a:t>
            </a:r>
            <a:r>
              <a:rPr lang="en-GB" dirty="0"/>
              <a:t>Cashout </a:t>
            </a:r>
          </a:p>
        </p:txBody>
      </p:sp>
      <p:sp>
        <p:nvSpPr>
          <p:cNvPr id="3" name="Content Placeholder 2"/>
          <p:cNvSpPr>
            <a:spLocks noGrp="1"/>
          </p:cNvSpPr>
          <p:nvPr>
            <p:ph idx="1"/>
          </p:nvPr>
        </p:nvSpPr>
        <p:spPr>
          <a:xfrm>
            <a:off x="323528" y="843558"/>
            <a:ext cx="8208912" cy="4032448"/>
          </a:xfrm>
        </p:spPr>
        <p:txBody>
          <a:bodyPr>
            <a:normAutofit/>
          </a:bodyPr>
          <a:lstStyle/>
          <a:p>
            <a:r>
              <a:rPr lang="en-GB" sz="1700" dirty="0" smtClean="0"/>
              <a:t>As UIG now forms part of a Shipper’s overall daily cash out, it is part of the Daily Cashout charges on a Shipper’s Energy Balancing Invoice. </a:t>
            </a:r>
          </a:p>
          <a:p>
            <a:r>
              <a:rPr lang="en-GB" sz="1700" dirty="0" smtClean="0"/>
              <a:t>The UIG meter does not appear on the EBI invoice with its own charge type. </a:t>
            </a:r>
          </a:p>
          <a:p>
            <a:r>
              <a:rPr lang="en-GB" sz="1700" dirty="0" smtClean="0"/>
              <a:t>The Shipper’s overall daily imbalance is worked out using all input and trades acquired minus all outputs (DM sites, NDM sites</a:t>
            </a:r>
            <a:r>
              <a:rPr lang="en-GB" sz="1700" b="1" dirty="0" smtClean="0"/>
              <a:t>, UIG</a:t>
            </a:r>
            <a:r>
              <a:rPr lang="en-GB" sz="1700" dirty="0" smtClean="0"/>
              <a:t>) and trades sold which gives the overall imbalance for the gas day and Shipper. </a:t>
            </a:r>
            <a:endParaRPr lang="en-GB" sz="1400" dirty="0" smtClean="0"/>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8143" y="2211710"/>
            <a:ext cx="3189685" cy="222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331912" y="851942"/>
            <a:ext cx="7840488"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700" dirty="0" smtClean="0"/>
          </a:p>
        </p:txBody>
      </p:sp>
      <p:sp>
        <p:nvSpPr>
          <p:cNvPr id="8" name="Content Placeholder 2"/>
          <p:cNvSpPr txBox="1">
            <a:spLocks/>
          </p:cNvSpPr>
          <p:nvPr/>
        </p:nvSpPr>
        <p:spPr>
          <a:xfrm>
            <a:off x="331912" y="2571750"/>
            <a:ext cx="6760368"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700" dirty="0" smtClean="0"/>
              <a:t>If the value is positive then the Shipper has over delivered and they are cashed out at SMP sell price.  If the value is negative, they have under delivered and this is cashed out at SMP buy price.</a:t>
            </a:r>
          </a:p>
          <a:p>
            <a:r>
              <a:rPr lang="en-GB" sz="1700" dirty="0" smtClean="0"/>
              <a:t>Final allocations are used for final imbalance and cash out. </a:t>
            </a:r>
          </a:p>
          <a:p>
            <a:r>
              <a:rPr lang="en-GB" sz="1700" dirty="0" smtClean="0"/>
              <a:t>UIG is on the output side hence effectively closed out at D+5</a:t>
            </a:r>
          </a:p>
          <a:p>
            <a:endParaRPr lang="en-GB" sz="1400" dirty="0" smtClean="0"/>
          </a:p>
          <a:p>
            <a:pPr marL="0" indent="0">
              <a:buFont typeface="Arial" panose="020B0604020202020204" pitchFamily="34" charset="0"/>
              <a:buNone/>
            </a:pPr>
            <a:endParaRPr lang="en-GB" sz="1400" dirty="0" smtClean="0"/>
          </a:p>
        </p:txBody>
      </p:sp>
      <p:sp>
        <p:nvSpPr>
          <p:cNvPr id="9" name="TextBox 8"/>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24</a:t>
            </a:r>
            <a:endParaRPr lang="en-GB" dirty="0">
              <a:solidFill>
                <a:srgbClr val="2B80B1"/>
              </a:solidFill>
            </a:endParaRPr>
          </a:p>
        </p:txBody>
      </p:sp>
    </p:spTree>
    <p:custDataLst>
      <p:tags r:id="rId1"/>
    </p:custDataLst>
    <p:extLst>
      <p:ext uri="{BB962C8B-B14F-4D97-AF65-F5344CB8AC3E}">
        <p14:creationId xmlns:p14="http://schemas.microsoft.com/office/powerpoint/2010/main" val="3061265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83718"/>
            <a:ext cx="7772400" cy="1102519"/>
          </a:xfrm>
        </p:spPr>
        <p:txBody>
          <a:bodyPr/>
          <a:lstStyle/>
          <a:p>
            <a:r>
              <a:rPr lang="en-GB" dirty="0"/>
              <a:t>How does reconciliation affect UIG? </a:t>
            </a:r>
          </a:p>
        </p:txBody>
      </p:sp>
      <p:sp>
        <p:nvSpPr>
          <p:cNvPr id="3" name="Subtitle 2"/>
          <p:cNvSpPr>
            <a:spLocks noGrp="1"/>
          </p:cNvSpPr>
          <p:nvPr>
            <p:ph type="subTitle" idx="1"/>
          </p:nvPr>
        </p:nvSpPr>
        <p:spPr>
          <a:xfrm>
            <a:off x="899592" y="3003798"/>
            <a:ext cx="7272808" cy="1314450"/>
          </a:xfrm>
        </p:spPr>
        <p:txBody>
          <a:bodyPr>
            <a:normAutofit/>
          </a:bodyPr>
          <a:lstStyle/>
          <a:p>
            <a:r>
              <a:rPr lang="en-US" kern="0" dirty="0" smtClean="0">
                <a:solidFill>
                  <a:srgbClr val="84B8DA"/>
                </a:solidFill>
              </a:rPr>
              <a:t> </a:t>
            </a:r>
            <a:endParaRPr lang="en-GB" dirty="0">
              <a:solidFill>
                <a:srgbClr val="84B8DA"/>
              </a:solidFill>
            </a:endParaRPr>
          </a:p>
          <a:p>
            <a:endParaRPr lang="en-GB" dirty="0"/>
          </a:p>
        </p:txBody>
      </p:sp>
      <p:sp>
        <p:nvSpPr>
          <p:cNvPr id="4" name="TextBox 3"/>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25</a:t>
            </a:r>
            <a:endParaRPr lang="en-GB" dirty="0">
              <a:solidFill>
                <a:srgbClr val="2B80B1"/>
              </a:solidFill>
            </a:endParaRPr>
          </a:p>
        </p:txBody>
      </p:sp>
    </p:spTree>
    <p:custDataLst>
      <p:tags r:id="rId1"/>
    </p:custDataLst>
    <p:extLst>
      <p:ext uri="{BB962C8B-B14F-4D97-AF65-F5344CB8AC3E}">
        <p14:creationId xmlns:p14="http://schemas.microsoft.com/office/powerpoint/2010/main" val="3945873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reconciliation affect UIG? </a:t>
            </a:r>
            <a:endParaRPr lang="en-GB" dirty="0"/>
          </a:p>
        </p:txBody>
      </p:sp>
      <p:sp>
        <p:nvSpPr>
          <p:cNvPr id="7" name="Content Placeholder 2"/>
          <p:cNvSpPr>
            <a:spLocks noGrp="1"/>
          </p:cNvSpPr>
          <p:nvPr>
            <p:ph idx="1"/>
          </p:nvPr>
        </p:nvSpPr>
        <p:spPr>
          <a:xfrm>
            <a:off x="179511" y="699542"/>
            <a:ext cx="5084023" cy="3456384"/>
          </a:xfrm>
        </p:spPr>
        <p:txBody>
          <a:bodyPr>
            <a:normAutofit lnSpcReduction="10000"/>
          </a:bodyPr>
          <a:lstStyle/>
          <a:p>
            <a:pPr marL="0" indent="0" algn="just">
              <a:buNone/>
            </a:pPr>
            <a:r>
              <a:rPr lang="en-US" sz="2000" dirty="0" smtClean="0"/>
              <a:t>Reconciliation relies on actual meter </a:t>
            </a:r>
            <a:r>
              <a:rPr lang="en-US" sz="2000" dirty="0"/>
              <a:t>reads </a:t>
            </a:r>
            <a:r>
              <a:rPr lang="en-US" sz="2000" dirty="0" smtClean="0"/>
              <a:t>being submitted. These reads could either account for (identify) more or less gas than was used in the original UIG calculation, based on the previous actual read.</a:t>
            </a:r>
          </a:p>
          <a:p>
            <a:pPr marL="0" indent="0" algn="just">
              <a:buNone/>
            </a:pPr>
            <a:r>
              <a:rPr lang="en-US" sz="2000" dirty="0"/>
              <a:t>Therefore each actual read on each site impacts UIG in some way. </a:t>
            </a:r>
            <a:r>
              <a:rPr lang="en-US" sz="2000" kern="0" dirty="0"/>
              <a:t>All these reconciliation values are aggregated by Class, EUC and LDZ. The kWh is also apportioned but is not used to recalculate the financial amount and is a notional value.</a:t>
            </a:r>
            <a:endParaRPr lang="en-US" sz="2800" kern="0" dirty="0"/>
          </a:p>
          <a:p>
            <a:pPr marL="0" indent="0" algn="just">
              <a:buNone/>
            </a:pPr>
            <a:endParaRPr lang="en-US" sz="1200" dirty="0" smtClean="0"/>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3535" y="771550"/>
            <a:ext cx="3796332" cy="20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187011" y="4248919"/>
            <a:ext cx="4905269" cy="41969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lvl="0" indent="0">
              <a:buNone/>
            </a:pPr>
            <a:r>
              <a:rPr lang="en-US" sz="1200" dirty="0"/>
              <a:t>For more </a:t>
            </a:r>
            <a:r>
              <a:rPr lang="en-US" sz="1200" dirty="0" smtClean="0"/>
              <a:t>information </a:t>
            </a:r>
            <a:r>
              <a:rPr lang="en-US" sz="1200" dirty="0"/>
              <a:t>on </a:t>
            </a:r>
            <a:r>
              <a:rPr lang="en-US" sz="1200" dirty="0" smtClean="0"/>
              <a:t>the Amendments Invoice </a:t>
            </a:r>
            <a:r>
              <a:rPr lang="en-GB" sz="1200" dirty="0" smtClean="0"/>
              <a:t>please refer to</a:t>
            </a:r>
            <a:endParaRPr lang="en-GB" sz="1200" dirty="0"/>
          </a:p>
          <a:p>
            <a:r>
              <a:rPr lang="en-GB" sz="1200" u="sng" dirty="0">
                <a:hlinkClick r:id="rId4"/>
              </a:rPr>
              <a:t>https://www.xoserve.com/wp-content/uploads/AmendmentsInvoice.pdf</a:t>
            </a:r>
            <a:endParaRPr lang="en-GB" sz="1200" dirty="0"/>
          </a:p>
        </p:txBody>
      </p:sp>
      <p:sp>
        <p:nvSpPr>
          <p:cNvPr id="6" name="TextBox 5"/>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26</a:t>
            </a:r>
            <a:endParaRPr lang="en-GB" dirty="0">
              <a:solidFill>
                <a:srgbClr val="2B80B1"/>
              </a:solidFill>
            </a:endParaRPr>
          </a:p>
        </p:txBody>
      </p:sp>
    </p:spTree>
    <p:custDataLst>
      <p:tags r:id="rId1"/>
    </p:custDataLst>
    <p:extLst>
      <p:ext uri="{BB962C8B-B14F-4D97-AF65-F5344CB8AC3E}">
        <p14:creationId xmlns:p14="http://schemas.microsoft.com/office/powerpoint/2010/main" val="457671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reconciliation affect UIG? </a:t>
            </a:r>
          </a:p>
        </p:txBody>
      </p:sp>
      <p:sp>
        <p:nvSpPr>
          <p:cNvPr id="7" name="Content Placeholder 2"/>
          <p:cNvSpPr>
            <a:spLocks noGrp="1"/>
          </p:cNvSpPr>
          <p:nvPr>
            <p:ph idx="1"/>
          </p:nvPr>
        </p:nvSpPr>
        <p:spPr>
          <a:xfrm>
            <a:off x="251520" y="699542"/>
            <a:ext cx="3600400" cy="4176464"/>
          </a:xfrm>
        </p:spPr>
        <p:txBody>
          <a:bodyPr>
            <a:noAutofit/>
          </a:bodyPr>
          <a:lstStyle/>
          <a:p>
            <a:pPr marL="0" indent="0" algn="just">
              <a:buNone/>
            </a:pPr>
            <a:r>
              <a:rPr lang="en-US" sz="1800" dirty="0" smtClean="0"/>
              <a:t>We perform reconciliation on all sites where we have received read(s) in that billing month.</a:t>
            </a:r>
          </a:p>
          <a:p>
            <a:pPr marL="0" indent="0" algn="just">
              <a:buNone/>
            </a:pPr>
            <a:r>
              <a:rPr lang="en-US" sz="1800" dirty="0" smtClean="0"/>
              <a:t>The energy for each site is smeared across the reconciliation period (read date - read date)</a:t>
            </a:r>
            <a:r>
              <a:rPr lang="en-US" sz="1800" i="1" dirty="0" smtClean="0">
                <a:solidFill>
                  <a:srgbClr val="FF0000"/>
                </a:solidFill>
              </a:rPr>
              <a:t> shown in red</a:t>
            </a:r>
            <a:r>
              <a:rPr lang="en-US" sz="1800" dirty="0" smtClean="0"/>
              <a:t>.</a:t>
            </a:r>
          </a:p>
          <a:p>
            <a:pPr marL="0" indent="0" algn="just">
              <a:buNone/>
            </a:pPr>
            <a:r>
              <a:rPr lang="en-US" sz="1800" dirty="0" smtClean="0"/>
              <a:t>The opposite value amends UIG* energy    (aggregated at LDZ, Class, EUC level) and is then smeared equally across the previous 12 months </a:t>
            </a:r>
            <a:r>
              <a:rPr lang="en-US" sz="1800" i="1" dirty="0" smtClean="0">
                <a:solidFill>
                  <a:srgbClr val="00B0F0"/>
                </a:solidFill>
              </a:rPr>
              <a:t>Impact of UIG smear shown in blue</a:t>
            </a:r>
            <a:r>
              <a:rPr lang="en-US" sz="1800" i="1" dirty="0" smtClean="0"/>
              <a:t>. </a:t>
            </a:r>
            <a:endParaRPr lang="en-GB" sz="1800" i="1" dirty="0"/>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0327" y="771550"/>
            <a:ext cx="5030145" cy="3337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124717"/>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4557" y="3124717"/>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0975" y="3117350"/>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8818" y="3116350"/>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3124717"/>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2062" y="3116354"/>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8413" y="3110001"/>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861" y="3116352"/>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7924" y="3110003"/>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4131" y="3121542"/>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7209" y="3121542"/>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761" y="3121542"/>
            <a:ext cx="216024" cy="1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509" y="3391233"/>
            <a:ext cx="1262027" cy="25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401368"/>
            <a:ext cx="1263836" cy="25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209" y="3391233"/>
            <a:ext cx="1298031" cy="25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046079">
            <a:off x="7456967" y="3389212"/>
            <a:ext cx="140398" cy="19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046079">
            <a:off x="7712022" y="3389211"/>
            <a:ext cx="140398" cy="19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046079">
            <a:off x="7972497" y="3392482"/>
            <a:ext cx="140398" cy="19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046079">
            <a:off x="8238787" y="3389210"/>
            <a:ext cx="140398" cy="19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046079">
            <a:off x="8488236" y="3394276"/>
            <a:ext cx="140398" cy="198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7628087" y="1203598"/>
            <a:ext cx="966972" cy="171177"/>
          </a:xfrm>
          <a:prstGeom prst="rect">
            <a:avLst/>
          </a:prstGeom>
          <a:solidFill>
            <a:schemeClr val="bg1"/>
          </a:solidFill>
          <a:ln w="9525" cap="flat" cmpd="sng" algn="ctr">
            <a:noFill/>
            <a:prstDash val="solid"/>
            <a:round/>
            <a:headEnd type="none" w="med" len="med"/>
            <a:tailEnd type="none" w="med" len="med"/>
          </a:ln>
          <a:effectLst/>
          <a:ex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27</a:t>
            </a:r>
            <a:endParaRPr lang="en-GB" dirty="0">
              <a:solidFill>
                <a:srgbClr val="2B80B1"/>
              </a:solidFill>
            </a:endParaRPr>
          </a:p>
        </p:txBody>
      </p:sp>
    </p:spTree>
    <p:custDataLst>
      <p:tags r:id="rId1"/>
    </p:custDataLst>
    <p:extLst>
      <p:ext uri="{BB962C8B-B14F-4D97-AF65-F5344CB8AC3E}">
        <p14:creationId xmlns:p14="http://schemas.microsoft.com/office/powerpoint/2010/main" val="3677956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How to view UIG on the Amendments Invoices (AMS)</a:t>
            </a:r>
            <a:endParaRPr lang="en-GB" sz="2400" dirty="0"/>
          </a:p>
        </p:txBody>
      </p:sp>
      <p:sp>
        <p:nvSpPr>
          <p:cNvPr id="3" name="Content Placeholder 2"/>
          <p:cNvSpPr>
            <a:spLocks noGrp="1"/>
          </p:cNvSpPr>
          <p:nvPr>
            <p:ph idx="1"/>
          </p:nvPr>
        </p:nvSpPr>
        <p:spPr/>
        <p:txBody>
          <a:bodyPr>
            <a:normAutofit lnSpcReduction="10000"/>
          </a:bodyPr>
          <a:lstStyle/>
          <a:p>
            <a:pPr algn="just"/>
            <a:r>
              <a:rPr lang="en-US" sz="1800" dirty="0" smtClean="0"/>
              <a:t>The </a:t>
            </a:r>
            <a:r>
              <a:rPr lang="en-US" sz="1800" b="1" dirty="0" smtClean="0">
                <a:solidFill>
                  <a:schemeClr val="accent4"/>
                </a:solidFill>
              </a:rPr>
              <a:t>Amendment Invoice (AMS) </a:t>
            </a:r>
            <a:r>
              <a:rPr lang="en-US" sz="1800" dirty="0" smtClean="0"/>
              <a:t>is </a:t>
            </a:r>
            <a:r>
              <a:rPr lang="en-US" sz="1800" dirty="0"/>
              <a:t>triggered by a number of </a:t>
            </a:r>
            <a:r>
              <a:rPr lang="en-US" sz="1800" dirty="0" smtClean="0"/>
              <a:t>factors</a:t>
            </a:r>
          </a:p>
          <a:p>
            <a:pPr algn="just"/>
            <a:r>
              <a:rPr lang="en-US" sz="1800" dirty="0" smtClean="0"/>
              <a:t>There are 52 possible charges which can appear on the Amendment Invoice</a:t>
            </a:r>
          </a:p>
          <a:p>
            <a:pPr algn="just"/>
            <a:r>
              <a:rPr lang="en-US" sz="1800" dirty="0" smtClean="0"/>
              <a:t>One of the charge types is the </a:t>
            </a:r>
            <a:r>
              <a:rPr lang="en-US" sz="1800" b="1" dirty="0" smtClean="0">
                <a:solidFill>
                  <a:schemeClr val="accent3"/>
                </a:solidFill>
              </a:rPr>
              <a:t>UGR charge  </a:t>
            </a:r>
          </a:p>
          <a:p>
            <a:pPr algn="just"/>
            <a:r>
              <a:rPr lang="en-US" sz="1800" dirty="0" smtClean="0"/>
              <a:t>The purpose of the UGR charge is to </a:t>
            </a:r>
            <a:r>
              <a:rPr lang="en-US" sz="1800" dirty="0"/>
              <a:t>redistribute UIG throughout the network and across all </a:t>
            </a:r>
            <a:r>
              <a:rPr lang="en-US" sz="1800" dirty="0" smtClean="0"/>
              <a:t>Shipper </a:t>
            </a:r>
            <a:r>
              <a:rPr lang="en-US" sz="1800" dirty="0"/>
              <a:t>networks proportionally to their </a:t>
            </a:r>
            <a:r>
              <a:rPr lang="en-US" sz="1800" dirty="0" smtClean="0"/>
              <a:t>portfolio</a:t>
            </a:r>
          </a:p>
          <a:p>
            <a:pPr marL="0" indent="0" algn="just">
              <a:buNone/>
            </a:pPr>
            <a:endParaRPr lang="en-US" sz="1800" dirty="0" smtClean="0"/>
          </a:p>
          <a:p>
            <a:pPr marL="0" indent="0" algn="just">
              <a:buNone/>
            </a:pPr>
            <a:r>
              <a:rPr lang="en-US" sz="1800" b="1" dirty="0" smtClean="0"/>
              <a:t>Invoice Files and Supporting Information Files</a:t>
            </a:r>
            <a:endParaRPr lang="en-US" sz="1800" b="1" dirty="0"/>
          </a:p>
          <a:p>
            <a:pPr lvl="1" algn="just"/>
            <a:r>
              <a:rPr lang="en-US" sz="1400" dirty="0" smtClean="0"/>
              <a:t>AMS invoices are issued as a csv file via the IX  on the 18</a:t>
            </a:r>
            <a:r>
              <a:rPr lang="en-US" sz="1400" baseline="30000" dirty="0" smtClean="0"/>
              <a:t>th</a:t>
            </a:r>
            <a:r>
              <a:rPr lang="en-US" sz="1400" dirty="0" smtClean="0"/>
              <a:t> Business Day of each month</a:t>
            </a:r>
          </a:p>
          <a:p>
            <a:pPr lvl="1" algn="just"/>
            <a:r>
              <a:rPr lang="en-US" sz="1400" dirty="0" smtClean="0"/>
              <a:t>Each AMS Invoice provides the UGR total charge per Network </a:t>
            </a:r>
          </a:p>
          <a:p>
            <a:pPr lvl="1" algn="just"/>
            <a:r>
              <a:rPr lang="en-US" sz="1400" dirty="0" smtClean="0"/>
              <a:t>Shippers will receive separate invoices for each Network they operate in</a:t>
            </a:r>
          </a:p>
          <a:p>
            <a:pPr lvl="1" algn="just"/>
            <a:r>
              <a:rPr lang="en-US" sz="1400" dirty="0" smtClean="0"/>
              <a:t>ASP Core Amendment Invoice Supporting Information file provides a further breakdown of the UGR charges across all Networks.  </a:t>
            </a:r>
          </a:p>
          <a:p>
            <a:pPr algn="just"/>
            <a:endParaRPr lang="en-GB" sz="1800" dirty="0"/>
          </a:p>
        </p:txBody>
      </p:sp>
      <p:sp>
        <p:nvSpPr>
          <p:cNvPr id="4" name="TextBox 3"/>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28</a:t>
            </a:r>
            <a:endParaRPr lang="en-GB" dirty="0">
              <a:solidFill>
                <a:srgbClr val="2B80B1"/>
              </a:solidFill>
            </a:endParaRPr>
          </a:p>
        </p:txBody>
      </p:sp>
    </p:spTree>
    <p:custDataLst>
      <p:tags r:id="rId1"/>
    </p:custDataLst>
    <p:extLst>
      <p:ext uri="{BB962C8B-B14F-4D97-AF65-F5344CB8AC3E}">
        <p14:creationId xmlns:p14="http://schemas.microsoft.com/office/powerpoint/2010/main" val="3286934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83718"/>
            <a:ext cx="7772400" cy="1102519"/>
          </a:xfrm>
        </p:spPr>
        <p:txBody>
          <a:bodyPr/>
          <a:lstStyle/>
          <a:p>
            <a:r>
              <a:rPr lang="en-GB" dirty="0" smtClean="0"/>
              <a:t>Where can I get more information on UIG? </a:t>
            </a:r>
            <a:endParaRPr lang="en-GB" dirty="0"/>
          </a:p>
        </p:txBody>
      </p:sp>
      <p:sp>
        <p:nvSpPr>
          <p:cNvPr id="3" name="Subtitle 2"/>
          <p:cNvSpPr>
            <a:spLocks noGrp="1"/>
          </p:cNvSpPr>
          <p:nvPr>
            <p:ph type="subTitle" idx="1"/>
          </p:nvPr>
        </p:nvSpPr>
        <p:spPr>
          <a:xfrm>
            <a:off x="899592" y="3003798"/>
            <a:ext cx="7272808" cy="1314450"/>
          </a:xfrm>
        </p:spPr>
        <p:txBody>
          <a:bodyPr>
            <a:normAutofit/>
          </a:bodyPr>
          <a:lstStyle/>
          <a:p>
            <a:r>
              <a:rPr lang="en-US" kern="0" dirty="0" smtClean="0">
                <a:solidFill>
                  <a:srgbClr val="84B8DA"/>
                </a:solidFill>
              </a:rPr>
              <a:t>. </a:t>
            </a:r>
            <a:endParaRPr lang="en-GB" dirty="0">
              <a:solidFill>
                <a:srgbClr val="84B8DA"/>
              </a:solidFill>
            </a:endParaRPr>
          </a:p>
          <a:p>
            <a:endParaRPr lang="en-GB" dirty="0"/>
          </a:p>
        </p:txBody>
      </p:sp>
      <p:sp>
        <p:nvSpPr>
          <p:cNvPr id="4" name="TextBox 3"/>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29</a:t>
            </a:r>
            <a:endParaRPr lang="en-GB" dirty="0">
              <a:solidFill>
                <a:srgbClr val="2B80B1"/>
              </a:solidFill>
            </a:endParaRPr>
          </a:p>
        </p:txBody>
      </p:sp>
    </p:spTree>
    <p:custDataLst>
      <p:tags r:id="rId1"/>
    </p:custDataLst>
    <p:extLst>
      <p:ext uri="{BB962C8B-B14F-4D97-AF65-F5344CB8AC3E}">
        <p14:creationId xmlns:p14="http://schemas.microsoft.com/office/powerpoint/2010/main" val="3109844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UIG Task Force</a:t>
            </a:r>
            <a:endParaRPr lang="en-GB" dirty="0"/>
          </a:p>
        </p:txBody>
      </p:sp>
      <p:sp>
        <p:nvSpPr>
          <p:cNvPr id="3" name="Content Placeholder 2"/>
          <p:cNvSpPr>
            <a:spLocks noGrp="1"/>
          </p:cNvSpPr>
          <p:nvPr>
            <p:ph idx="1"/>
          </p:nvPr>
        </p:nvSpPr>
        <p:spPr>
          <a:xfrm>
            <a:off x="251520" y="699542"/>
            <a:ext cx="8568952" cy="2466274"/>
          </a:xfrm>
        </p:spPr>
        <p:txBody>
          <a:bodyPr/>
          <a:lstStyle/>
          <a:p>
            <a:pPr marL="0" indent="0" algn="just">
              <a:buNone/>
            </a:pPr>
            <a:r>
              <a:rPr lang="en-US" sz="1600" dirty="0" smtClean="0"/>
              <a:t>Xoserve has a UIG Task Force to </a:t>
            </a:r>
            <a:r>
              <a:rPr lang="en-US" sz="1600" dirty="0"/>
              <a:t>investigate the root causes and influencers of UIG, with a target of </a:t>
            </a:r>
            <a:r>
              <a:rPr lang="en-US" sz="1600" dirty="0" smtClean="0"/>
              <a:t>making recommendations for reducing </a:t>
            </a:r>
            <a:r>
              <a:rPr lang="en-US" sz="1600" dirty="0"/>
              <a:t>its volatility and scale and to develop a robust predictive model for daily UIG for use by all customers</a:t>
            </a:r>
            <a:r>
              <a:rPr lang="en-US" sz="1600" dirty="0" smtClean="0"/>
              <a:t>.</a:t>
            </a:r>
          </a:p>
        </p:txBody>
      </p:sp>
      <p:sp>
        <p:nvSpPr>
          <p:cNvPr id="4" name="Rectangle 3"/>
          <p:cNvSpPr/>
          <p:nvPr/>
        </p:nvSpPr>
        <p:spPr>
          <a:xfrm>
            <a:off x="7198552" y="2355726"/>
            <a:ext cx="1693928"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indent="0">
              <a:buNone/>
            </a:pPr>
            <a:r>
              <a:rPr lang="en-US" sz="1400" dirty="0">
                <a:solidFill>
                  <a:schemeClr val="accent1"/>
                </a:solidFill>
              </a:rPr>
              <a:t>Further information is available on </a:t>
            </a:r>
            <a:r>
              <a:rPr lang="en-US" sz="1400" dirty="0">
                <a:hlinkClick r:id="rId3"/>
              </a:rPr>
              <a:t>Xoserve.com</a:t>
            </a:r>
            <a:endParaRPr lang="en-GB" sz="1400" dirty="0"/>
          </a:p>
        </p:txBody>
      </p:sp>
      <p:sp>
        <p:nvSpPr>
          <p:cNvPr id="6" name="TextBox 5"/>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30</a:t>
            </a:r>
            <a:endParaRPr lang="en-GB" dirty="0">
              <a:solidFill>
                <a:srgbClr val="2B80B1"/>
              </a:solidFill>
            </a:endParaRPr>
          </a:p>
        </p:txBody>
      </p:sp>
      <p:pic>
        <p:nvPicPr>
          <p:cNvPr id="7" name="Picture 6"/>
          <p:cNvPicPr/>
          <p:nvPr/>
        </p:nvPicPr>
        <p:blipFill rotWithShape="1">
          <a:blip r:embed="rId4"/>
          <a:srcRect l="49071" t="8678" r="584" b="3063"/>
          <a:stretch/>
        </p:blipFill>
        <p:spPr bwMode="auto">
          <a:xfrm rot="21400947">
            <a:off x="1461615" y="1745787"/>
            <a:ext cx="5537986" cy="2813509"/>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11887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Links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52875204"/>
              </p:ext>
            </p:extLst>
          </p:nvPr>
        </p:nvGraphicFramePr>
        <p:xfrm>
          <a:off x="225425" y="627534"/>
          <a:ext cx="8595047" cy="3755132"/>
        </p:xfrm>
        <a:graphic>
          <a:graphicData uri="http://schemas.openxmlformats.org/drawingml/2006/table">
            <a:tbl>
              <a:tblPr firstRow="1" bandRow="1">
                <a:tableStyleId>{21E4AEA4-8DFA-4A89-87EB-49C32662AFE0}</a:tableStyleId>
              </a:tblPr>
              <a:tblGrid>
                <a:gridCol w="4994647"/>
                <a:gridCol w="3600400"/>
              </a:tblGrid>
              <a:tr h="288032">
                <a:tc>
                  <a:txBody>
                    <a:bodyPr/>
                    <a:lstStyle/>
                    <a:p>
                      <a:r>
                        <a:rPr lang="en-GB" sz="1100" dirty="0" smtClean="0"/>
                        <a:t>Document and description</a:t>
                      </a:r>
                      <a:endParaRPr lang="en-GB" sz="1100" dirty="0"/>
                    </a:p>
                  </a:txBody>
                  <a:tcPr/>
                </a:tc>
                <a:tc>
                  <a:txBody>
                    <a:bodyPr/>
                    <a:lstStyle/>
                    <a:p>
                      <a:r>
                        <a:rPr lang="en-GB" sz="1100" dirty="0" smtClean="0"/>
                        <a:t>Link</a:t>
                      </a:r>
                      <a:endParaRPr lang="en-GB" sz="1100" dirty="0"/>
                    </a:p>
                  </a:txBody>
                  <a:tcPr/>
                </a:tc>
              </a:tr>
              <a:tr h="370840">
                <a:tc>
                  <a:txBody>
                    <a:bodyPr/>
                    <a:lstStyle/>
                    <a:p>
                      <a:r>
                        <a:rPr lang="en-GB" sz="1000" b="1" dirty="0" smtClean="0">
                          <a:solidFill>
                            <a:schemeClr val="accent1"/>
                          </a:solidFill>
                        </a:rPr>
                        <a:t>UIG pages on the Xoserve Information</a:t>
                      </a:r>
                      <a:r>
                        <a:rPr lang="en-GB" sz="1000" b="1" baseline="0" dirty="0" smtClean="0">
                          <a:solidFill>
                            <a:schemeClr val="accent1"/>
                          </a:solidFill>
                        </a:rPr>
                        <a:t> Library</a:t>
                      </a:r>
                    </a:p>
                    <a:p>
                      <a:r>
                        <a:rPr lang="en-GB" sz="1000" baseline="0" dirty="0" smtClean="0">
                          <a:solidFill>
                            <a:schemeClr val="accent1"/>
                          </a:solidFill>
                        </a:rPr>
                        <a:t>After launching the Information Library, select Q&amp;A Categories from the title page &gt; select the Unidentified Gas (UIG) tile &gt; view the questions and answers.</a:t>
                      </a:r>
                      <a:endParaRPr lang="en-GB" sz="1000" dirty="0">
                        <a:solidFill>
                          <a:schemeClr val="accent1"/>
                        </a:solidFill>
                      </a:endParaRPr>
                    </a:p>
                  </a:txBody>
                  <a:tcPr/>
                </a:tc>
                <a:tc>
                  <a:txBody>
                    <a:bodyPr/>
                    <a:lstStyle/>
                    <a:p>
                      <a:r>
                        <a:rPr lang="en-GB" sz="1050" dirty="0" smtClean="0">
                          <a:hlinkClick r:id="rId3"/>
                        </a:rPr>
                        <a:t>https://www.xoserve.com/index.php/our-change-programme/uk-link-programme/uk-link-programme-workstream-updates/uk-link-information-library/</a:t>
                      </a:r>
                      <a:r>
                        <a:rPr lang="en-GB" sz="1050" dirty="0" smtClean="0"/>
                        <a:t> </a:t>
                      </a:r>
                      <a:endParaRPr lang="en-GB" sz="1050" dirty="0"/>
                    </a:p>
                  </a:txBody>
                  <a:tcPr/>
                </a:tc>
              </a:tr>
              <a:tr h="370840">
                <a:tc>
                  <a:txBody>
                    <a:bodyPr/>
                    <a:lstStyle/>
                    <a:p>
                      <a:r>
                        <a:rPr lang="en-GB" sz="1000" b="1" dirty="0" smtClean="0">
                          <a:solidFill>
                            <a:schemeClr val="accent1"/>
                          </a:solidFill>
                        </a:rPr>
                        <a:t>UIG pages on Xoserve.com </a:t>
                      </a:r>
                    </a:p>
                    <a:p>
                      <a:r>
                        <a:rPr lang="en-GB" sz="1000" dirty="0" smtClean="0">
                          <a:solidFill>
                            <a:schemeClr val="accent1"/>
                          </a:solidFill>
                        </a:rPr>
                        <a:t>Multiple documents, including</a:t>
                      </a:r>
                      <a:r>
                        <a:rPr lang="en-GB" sz="1000" baseline="0" dirty="0" smtClean="0">
                          <a:solidFill>
                            <a:schemeClr val="accent1"/>
                          </a:solidFill>
                        </a:rPr>
                        <a:t> </a:t>
                      </a:r>
                      <a:r>
                        <a:rPr lang="en-GB" sz="1000" b="0" i="0" kern="1200" dirty="0" smtClean="0">
                          <a:solidFill>
                            <a:schemeClr val="accent1"/>
                          </a:solidFill>
                          <a:effectLst/>
                          <a:latin typeface="+mn-lt"/>
                          <a:ea typeface="+mn-ea"/>
                          <a:cs typeface="+mn-cs"/>
                        </a:rPr>
                        <a:t>UIG Resolution – Weekly Update, UIG Communications, UIG Events Material,</a:t>
                      </a:r>
                      <a:r>
                        <a:rPr lang="en-GB" sz="1000" b="0" i="0" kern="1200" baseline="0" dirty="0" smtClean="0">
                          <a:solidFill>
                            <a:schemeClr val="accent1"/>
                          </a:solidFill>
                          <a:effectLst/>
                          <a:latin typeface="+mn-lt"/>
                          <a:ea typeface="+mn-ea"/>
                          <a:cs typeface="+mn-cs"/>
                        </a:rPr>
                        <a:t> </a:t>
                      </a:r>
                      <a:r>
                        <a:rPr lang="en-US" sz="1000" b="0" i="0" kern="1200" dirty="0" smtClean="0">
                          <a:solidFill>
                            <a:schemeClr val="accent1"/>
                          </a:solidFill>
                          <a:effectLst/>
                          <a:latin typeface="+mn-lt"/>
                          <a:ea typeface="+mn-ea"/>
                          <a:cs typeface="+mn-cs"/>
                        </a:rPr>
                        <a:t>UIG Information and Useful Links</a:t>
                      </a:r>
                    </a:p>
                  </a:txBody>
                  <a:tcPr/>
                </a:tc>
                <a:tc>
                  <a:txBody>
                    <a:bodyPr/>
                    <a:lstStyle/>
                    <a:p>
                      <a:r>
                        <a:rPr lang="en-GB" sz="1050" dirty="0" smtClean="0">
                          <a:hlinkClick r:id="rId4"/>
                        </a:rPr>
                        <a:t>https://www.xoserve.com/index.php/unidentified-gas-uig/</a:t>
                      </a:r>
                      <a:r>
                        <a:rPr lang="en-GB" sz="1050" dirty="0" smtClean="0"/>
                        <a:t> </a:t>
                      </a:r>
                      <a:endParaRPr lang="en-GB" sz="1050" dirty="0"/>
                    </a:p>
                  </a:txBody>
                  <a:tcPr/>
                </a:tc>
              </a:tr>
              <a:tr h="370840">
                <a:tc>
                  <a:txBody>
                    <a:bodyPr/>
                    <a:lstStyle/>
                    <a:p>
                      <a:r>
                        <a:rPr lang="en-GB" sz="1000" b="1" dirty="0" smtClean="0">
                          <a:solidFill>
                            <a:schemeClr val="accent1"/>
                          </a:solidFill>
                        </a:rPr>
                        <a:t>AML</a:t>
                      </a:r>
                      <a:r>
                        <a:rPr lang="en-GB" sz="1000" b="1" baseline="0" dirty="0" smtClean="0">
                          <a:solidFill>
                            <a:schemeClr val="accent1"/>
                          </a:solidFill>
                        </a:rPr>
                        <a:t> </a:t>
                      </a:r>
                      <a:r>
                        <a:rPr lang="en-GB" sz="1000" b="1" dirty="0" smtClean="0">
                          <a:solidFill>
                            <a:schemeClr val="accent1"/>
                          </a:solidFill>
                        </a:rPr>
                        <a:t>Supporting Information File Format and File Hierarchy</a:t>
                      </a:r>
                    </a:p>
                    <a:p>
                      <a:r>
                        <a:rPr lang="en-GB" sz="1000" dirty="0" smtClean="0">
                          <a:solidFill>
                            <a:schemeClr val="accent1"/>
                          </a:solidFill>
                        </a:rPr>
                        <a:t>From the UK Link Documentation Library,</a:t>
                      </a:r>
                      <a:r>
                        <a:rPr lang="en-GB" sz="1000" baseline="0" dirty="0" smtClean="0">
                          <a:solidFill>
                            <a:schemeClr val="accent1"/>
                          </a:solidFill>
                        </a:rPr>
                        <a:t> select UK Link Interface Documents &gt; 3b. System Interface Documents &gt; Shipper</a:t>
                      </a:r>
                      <a:endParaRPr lang="en-GB" sz="1000" dirty="0">
                        <a:solidFill>
                          <a:schemeClr val="accent1"/>
                        </a:solidFill>
                      </a:endParaRPr>
                    </a:p>
                  </a:txBody>
                  <a:tcPr/>
                </a:tc>
                <a:tc>
                  <a:txBody>
                    <a:bodyPr/>
                    <a:lstStyle/>
                    <a:p>
                      <a:r>
                        <a:rPr lang="en-GB" sz="1050" dirty="0" smtClean="0">
                          <a:hlinkClick r:id="rId5"/>
                        </a:rPr>
                        <a:t>Shipper File Formats</a:t>
                      </a:r>
                      <a:endParaRPr lang="en-GB" sz="1050" dirty="0" smtClean="0"/>
                    </a:p>
                    <a:p>
                      <a:r>
                        <a:rPr lang="en-GB" sz="1050" dirty="0" smtClean="0">
                          <a:hlinkClick r:id="rId6"/>
                        </a:rPr>
                        <a:t>Shipper File</a:t>
                      </a:r>
                      <a:r>
                        <a:rPr lang="en-GB" sz="1050" baseline="0" dirty="0" smtClean="0">
                          <a:hlinkClick r:id="rId6"/>
                        </a:rPr>
                        <a:t> Hierarchies</a:t>
                      </a:r>
                      <a:endParaRPr lang="en-GB" sz="1050" dirty="0"/>
                    </a:p>
                  </a:txBody>
                  <a:tcPr/>
                </a:tc>
              </a:tr>
              <a:tr h="370840">
                <a:tc>
                  <a:txBody>
                    <a:bodyPr/>
                    <a:lstStyle/>
                    <a:p>
                      <a:r>
                        <a:rPr lang="en-US" sz="1000" b="1" dirty="0" smtClean="0">
                          <a:solidFill>
                            <a:schemeClr val="accent1"/>
                          </a:solidFill>
                        </a:rPr>
                        <a:t>Joint Office of Gas Transporters - AUG Statement 2018/19 </a:t>
                      </a:r>
                    </a:p>
                    <a:p>
                      <a:pPr marL="171450" indent="-171450">
                        <a:buFont typeface="Arial" panose="020B0604020202020204" pitchFamily="34" charset="0"/>
                        <a:buChar char="•"/>
                      </a:pPr>
                      <a:r>
                        <a:rPr lang="en-US" sz="1000" u="none" strike="noStrike" kern="1200" dirty="0" smtClean="0">
                          <a:solidFill>
                            <a:schemeClr val="accent1"/>
                          </a:solidFill>
                          <a:effectLst/>
                        </a:rPr>
                        <a:t>28 June 2018 Final Allocation of Unidentified Gas Statement for 2018/19</a:t>
                      </a:r>
                    </a:p>
                    <a:p>
                      <a:pPr marL="171450" indent="-171450">
                        <a:buFont typeface="Arial" panose="020B0604020202020204" pitchFamily="34" charset="0"/>
                        <a:buChar char="•"/>
                      </a:pPr>
                      <a:r>
                        <a:rPr lang="en-US" sz="1000" u="none" kern="1200" dirty="0" smtClean="0">
                          <a:solidFill>
                            <a:schemeClr val="accent1"/>
                          </a:solidFill>
                          <a:effectLst/>
                        </a:rPr>
                        <a:t>28 June 2018 Final Factor Table Covering Letter</a:t>
                      </a:r>
                      <a:endParaRPr lang="en-GB" sz="1000" u="none" dirty="0">
                        <a:solidFill>
                          <a:schemeClr val="accent1"/>
                        </a:solidFill>
                      </a:endParaRPr>
                    </a:p>
                  </a:txBody>
                  <a:tcPr/>
                </a:tc>
                <a:tc>
                  <a:txBody>
                    <a:bodyPr/>
                    <a:lstStyle/>
                    <a:p>
                      <a:r>
                        <a:rPr lang="en-GB" sz="1050" dirty="0" smtClean="0">
                          <a:hlinkClick r:id="rId7"/>
                        </a:rPr>
                        <a:t>https://www.gasgovernance.co.uk/augenex/1819 </a:t>
                      </a:r>
                    </a:p>
                  </a:txBody>
                  <a:tcPr/>
                </a:tc>
              </a:tr>
              <a:tr h="370840">
                <a:tc>
                  <a:txBody>
                    <a:bodyPr/>
                    <a:lstStyle/>
                    <a:p>
                      <a:r>
                        <a:rPr lang="en-GB" sz="1000" b="1" u="none" dirty="0" smtClean="0">
                          <a:solidFill>
                            <a:schemeClr val="accent1"/>
                          </a:solidFill>
                        </a:rPr>
                        <a:t>UIG values (kWh &amp; %) published weekly</a:t>
                      </a:r>
                    </a:p>
                    <a:p>
                      <a:pPr lvl="0"/>
                      <a:r>
                        <a:rPr lang="en-GB" sz="1000" dirty="0" smtClean="0">
                          <a:solidFill>
                            <a:schemeClr val="accent1"/>
                          </a:solidFill>
                        </a:rPr>
                        <a:t>From UK Link Secured Documentation, select Folder 18 &gt; Demand Estimation Project Nexus &gt; LDZ Post-Nexus UIG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sng" dirty="0" smtClean="0">
                          <a:hlinkClick r:id="rId8"/>
                        </a:rPr>
                        <a:t>https://xoserve.sharepoint.com/sites/XEUKLINKDev/Pages/UserDocumentMgmt.aspx</a:t>
                      </a:r>
                      <a:r>
                        <a:rPr lang="en-GB" sz="1050" u="sng" dirty="0" smtClean="0"/>
                        <a:t> </a:t>
                      </a:r>
                      <a:endParaRPr lang="en-GB" sz="1050" dirty="0" smtClean="0"/>
                    </a:p>
                  </a:txBody>
                  <a:tcPr/>
                </a:tc>
              </a:tr>
              <a:tr h="370840">
                <a:tc>
                  <a:txBody>
                    <a:bodyPr/>
                    <a:lstStyle/>
                    <a:p>
                      <a:r>
                        <a:rPr lang="en-GB" sz="1000" b="1" u="none" dirty="0" smtClean="0">
                          <a:solidFill>
                            <a:schemeClr val="accent1"/>
                          </a:solidFill>
                        </a:rPr>
                        <a:t>Details of the NDM Demand Formula</a:t>
                      </a:r>
                    </a:p>
                    <a:p>
                      <a:pPr lvl="0"/>
                      <a:r>
                        <a:rPr lang="en-GB" sz="1000" dirty="0" smtClean="0">
                          <a:solidFill>
                            <a:schemeClr val="accent1"/>
                          </a:solidFill>
                        </a:rPr>
                        <a:t>From UK Link Secured Documentation, select Folder 18 &gt; Demand Estimation Project Nexus &gt; current gas year (e.g. 2018-19 Gas Year) &gt;</a:t>
                      </a:r>
                      <a:r>
                        <a:rPr lang="en-GB" sz="1000" baseline="0" dirty="0" smtClean="0">
                          <a:solidFill>
                            <a:schemeClr val="accent1"/>
                          </a:solidFill>
                        </a:rPr>
                        <a:t> </a:t>
                      </a:r>
                      <a:r>
                        <a:rPr lang="en-GB" sz="1000" dirty="0" smtClean="0">
                          <a:solidFill>
                            <a:schemeClr val="accent1"/>
                          </a:solidFill>
                        </a:rPr>
                        <a:t>4. NDM Algorithms booklet &gt; Section08_18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u="sng" dirty="0" smtClean="0">
                          <a:hlinkClick r:id="rId8"/>
                        </a:rPr>
                        <a:t>https://xoserve.sharepoint.com/sites/XEUKLINKDev/Pages/UserDocumentMgmt.aspx</a:t>
                      </a:r>
                      <a:r>
                        <a:rPr lang="en-GB" sz="1050" u="sng" dirty="0" smtClean="0"/>
                        <a:t> </a:t>
                      </a:r>
                      <a:endParaRPr lang="en-GB" sz="1050" dirty="0" smtClean="0"/>
                    </a:p>
                  </a:txBody>
                  <a:tcPr/>
                </a:tc>
              </a:tr>
            </a:tbl>
          </a:graphicData>
        </a:graphic>
      </p:graphicFrame>
      <p:sp>
        <p:nvSpPr>
          <p:cNvPr id="4" name="TextBox 3"/>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31</a:t>
            </a:r>
            <a:endParaRPr lang="en-GB" dirty="0">
              <a:solidFill>
                <a:srgbClr val="2B80B1"/>
              </a:solidFill>
            </a:endParaRPr>
          </a:p>
        </p:txBody>
      </p:sp>
    </p:spTree>
    <p:custDataLst>
      <p:tags r:id="rId1"/>
    </p:custDataLst>
    <p:extLst>
      <p:ext uri="{BB962C8B-B14F-4D97-AF65-F5344CB8AC3E}">
        <p14:creationId xmlns:p14="http://schemas.microsoft.com/office/powerpoint/2010/main" val="1637940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83718"/>
            <a:ext cx="7772400" cy="1102519"/>
          </a:xfrm>
        </p:spPr>
        <p:txBody>
          <a:bodyPr/>
          <a:lstStyle/>
          <a:p>
            <a:r>
              <a:rPr lang="en-GB" dirty="0" smtClean="0"/>
              <a:t>How is UIG calculated?</a:t>
            </a:r>
            <a:endParaRPr lang="en-GB" dirty="0"/>
          </a:p>
        </p:txBody>
      </p:sp>
      <p:sp>
        <p:nvSpPr>
          <p:cNvPr id="3" name="Subtitle 2"/>
          <p:cNvSpPr>
            <a:spLocks noGrp="1"/>
          </p:cNvSpPr>
          <p:nvPr>
            <p:ph type="subTitle" idx="1"/>
          </p:nvPr>
        </p:nvSpPr>
        <p:spPr>
          <a:xfrm>
            <a:off x="899592" y="3003798"/>
            <a:ext cx="7272808" cy="1314450"/>
          </a:xfrm>
        </p:spPr>
        <p:txBody>
          <a:bodyPr>
            <a:normAutofit/>
          </a:bodyPr>
          <a:lstStyle/>
          <a:p>
            <a:r>
              <a:rPr lang="en-US" kern="0" dirty="0" smtClean="0">
                <a:solidFill>
                  <a:srgbClr val="84B8DA"/>
                </a:solidFill>
              </a:rPr>
              <a:t> </a:t>
            </a:r>
            <a:endParaRPr lang="en-GB" dirty="0">
              <a:solidFill>
                <a:srgbClr val="84B8DA"/>
              </a:solidFill>
            </a:endParaRPr>
          </a:p>
          <a:p>
            <a:endParaRPr lang="en-GB" dirty="0"/>
          </a:p>
        </p:txBody>
      </p:sp>
      <p:sp>
        <p:nvSpPr>
          <p:cNvPr id="4" name="TextBox 3"/>
          <p:cNvSpPr txBox="1"/>
          <p:nvPr/>
        </p:nvSpPr>
        <p:spPr>
          <a:xfrm>
            <a:off x="4499992" y="4730055"/>
            <a:ext cx="288032" cy="369332"/>
          </a:xfrm>
          <a:prstGeom prst="rect">
            <a:avLst/>
          </a:prstGeom>
          <a:noFill/>
        </p:spPr>
        <p:txBody>
          <a:bodyPr wrap="square" rtlCol="0">
            <a:spAutoFit/>
          </a:bodyPr>
          <a:lstStyle/>
          <a:p>
            <a:r>
              <a:rPr lang="en-GB" dirty="0">
                <a:solidFill>
                  <a:srgbClr val="2B80B1"/>
                </a:solidFill>
              </a:rPr>
              <a:t>5</a:t>
            </a:r>
          </a:p>
        </p:txBody>
      </p:sp>
    </p:spTree>
    <p:custDataLst>
      <p:tags r:id="rId1"/>
    </p:custDataLst>
    <p:extLst>
      <p:ext uri="{BB962C8B-B14F-4D97-AF65-F5344CB8AC3E}">
        <p14:creationId xmlns:p14="http://schemas.microsoft.com/office/powerpoint/2010/main" val="307237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25" y="-164554"/>
            <a:ext cx="8688388" cy="723900"/>
          </a:xfrm>
        </p:spPr>
        <p:txBody>
          <a:bodyPr>
            <a:normAutofit fontScale="90000"/>
          </a:bodyPr>
          <a:lstStyle/>
          <a:p>
            <a:r>
              <a:rPr lang="en-GB" sz="2400" dirty="0" smtClean="0"/>
              <a:t/>
            </a:r>
            <a:br>
              <a:rPr lang="en-GB" sz="2400" dirty="0" smtClean="0"/>
            </a:br>
            <a:r>
              <a:rPr lang="en-GB" sz="2000" dirty="0" smtClean="0"/>
              <a:t>What are the UIG Contributors </a:t>
            </a:r>
            <a:r>
              <a:rPr lang="en-GB" sz="2000" dirty="0"/>
              <a:t>&amp; </a:t>
            </a:r>
            <a:r>
              <a:rPr lang="en-GB" sz="2000" dirty="0" smtClean="0"/>
              <a:t>Calculations? </a:t>
            </a:r>
            <a:endParaRPr lang="en-GB" sz="2400" dirty="0"/>
          </a:p>
        </p:txBody>
      </p:sp>
      <p:sp>
        <p:nvSpPr>
          <p:cNvPr id="3" name="Content Placeholder 2"/>
          <p:cNvSpPr>
            <a:spLocks noGrp="1"/>
          </p:cNvSpPr>
          <p:nvPr>
            <p:ph idx="1"/>
          </p:nvPr>
        </p:nvSpPr>
        <p:spPr>
          <a:xfrm>
            <a:off x="228600" y="897564"/>
            <a:ext cx="7223720" cy="3690410"/>
          </a:xfrm>
        </p:spPr>
        <p:txBody>
          <a:bodyPr/>
          <a:lstStyle/>
          <a:p>
            <a:pPr marL="0" indent="0">
              <a:buNone/>
            </a:pPr>
            <a:r>
              <a:rPr lang="en-GB" sz="1800" dirty="0" smtClean="0"/>
              <a:t>To calculate the Unidentified Gas there are several considerations</a:t>
            </a:r>
          </a:p>
          <a:p>
            <a:pPr lvl="1"/>
            <a:r>
              <a:rPr lang="en-GB" sz="1400" dirty="0" smtClean="0"/>
              <a:t>Each LDZ is calculated independently of each other and is calculated on a daily basis.</a:t>
            </a:r>
          </a:p>
          <a:p>
            <a:pPr lvl="1"/>
            <a:r>
              <a:rPr lang="en-GB" sz="1400" dirty="0" smtClean="0"/>
              <a:t>The input       to each LDZ is from the NTS.  This is known as </a:t>
            </a:r>
            <a:r>
              <a:rPr lang="en-GB" sz="1400" b="1" dirty="0" smtClean="0">
                <a:solidFill>
                  <a:schemeClr val="accent3"/>
                </a:solidFill>
              </a:rPr>
              <a:t>Total LDZ Energy.</a:t>
            </a:r>
          </a:p>
          <a:p>
            <a:pPr lvl="1"/>
            <a:r>
              <a:rPr lang="en-GB" sz="1400" dirty="0" smtClean="0"/>
              <a:t>Outputs     are primarily what is consumed at supply points.  These are broken down as </a:t>
            </a:r>
            <a:r>
              <a:rPr lang="en-GB" sz="1400" b="1" dirty="0" smtClean="0">
                <a:solidFill>
                  <a:schemeClr val="accent3"/>
                </a:solidFill>
              </a:rPr>
              <a:t>Total DM Energy </a:t>
            </a:r>
            <a:r>
              <a:rPr lang="en-GB" sz="1400" dirty="0" smtClean="0"/>
              <a:t>and </a:t>
            </a:r>
            <a:r>
              <a:rPr lang="en-GB" sz="1400" b="1" dirty="0" smtClean="0">
                <a:solidFill>
                  <a:schemeClr val="accent3"/>
                </a:solidFill>
              </a:rPr>
              <a:t>Total NDM Energy</a:t>
            </a:r>
            <a:r>
              <a:rPr lang="en-GB" sz="1400" dirty="0" smtClean="0"/>
              <a:t>.</a:t>
            </a:r>
            <a:endParaRPr lang="en-GB" sz="1400" b="1" dirty="0" smtClean="0">
              <a:solidFill>
                <a:schemeClr val="accent5">
                  <a:lumMod val="75000"/>
                </a:schemeClr>
              </a:solidFill>
            </a:endParaRPr>
          </a:p>
          <a:p>
            <a:pPr lvl="1"/>
            <a:r>
              <a:rPr lang="en-GB" sz="1400" dirty="0" smtClean="0"/>
              <a:t>Gas can also be lost as part of the gas transportation activities, theft or leakage.  Some of this is accounted for as </a:t>
            </a:r>
            <a:r>
              <a:rPr lang="en-GB" sz="1400" b="1" dirty="0" smtClean="0">
                <a:solidFill>
                  <a:schemeClr val="accent3"/>
                </a:solidFill>
              </a:rPr>
              <a:t>Shrinkage</a:t>
            </a:r>
            <a:r>
              <a:rPr lang="en-GB" sz="1400" dirty="0" smtClean="0"/>
              <a:t> and is also an output    .</a:t>
            </a:r>
            <a:endParaRPr lang="en-GB" sz="1400" b="1" dirty="0" smtClean="0">
              <a:solidFill>
                <a:srgbClr val="FFC000"/>
              </a:solidFill>
            </a:endParaRPr>
          </a:p>
          <a:p>
            <a:pPr marL="0" indent="0">
              <a:buNone/>
            </a:pPr>
            <a:endParaRPr lang="en-GB" sz="1600" dirty="0" smtClean="0"/>
          </a:p>
          <a:p>
            <a:pPr marL="0" indent="0" algn="ctr">
              <a:buNone/>
            </a:pPr>
            <a:r>
              <a:rPr lang="en-GB" sz="1600" dirty="0" smtClean="0"/>
              <a:t>At a high level, the daily calculation for Unidentified Gas (</a:t>
            </a:r>
            <a:r>
              <a:rPr lang="en-GB" sz="1600" b="1" dirty="0" smtClean="0"/>
              <a:t>UIG</a:t>
            </a:r>
            <a:r>
              <a:rPr lang="en-GB" sz="1600" dirty="0" smtClean="0"/>
              <a:t>) for each LDZ is:</a:t>
            </a:r>
            <a:endParaRPr lang="en-GB" sz="1600" b="1" dirty="0" smtClean="0">
              <a:solidFill>
                <a:srgbClr val="FFC000"/>
              </a:solidFill>
            </a:endParaRPr>
          </a:p>
          <a:p>
            <a:pPr marL="0" indent="0" algn="ctr">
              <a:buNone/>
            </a:pPr>
            <a:r>
              <a:rPr lang="en-GB" sz="1600" b="1" dirty="0" smtClean="0"/>
              <a:t>UIG = Known inputs      – Known outputs</a:t>
            </a:r>
            <a:endParaRPr lang="en-GB" sz="1600" dirty="0"/>
          </a:p>
        </p:txBody>
      </p:sp>
      <p:pic>
        <p:nvPicPr>
          <p:cNvPr id="1026"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64113" y="1347614"/>
            <a:ext cx="2057364" cy="311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Related 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2158" y="1707654"/>
            <a:ext cx="297554" cy="206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a:hlinkClick r:id="rId4"/>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7860" y="3939902"/>
            <a:ext cx="360040" cy="2493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symbols-inputs-dissolved">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310631" flipV="1">
            <a:off x="1627431" y="2220585"/>
            <a:ext cx="272653" cy="1960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symbols-inputs-dissolved">
            <a:hlinkClick r:id="rId7"/>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310631" flipV="1">
            <a:off x="5789326" y="4070629"/>
            <a:ext cx="329910" cy="2372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symbols-inputs-dissolved">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310631" flipV="1">
            <a:off x="6091927" y="2940665"/>
            <a:ext cx="272653" cy="1960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499992" y="4730055"/>
            <a:ext cx="288032" cy="369332"/>
          </a:xfrm>
          <a:prstGeom prst="rect">
            <a:avLst/>
          </a:prstGeom>
          <a:noFill/>
        </p:spPr>
        <p:txBody>
          <a:bodyPr wrap="square" rtlCol="0">
            <a:spAutoFit/>
          </a:bodyPr>
          <a:lstStyle/>
          <a:p>
            <a:r>
              <a:rPr lang="en-GB" dirty="0">
                <a:solidFill>
                  <a:srgbClr val="2B80B1"/>
                </a:solidFill>
              </a:rPr>
              <a:t>6</a:t>
            </a:r>
          </a:p>
        </p:txBody>
      </p:sp>
    </p:spTree>
    <p:custDataLst>
      <p:tags r:id="rId1"/>
    </p:custDataLst>
    <p:extLst>
      <p:ext uri="{BB962C8B-B14F-4D97-AF65-F5344CB8AC3E}">
        <p14:creationId xmlns:p14="http://schemas.microsoft.com/office/powerpoint/2010/main" val="672718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Total LDZ Energy?</a:t>
            </a:r>
            <a:endParaRPr lang="en-GB" dirty="0"/>
          </a:p>
        </p:txBody>
      </p:sp>
      <p:sp>
        <p:nvSpPr>
          <p:cNvPr id="3" name="Content Placeholder 2"/>
          <p:cNvSpPr>
            <a:spLocks noGrp="1"/>
          </p:cNvSpPr>
          <p:nvPr>
            <p:ph idx="1"/>
          </p:nvPr>
        </p:nvSpPr>
        <p:spPr>
          <a:xfrm>
            <a:off x="228600" y="681540"/>
            <a:ext cx="5711552" cy="2178242"/>
          </a:xfrm>
        </p:spPr>
        <p:txBody>
          <a:bodyPr>
            <a:noAutofit/>
          </a:bodyPr>
          <a:lstStyle/>
          <a:p>
            <a:pPr marL="0" indent="0">
              <a:buNone/>
            </a:pPr>
            <a:r>
              <a:rPr lang="en-GB" sz="1800" kern="0" dirty="0">
                <a:latin typeface="+mn-lt"/>
                <a:cs typeface="+mn-cs"/>
              </a:rPr>
              <a:t>Total LDZ energy is all of the energy entering an LDZ from the NTS</a:t>
            </a:r>
            <a:r>
              <a:rPr lang="en-GB" sz="1800" kern="0" dirty="0" smtClean="0">
                <a:latin typeface="+mn-lt"/>
                <a:cs typeface="+mn-cs"/>
              </a:rPr>
              <a:t>.</a:t>
            </a:r>
          </a:p>
          <a:p>
            <a:pPr marL="0" indent="0">
              <a:buNone/>
            </a:pPr>
            <a:endParaRPr lang="en-GB" sz="900" kern="0" dirty="0">
              <a:latin typeface="+mn-lt"/>
              <a:cs typeface="+mn-cs"/>
            </a:endParaRPr>
          </a:p>
          <a:p>
            <a:pPr marL="0" indent="0">
              <a:buNone/>
            </a:pPr>
            <a:r>
              <a:rPr lang="en-US" sz="1800" kern="0" dirty="0">
                <a:latin typeface="+mn-lt"/>
                <a:cs typeface="+mn-cs"/>
              </a:rPr>
              <a:t>LDZs usually have multiple gas input points, as shown in the diagram opposite </a:t>
            </a:r>
            <a:endParaRPr lang="en-US" sz="1800" kern="0" dirty="0" smtClean="0">
              <a:latin typeface="+mn-lt"/>
              <a:cs typeface="+mn-cs"/>
            </a:endParaRPr>
          </a:p>
          <a:p>
            <a:pPr marL="0" indent="0">
              <a:buNone/>
            </a:pPr>
            <a:endParaRPr lang="en-US" sz="900" kern="0" dirty="0">
              <a:latin typeface="+mn-lt"/>
              <a:cs typeface="+mn-cs"/>
            </a:endParaRPr>
          </a:p>
          <a:p>
            <a:pPr marL="0" indent="0">
              <a:buNone/>
            </a:pPr>
            <a:r>
              <a:rPr lang="en-US" sz="1800" kern="0" dirty="0">
                <a:latin typeface="+mn-lt"/>
                <a:cs typeface="+mn-cs"/>
              </a:rPr>
              <a:t>To provide the daily LDZ energy and display it in Gemini, National Grid collect readings from the measurement device at each input point. Using an aggregator tool they convert this to a total LDZ before publishing. </a:t>
            </a:r>
            <a:endParaRPr lang="en-US" sz="1800" kern="0" dirty="0" smtClean="0">
              <a:latin typeface="+mn-lt"/>
              <a:cs typeface="+mn-cs"/>
            </a:endParaRPr>
          </a:p>
          <a:p>
            <a:pPr marL="0" indent="0">
              <a:buNone/>
            </a:pPr>
            <a:endParaRPr lang="en-US" sz="900" kern="0" dirty="0" smtClean="0">
              <a:latin typeface="+mn-lt"/>
              <a:cs typeface="+mn-cs"/>
            </a:endParaRPr>
          </a:p>
          <a:p>
            <a:pPr marL="0" indent="0">
              <a:buNone/>
            </a:pPr>
            <a:r>
              <a:rPr lang="en-US" sz="1800" kern="0" dirty="0"/>
              <a:t>Net gas moved to/from storage and any net stock change within the LDZ also contribute to the Inputs to make up Total LDZ Energy.</a:t>
            </a:r>
          </a:p>
          <a:p>
            <a:pPr marL="0" indent="0">
              <a:buNone/>
            </a:pPr>
            <a:endParaRPr lang="en-US" sz="800" kern="0" dirty="0"/>
          </a:p>
          <a:p>
            <a:pPr marL="0" indent="0">
              <a:buNone/>
            </a:pPr>
            <a:endParaRPr lang="en-US" sz="1800" kern="0" dirty="0">
              <a:latin typeface="+mn-lt"/>
              <a:cs typeface="+mn-cs"/>
            </a:endParaRPr>
          </a:p>
        </p:txBody>
      </p:sp>
      <p:sp>
        <p:nvSpPr>
          <p:cNvPr id="11" name="TextBox 10"/>
          <p:cNvSpPr txBox="1"/>
          <p:nvPr/>
        </p:nvSpPr>
        <p:spPr>
          <a:xfrm>
            <a:off x="6196316" y="3414007"/>
            <a:ext cx="276817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lvl="0" indent="0">
              <a:buNone/>
            </a:pPr>
            <a:r>
              <a:rPr lang="en-US" dirty="0"/>
              <a:t>For more </a:t>
            </a:r>
            <a:r>
              <a:rPr lang="en-US" dirty="0" smtClean="0"/>
              <a:t>information </a:t>
            </a:r>
            <a:r>
              <a:rPr lang="en-US" dirty="0"/>
              <a:t>on offtake equipment </a:t>
            </a:r>
            <a:r>
              <a:rPr lang="en-US" dirty="0" smtClean="0"/>
              <a:t> </a:t>
            </a:r>
            <a:r>
              <a:rPr lang="en-US" dirty="0"/>
              <a:t>see</a:t>
            </a:r>
            <a:endParaRPr lang="en-GB" dirty="0"/>
          </a:p>
          <a:p>
            <a:r>
              <a:rPr lang="en-GB" u="sng" dirty="0">
                <a:hlinkClick r:id="rId3"/>
              </a:rPr>
              <a:t>https://www.gasgovernance.co.uk/index.php/MER</a:t>
            </a:r>
            <a:endParaRPr lang="en-GB" dirty="0"/>
          </a:p>
        </p:txBody>
      </p:sp>
      <p:pic>
        <p:nvPicPr>
          <p:cNvPr id="12" name="Picture 2" descr="Related 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6456" y="306198"/>
            <a:ext cx="360040" cy="24932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8100392" y="257876"/>
            <a:ext cx="662608" cy="22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Font typeface="Wingdings" pitchFamily="2" charset="2"/>
              <a:buNone/>
            </a:pPr>
            <a:r>
              <a:rPr lang="en-US" sz="1600" kern="0" dirty="0" smtClean="0"/>
              <a:t>Input</a:t>
            </a:r>
          </a:p>
        </p:txBody>
      </p:sp>
      <p:pic>
        <p:nvPicPr>
          <p:cNvPr id="102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6925" y="806946"/>
            <a:ext cx="32670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499992" y="4730055"/>
            <a:ext cx="288032" cy="369332"/>
          </a:xfrm>
          <a:prstGeom prst="rect">
            <a:avLst/>
          </a:prstGeom>
          <a:noFill/>
        </p:spPr>
        <p:txBody>
          <a:bodyPr wrap="square" rtlCol="0">
            <a:spAutoFit/>
          </a:bodyPr>
          <a:lstStyle/>
          <a:p>
            <a:r>
              <a:rPr lang="en-GB" dirty="0">
                <a:solidFill>
                  <a:srgbClr val="2B80B1"/>
                </a:solidFill>
              </a:rPr>
              <a:t>7</a:t>
            </a:r>
          </a:p>
        </p:txBody>
      </p:sp>
    </p:spTree>
    <p:custDataLst>
      <p:tags r:id="rId1"/>
    </p:custDataLst>
    <p:extLst>
      <p:ext uri="{BB962C8B-B14F-4D97-AF65-F5344CB8AC3E}">
        <p14:creationId xmlns:p14="http://schemas.microsoft.com/office/powerpoint/2010/main" val="342283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up Total DM Energy? </a:t>
            </a:r>
            <a:endParaRPr lang="en-GB" dirty="0"/>
          </a:p>
        </p:txBody>
      </p:sp>
      <p:sp>
        <p:nvSpPr>
          <p:cNvPr id="3" name="Content Placeholder 2"/>
          <p:cNvSpPr>
            <a:spLocks noGrp="1"/>
          </p:cNvSpPr>
          <p:nvPr>
            <p:ph idx="1"/>
          </p:nvPr>
        </p:nvSpPr>
        <p:spPr>
          <a:xfrm>
            <a:off x="245751" y="753548"/>
            <a:ext cx="8668062" cy="882098"/>
          </a:xfrm>
        </p:spPr>
        <p:txBody>
          <a:bodyPr>
            <a:noAutofit/>
          </a:bodyPr>
          <a:lstStyle/>
          <a:p>
            <a:pPr marL="0" indent="0" algn="just">
              <a:buNone/>
            </a:pPr>
            <a:r>
              <a:rPr lang="en-GB" sz="1800" dirty="0"/>
              <a:t>DM Energy </a:t>
            </a:r>
            <a:r>
              <a:rPr lang="en-GB" sz="1800" dirty="0" smtClean="0"/>
              <a:t>is the </a:t>
            </a:r>
            <a:r>
              <a:rPr lang="en-GB" sz="1800" dirty="0"/>
              <a:t>total energy for Class 1 &amp; 2 sites</a:t>
            </a:r>
            <a:r>
              <a:rPr lang="en-GB" sz="1800" b="1" dirty="0"/>
              <a:t>.</a:t>
            </a:r>
            <a:r>
              <a:rPr lang="en-GB" sz="1800" dirty="0"/>
              <a:t> R</a:t>
            </a:r>
            <a:r>
              <a:rPr lang="en-GB" sz="1800" dirty="0" smtClean="0"/>
              <a:t>eads received from Shippers and Daily Metered Service Provider's (DMSP class 1 only) are used to calculate energy in Gemini and are simply added up to provide a Total DM Energy. </a:t>
            </a:r>
            <a:endParaRPr lang="en-GB" sz="1800" dirty="0"/>
          </a:p>
          <a:p>
            <a:pPr marL="0" indent="0" algn="just">
              <a:buNone/>
            </a:pPr>
            <a:r>
              <a:rPr lang="en-GB" sz="1050" dirty="0"/>
              <a:t> </a:t>
            </a:r>
          </a:p>
          <a:p>
            <a:pPr marL="0" indent="0" algn="just">
              <a:buNone/>
            </a:pPr>
            <a:r>
              <a:rPr lang="en-GB" sz="1050" dirty="0"/>
              <a:t> </a:t>
            </a:r>
          </a:p>
          <a:p>
            <a:pPr algn="just"/>
            <a:endParaRPr lang="en-GB" sz="1050" dirty="0"/>
          </a:p>
        </p:txBody>
      </p:sp>
      <p:pic>
        <p:nvPicPr>
          <p:cNvPr id="7" name="Picture 4" descr="Image result for symbols-inputs-dissolve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10631" flipV="1">
            <a:off x="8571585" y="139387"/>
            <a:ext cx="421449" cy="3030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gas fired power stations u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2067694"/>
            <a:ext cx="1897013" cy="1059371"/>
          </a:xfrm>
          <a:prstGeom prst="rect">
            <a:avLst/>
          </a:prstGeom>
          <a:noFill/>
          <a:ln w="28575">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Image result for chemical plants u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6560" y="2069442"/>
            <a:ext cx="1603197" cy="1069332"/>
          </a:xfrm>
          <a:prstGeom prst="rect">
            <a:avLst/>
          </a:prstGeom>
          <a:noFill/>
          <a:ln w="28575">
            <a:solidFill>
              <a:srgbClr val="FFC000"/>
            </a:solidFill>
          </a:ln>
          <a:extLst>
            <a:ext uri="{909E8E84-426E-40DD-AFC4-6F175D3DCCD1}">
              <a14:hiddenFill xmlns:a14="http://schemas.microsoft.com/office/drawing/2010/main">
                <a:solidFill>
                  <a:srgbClr val="FFFFFF"/>
                </a:solidFill>
              </a14:hiddenFill>
            </a:ext>
          </a:extLst>
        </p:spPr>
      </p:pic>
      <p:pic>
        <p:nvPicPr>
          <p:cNvPr id="1030" name="Picture 6" descr="Image result for manufacturing plants uk">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3793" y="2067694"/>
            <a:ext cx="1592760" cy="1059371"/>
          </a:xfrm>
          <a:prstGeom prst="rect">
            <a:avLst/>
          </a:prstGeom>
          <a:noFill/>
          <a:ln w="28575">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2633553" y="2441924"/>
            <a:ext cx="423654" cy="35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Font typeface="Wingdings" pitchFamily="2" charset="2"/>
              <a:buNone/>
            </a:pPr>
            <a:r>
              <a:rPr lang="en-GB" sz="1800" kern="0" dirty="0" smtClean="0"/>
              <a:t>+</a:t>
            </a:r>
          </a:p>
          <a:p>
            <a:pPr marL="0" indent="0" defTabSz="914400">
              <a:buFont typeface="Wingdings" pitchFamily="2" charset="2"/>
              <a:buNone/>
            </a:pPr>
            <a:r>
              <a:rPr lang="en-GB" sz="1800" kern="0" dirty="0" smtClean="0"/>
              <a:t> </a:t>
            </a:r>
          </a:p>
          <a:p>
            <a:pPr marL="0" indent="0" defTabSz="914400">
              <a:buFont typeface="Wingdings" pitchFamily="2" charset="2"/>
              <a:buNone/>
            </a:pPr>
            <a:r>
              <a:rPr lang="en-GB" sz="1800" kern="0" dirty="0" smtClean="0"/>
              <a:t> </a:t>
            </a:r>
          </a:p>
          <a:p>
            <a:pPr defTabSz="914400"/>
            <a:endParaRPr lang="en-GB" sz="1800" kern="0" dirty="0"/>
          </a:p>
        </p:txBody>
      </p:sp>
      <p:sp>
        <p:nvSpPr>
          <p:cNvPr id="11" name="Content Placeholder 2"/>
          <p:cNvSpPr txBox="1">
            <a:spLocks/>
          </p:cNvSpPr>
          <p:nvPr/>
        </p:nvSpPr>
        <p:spPr bwMode="auto">
          <a:xfrm>
            <a:off x="4577769" y="2427734"/>
            <a:ext cx="423654" cy="35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Font typeface="Wingdings" pitchFamily="2" charset="2"/>
              <a:buNone/>
            </a:pPr>
            <a:r>
              <a:rPr lang="en-GB" sz="1800" kern="0" dirty="0" smtClean="0"/>
              <a:t>+</a:t>
            </a:r>
          </a:p>
          <a:p>
            <a:pPr marL="0" indent="0" defTabSz="914400">
              <a:buFont typeface="Wingdings" pitchFamily="2" charset="2"/>
              <a:buNone/>
            </a:pPr>
            <a:r>
              <a:rPr lang="en-GB" sz="1800" kern="0" dirty="0" smtClean="0"/>
              <a:t> </a:t>
            </a:r>
          </a:p>
          <a:p>
            <a:pPr marL="0" indent="0" defTabSz="914400">
              <a:buFont typeface="Wingdings" pitchFamily="2" charset="2"/>
              <a:buNone/>
            </a:pPr>
            <a:r>
              <a:rPr lang="en-GB" sz="1800" kern="0" dirty="0" smtClean="0"/>
              <a:t> </a:t>
            </a:r>
          </a:p>
          <a:p>
            <a:pPr defTabSz="914400"/>
            <a:endParaRPr lang="en-GB" sz="1800" kern="0" dirty="0"/>
          </a:p>
        </p:txBody>
      </p:sp>
      <p:sp>
        <p:nvSpPr>
          <p:cNvPr id="12" name="Content Placeholder 2"/>
          <p:cNvSpPr txBox="1">
            <a:spLocks/>
          </p:cNvSpPr>
          <p:nvPr/>
        </p:nvSpPr>
        <p:spPr bwMode="auto">
          <a:xfrm>
            <a:off x="6593993" y="2441924"/>
            <a:ext cx="2102768" cy="35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Font typeface="Wingdings" pitchFamily="2" charset="2"/>
              <a:buNone/>
            </a:pPr>
            <a:r>
              <a:rPr lang="en-GB" sz="1800" b="1" kern="0" dirty="0" smtClean="0">
                <a:solidFill>
                  <a:schemeClr val="accent3"/>
                </a:solidFill>
              </a:rPr>
              <a:t>= </a:t>
            </a:r>
            <a:r>
              <a:rPr lang="en-GB" sz="1800" b="1" kern="0" dirty="0">
                <a:solidFill>
                  <a:schemeClr val="accent3"/>
                </a:solidFill>
              </a:rPr>
              <a:t>T</a:t>
            </a:r>
            <a:r>
              <a:rPr lang="en-GB" sz="1800" b="1" kern="0" dirty="0" smtClean="0">
                <a:solidFill>
                  <a:schemeClr val="accent3"/>
                </a:solidFill>
              </a:rPr>
              <a:t>otal DM Energy </a:t>
            </a:r>
          </a:p>
          <a:p>
            <a:pPr marL="0" indent="0" defTabSz="914400">
              <a:buFont typeface="Wingdings" pitchFamily="2" charset="2"/>
              <a:buNone/>
            </a:pPr>
            <a:r>
              <a:rPr lang="en-GB" sz="1800" kern="0" dirty="0" smtClean="0"/>
              <a:t> </a:t>
            </a:r>
          </a:p>
          <a:p>
            <a:pPr marL="0" indent="0" defTabSz="914400">
              <a:buFont typeface="Wingdings" pitchFamily="2" charset="2"/>
              <a:buNone/>
            </a:pPr>
            <a:r>
              <a:rPr lang="en-GB" sz="1800" kern="0" dirty="0" smtClean="0"/>
              <a:t> </a:t>
            </a:r>
          </a:p>
          <a:p>
            <a:pPr defTabSz="914400"/>
            <a:endParaRPr lang="en-GB" sz="1800" kern="0" dirty="0"/>
          </a:p>
        </p:txBody>
      </p:sp>
      <p:sp>
        <p:nvSpPr>
          <p:cNvPr id="13" name="Content Placeholder 2"/>
          <p:cNvSpPr txBox="1">
            <a:spLocks/>
          </p:cNvSpPr>
          <p:nvPr/>
        </p:nvSpPr>
        <p:spPr bwMode="auto">
          <a:xfrm>
            <a:off x="138974" y="3651870"/>
            <a:ext cx="8897522" cy="102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None/>
            </a:pPr>
            <a:r>
              <a:rPr lang="en-GB" sz="1800" dirty="0">
                <a:solidFill>
                  <a:schemeClr val="tx1"/>
                </a:solidFill>
              </a:rPr>
              <a:t>The accuracy of </a:t>
            </a:r>
            <a:r>
              <a:rPr lang="en-GB" sz="1800" dirty="0" smtClean="0">
                <a:solidFill>
                  <a:schemeClr val="tx1"/>
                </a:solidFill>
              </a:rPr>
              <a:t>the DM </a:t>
            </a:r>
            <a:r>
              <a:rPr lang="en-GB" sz="1800" dirty="0">
                <a:solidFill>
                  <a:schemeClr val="tx1"/>
                </a:solidFill>
              </a:rPr>
              <a:t>figure relies on timely receipt of accurate data</a:t>
            </a:r>
            <a:r>
              <a:rPr lang="en-GB" sz="1800" dirty="0" smtClean="0">
                <a:solidFill>
                  <a:schemeClr val="tx1"/>
                </a:solidFill>
              </a:rPr>
              <a:t>. With only a very small number of sites making up nearly 20% of the allocation, any </a:t>
            </a:r>
            <a:r>
              <a:rPr lang="en-GB" sz="1800" dirty="0">
                <a:solidFill>
                  <a:schemeClr val="tx1"/>
                </a:solidFill>
              </a:rPr>
              <a:t>inaccurate </a:t>
            </a:r>
            <a:r>
              <a:rPr lang="en-GB" sz="1800" dirty="0" smtClean="0">
                <a:solidFill>
                  <a:schemeClr val="tx1"/>
                </a:solidFill>
              </a:rPr>
              <a:t>reads received could have a large impact on UIG. </a:t>
            </a:r>
            <a:endParaRPr lang="en-GB" sz="1800" kern="0" dirty="0">
              <a:solidFill>
                <a:schemeClr val="tx1"/>
              </a:solidFill>
            </a:endParaRPr>
          </a:p>
        </p:txBody>
      </p:sp>
      <p:sp>
        <p:nvSpPr>
          <p:cNvPr id="14" name="Content Placeholder 2"/>
          <p:cNvSpPr txBox="1">
            <a:spLocks/>
          </p:cNvSpPr>
          <p:nvPr/>
        </p:nvSpPr>
        <p:spPr bwMode="auto">
          <a:xfrm>
            <a:off x="8100392" y="113860"/>
            <a:ext cx="662608" cy="22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Font typeface="Wingdings" pitchFamily="2" charset="2"/>
              <a:buNone/>
            </a:pPr>
            <a:r>
              <a:rPr lang="en-US" sz="1600" kern="0" dirty="0" smtClean="0"/>
              <a:t>Output</a:t>
            </a:r>
          </a:p>
        </p:txBody>
      </p:sp>
      <p:sp>
        <p:nvSpPr>
          <p:cNvPr id="15" name="TextBox 14"/>
          <p:cNvSpPr txBox="1"/>
          <p:nvPr/>
        </p:nvSpPr>
        <p:spPr>
          <a:xfrm>
            <a:off x="4499992" y="4730055"/>
            <a:ext cx="288032" cy="369332"/>
          </a:xfrm>
          <a:prstGeom prst="rect">
            <a:avLst/>
          </a:prstGeom>
          <a:noFill/>
        </p:spPr>
        <p:txBody>
          <a:bodyPr wrap="square" rtlCol="0">
            <a:spAutoFit/>
          </a:bodyPr>
          <a:lstStyle/>
          <a:p>
            <a:r>
              <a:rPr lang="en-GB" dirty="0">
                <a:solidFill>
                  <a:srgbClr val="2B80B1"/>
                </a:solidFill>
              </a:rPr>
              <a:t>8</a:t>
            </a:r>
          </a:p>
        </p:txBody>
      </p:sp>
    </p:spTree>
    <p:custDataLst>
      <p:tags r:id="rId1"/>
    </p:custDataLst>
    <p:extLst>
      <p:ext uri="{BB962C8B-B14F-4D97-AF65-F5344CB8AC3E}">
        <p14:creationId xmlns:p14="http://schemas.microsoft.com/office/powerpoint/2010/main" val="2826424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Shrinkage?</a:t>
            </a:r>
            <a:endParaRPr lang="en-GB" dirty="0"/>
          </a:p>
        </p:txBody>
      </p:sp>
      <p:sp>
        <p:nvSpPr>
          <p:cNvPr id="3" name="Content Placeholder 2"/>
          <p:cNvSpPr>
            <a:spLocks noGrp="1"/>
          </p:cNvSpPr>
          <p:nvPr>
            <p:ph idx="1"/>
          </p:nvPr>
        </p:nvSpPr>
        <p:spPr>
          <a:xfrm>
            <a:off x="251520" y="681540"/>
            <a:ext cx="5399145" cy="3456384"/>
          </a:xfrm>
        </p:spPr>
        <p:txBody>
          <a:bodyPr/>
          <a:lstStyle/>
          <a:p>
            <a:pPr marL="0" indent="0" algn="just">
              <a:buNone/>
            </a:pPr>
            <a:r>
              <a:rPr lang="en-GB" sz="1600" dirty="0" smtClean="0"/>
              <a:t>Within each LDZ there is some expected losses of gas from the network. This is known as Shrinkage. </a:t>
            </a:r>
          </a:p>
          <a:p>
            <a:pPr marL="0" indent="0" algn="just">
              <a:buNone/>
            </a:pPr>
            <a:r>
              <a:rPr lang="en-GB" sz="1600" dirty="0" smtClean="0"/>
              <a:t>It is </a:t>
            </a:r>
            <a:r>
              <a:rPr lang="en-GB" sz="1600" dirty="0"/>
              <a:t>made up of </a:t>
            </a:r>
            <a:r>
              <a:rPr lang="en-GB" sz="1600" dirty="0" smtClean="0"/>
              <a:t>three </a:t>
            </a:r>
            <a:r>
              <a:rPr lang="en-GB" sz="1600" dirty="0"/>
              <a:t>factors and is calculated by the </a:t>
            </a:r>
            <a:r>
              <a:rPr lang="en-GB" sz="1600" dirty="0" smtClean="0"/>
              <a:t>Network Operators supported by the Industry Shrinkage Forum, these are:</a:t>
            </a:r>
            <a:endParaRPr lang="en-GB" sz="1600" dirty="0"/>
          </a:p>
          <a:p>
            <a:pPr lvl="1" algn="just"/>
            <a:r>
              <a:rPr lang="en-GB" sz="1400" dirty="0"/>
              <a:t>Leakage, with individual quantities being calculated at LDZ level</a:t>
            </a:r>
          </a:p>
          <a:p>
            <a:pPr lvl="1" algn="just"/>
            <a:r>
              <a:rPr lang="en-GB" sz="1400" dirty="0"/>
              <a:t>Own Use Gas </a:t>
            </a:r>
            <a:r>
              <a:rPr lang="en-GB" sz="1400" dirty="0" smtClean="0"/>
              <a:t>(used by </a:t>
            </a:r>
            <a:r>
              <a:rPr lang="en-GB" sz="1400" dirty="0"/>
              <a:t>the </a:t>
            </a:r>
            <a:r>
              <a:rPr lang="en-GB" sz="1400" dirty="0" smtClean="0"/>
              <a:t>Transporters for transportation activities). This is a </a:t>
            </a:r>
            <a:r>
              <a:rPr lang="en-GB" sz="1400" dirty="0"/>
              <a:t>single factor </a:t>
            </a:r>
            <a:r>
              <a:rPr lang="en-GB" sz="1400" dirty="0" smtClean="0"/>
              <a:t>applied </a:t>
            </a:r>
            <a:r>
              <a:rPr lang="en-GB" sz="1400" dirty="0"/>
              <a:t>across all LDZs</a:t>
            </a:r>
          </a:p>
          <a:p>
            <a:pPr lvl="1" algn="just"/>
            <a:r>
              <a:rPr lang="en-GB" sz="1400" dirty="0"/>
              <a:t>Theft of Gas, which is gas stolen </a:t>
            </a:r>
            <a:r>
              <a:rPr lang="en-GB" sz="1400" u="sng" dirty="0"/>
              <a:t>upstream</a:t>
            </a:r>
            <a:r>
              <a:rPr lang="en-GB" sz="1400" dirty="0"/>
              <a:t> of the meter with a single factor being applied across all LDZs</a:t>
            </a:r>
            <a:r>
              <a:rPr lang="en-GB" sz="1400" dirty="0" smtClean="0"/>
              <a:t>.</a:t>
            </a:r>
            <a:endParaRPr lang="en-GB" sz="1400" dirty="0"/>
          </a:p>
        </p:txBody>
      </p:sp>
      <p:pic>
        <p:nvPicPr>
          <p:cNvPr id="6" name="Picture 4" descr="Image result for symbols-inputs-dissolve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10631" flipV="1">
            <a:off x="8571585" y="139387"/>
            <a:ext cx="421449" cy="30301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8100392" y="113860"/>
            <a:ext cx="662608" cy="22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defTabSz="914400">
              <a:buFont typeface="Wingdings" pitchFamily="2" charset="2"/>
              <a:buNone/>
            </a:pPr>
            <a:r>
              <a:rPr lang="en-US" sz="1600" kern="0" dirty="0" smtClean="0"/>
              <a:t>Output</a:t>
            </a:r>
          </a:p>
        </p:txBody>
      </p:sp>
      <p:sp>
        <p:nvSpPr>
          <p:cNvPr id="8" name="TextBox 7"/>
          <p:cNvSpPr txBox="1"/>
          <p:nvPr/>
        </p:nvSpPr>
        <p:spPr>
          <a:xfrm>
            <a:off x="577917" y="4085659"/>
            <a:ext cx="5290227"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marL="0" lvl="0" indent="0">
              <a:buNone/>
            </a:pPr>
            <a:r>
              <a:rPr lang="en-US" sz="1200" dirty="0"/>
              <a:t>For more </a:t>
            </a:r>
            <a:r>
              <a:rPr lang="en-US" sz="1200" dirty="0" smtClean="0"/>
              <a:t>information </a:t>
            </a:r>
            <a:r>
              <a:rPr lang="en-US" sz="1200" dirty="0"/>
              <a:t>on </a:t>
            </a:r>
            <a:r>
              <a:rPr lang="en-US" sz="1200" dirty="0" smtClean="0"/>
              <a:t>Shrinkage please refer to the following documents;</a:t>
            </a:r>
            <a:endParaRPr lang="en-GB" sz="1200" dirty="0"/>
          </a:p>
          <a:p>
            <a:r>
              <a:rPr lang="en-GB" sz="1200" u="sng" dirty="0" smtClean="0">
                <a:hlinkClick r:id="rId5"/>
              </a:rPr>
              <a:t>LDZ Shrinkage Adjustment Methodology</a:t>
            </a:r>
            <a:endParaRPr lang="en-GB" sz="1200" dirty="0"/>
          </a:p>
          <a:p>
            <a:r>
              <a:rPr lang="en-GB" sz="1200" u="sng" dirty="0">
                <a:hlinkClick r:id="rId6"/>
              </a:rPr>
              <a:t>2018-19 Shrinkage Final </a:t>
            </a:r>
            <a:r>
              <a:rPr lang="en-GB" sz="1200" u="sng" dirty="0" smtClean="0">
                <a:hlinkClick r:id="rId6"/>
              </a:rPr>
              <a:t>Proposals</a:t>
            </a:r>
            <a:endParaRPr lang="en-GB" sz="1200" dirty="0"/>
          </a:p>
        </p:txBody>
      </p:sp>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1154" y="749868"/>
            <a:ext cx="2757527" cy="174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1155" y="2949792"/>
            <a:ext cx="2731318" cy="149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10</a:t>
            </a:r>
            <a:endParaRPr lang="en-GB" dirty="0">
              <a:solidFill>
                <a:srgbClr val="2B80B1"/>
              </a:solidFill>
            </a:endParaRPr>
          </a:p>
        </p:txBody>
      </p:sp>
    </p:spTree>
    <p:custDataLst>
      <p:tags r:id="rId1"/>
    </p:custDataLst>
    <p:extLst>
      <p:ext uri="{BB962C8B-B14F-4D97-AF65-F5344CB8AC3E}">
        <p14:creationId xmlns:p14="http://schemas.microsoft.com/office/powerpoint/2010/main" val="1458001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UIG then calculated? </a:t>
            </a:r>
            <a:endParaRPr lang="en-GB" dirty="0"/>
          </a:p>
        </p:txBody>
      </p:sp>
      <p:sp>
        <p:nvSpPr>
          <p:cNvPr id="3" name="Content Placeholder 2"/>
          <p:cNvSpPr>
            <a:spLocks noGrp="1"/>
          </p:cNvSpPr>
          <p:nvPr>
            <p:ph idx="1"/>
          </p:nvPr>
        </p:nvSpPr>
        <p:spPr>
          <a:xfrm>
            <a:off x="205680" y="627534"/>
            <a:ext cx="8686800" cy="3456384"/>
          </a:xfrm>
        </p:spPr>
        <p:txBody>
          <a:bodyPr/>
          <a:lstStyle/>
          <a:p>
            <a:pPr marL="0" indent="0">
              <a:buNone/>
            </a:pPr>
            <a:r>
              <a:rPr lang="en-GB" sz="1600" dirty="0" smtClean="0"/>
              <a:t>Now we are able to identify the majority of the energy passing through the LDZs we are left with a small % that is unidentified. The final calculation is: </a:t>
            </a:r>
          </a:p>
          <a:p>
            <a:pPr marL="0" indent="0" algn="ctr">
              <a:buNone/>
            </a:pPr>
            <a:r>
              <a:rPr lang="en-GB" sz="1800" b="1" dirty="0" smtClean="0">
                <a:solidFill>
                  <a:srgbClr val="00B050"/>
                </a:solidFill>
              </a:rPr>
              <a:t>UIG</a:t>
            </a:r>
            <a:r>
              <a:rPr lang="en-GB" sz="1800" b="1" dirty="0" smtClean="0">
                <a:solidFill>
                  <a:srgbClr val="1D3E61"/>
                </a:solidFill>
              </a:rPr>
              <a:t> </a:t>
            </a:r>
            <a:r>
              <a:rPr lang="en-GB" sz="1800" b="1" dirty="0" smtClean="0"/>
              <a:t>= </a:t>
            </a:r>
            <a:r>
              <a:rPr lang="en-GB" sz="1800" b="1" dirty="0" smtClean="0">
                <a:solidFill>
                  <a:schemeClr val="accent6">
                    <a:lumMod val="50000"/>
                  </a:schemeClr>
                </a:solidFill>
              </a:rPr>
              <a:t>Total LDZ Energy </a:t>
            </a:r>
            <a:r>
              <a:rPr lang="en-GB" sz="1800" b="1" dirty="0" smtClean="0"/>
              <a:t>– </a:t>
            </a:r>
            <a:r>
              <a:rPr lang="en-GB" sz="1800" b="1" dirty="0" smtClean="0">
                <a:solidFill>
                  <a:schemeClr val="accent4">
                    <a:lumMod val="75000"/>
                  </a:schemeClr>
                </a:solidFill>
              </a:rPr>
              <a:t>DM Energy </a:t>
            </a:r>
            <a:r>
              <a:rPr lang="en-GB" sz="1800" b="1" dirty="0" smtClean="0"/>
              <a:t>- </a:t>
            </a:r>
            <a:r>
              <a:rPr lang="en-GB" sz="1800" b="1" dirty="0" smtClean="0">
                <a:solidFill>
                  <a:srgbClr val="00B0F0"/>
                </a:solidFill>
              </a:rPr>
              <a:t>NDM Energy </a:t>
            </a:r>
            <a:r>
              <a:rPr lang="en-GB" sz="1800" b="1" dirty="0" smtClean="0"/>
              <a:t>– </a:t>
            </a:r>
            <a:r>
              <a:rPr lang="en-GB" sz="1800" b="1" dirty="0" smtClean="0">
                <a:solidFill>
                  <a:srgbClr val="FFC000"/>
                </a:solidFill>
              </a:rPr>
              <a:t>Shrinkage</a:t>
            </a:r>
          </a:p>
          <a:p>
            <a:pPr marL="0" indent="0" algn="ctr">
              <a:buNone/>
            </a:pPr>
            <a:endParaRPr lang="en-GB" sz="1050" dirty="0" smtClean="0"/>
          </a:p>
          <a:p>
            <a:pPr marL="0" indent="0">
              <a:buNone/>
            </a:pPr>
            <a:endParaRPr lang="en-GB" sz="1800" dirty="0"/>
          </a:p>
        </p:txBody>
      </p:sp>
      <p:pic>
        <p:nvPicPr>
          <p:cNvPr id="7170" name="Picture 2" descr="Image result for calculator cartoon">
            <a:hlinkClick r:id="rId3"/>
          </p:cNvPr>
          <p:cNvPicPr>
            <a:picLocks noChangeAspect="1" noChangeArrowheads="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460432" y="0"/>
            <a:ext cx="504056" cy="51786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hape 72"/>
          <p:cNvGrpSpPr/>
          <p:nvPr/>
        </p:nvGrpSpPr>
        <p:grpSpPr>
          <a:xfrm>
            <a:off x="905858" y="1563640"/>
            <a:ext cx="1737015" cy="3278341"/>
            <a:chOff x="1682122" y="1268759"/>
            <a:chExt cx="1881765" cy="3600400"/>
          </a:xfrm>
        </p:grpSpPr>
        <p:sp>
          <p:nvSpPr>
            <p:cNvPr id="7" name="Shape 73"/>
            <p:cNvSpPr/>
            <p:nvPr/>
          </p:nvSpPr>
          <p:spPr>
            <a:xfrm>
              <a:off x="1682122" y="1268759"/>
              <a:ext cx="1872207" cy="3600399"/>
            </a:xfrm>
            <a:prstGeom prst="rect">
              <a:avLst/>
            </a:prstGeom>
            <a:solidFill>
              <a:srgbClr val="00B0F0">
                <a:alpha val="49803"/>
              </a:srgbClr>
            </a:solidFill>
            <a:ln w="53975" cap="flat" cmpd="sng">
              <a:solidFill>
                <a:schemeClr val="dk1"/>
              </a:solidFill>
              <a:prstDash val="solid"/>
              <a:round/>
              <a:headEnd type="none" w="med" len="med"/>
              <a:tailEnd type="none" w="med" len="med"/>
            </a:ln>
          </p:spPr>
          <p:txBody>
            <a:bodyPr wrap="square" lIns="92075" tIns="46025" rIns="92075" bIns="46025" anchor="ctr" anchorCtr="0">
              <a:noAutofit/>
            </a:bodyPr>
            <a:lstStyle/>
            <a:p>
              <a:pPr marL="0" marR="0" lvl="0" indent="0" algn="ctr" rtl="0">
                <a:lnSpc>
                  <a:spcPct val="100000"/>
                </a:lnSpc>
                <a:spcBef>
                  <a:spcPts val="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p:txBody>
        </p:sp>
        <p:sp>
          <p:nvSpPr>
            <p:cNvPr id="8" name="Shape 74"/>
            <p:cNvSpPr/>
            <p:nvPr/>
          </p:nvSpPr>
          <p:spPr>
            <a:xfrm>
              <a:off x="1682122" y="3793768"/>
              <a:ext cx="1872207" cy="919079"/>
            </a:xfrm>
            <a:prstGeom prst="rect">
              <a:avLst/>
            </a:prstGeom>
            <a:solidFill>
              <a:schemeClr val="accent4">
                <a:lumMod val="75000"/>
                <a:alpha val="49803"/>
              </a:schemeClr>
            </a:solidFill>
            <a:ln w="12700" cap="flat" cmpd="sng">
              <a:solidFill>
                <a:schemeClr val="dk1"/>
              </a:solidFill>
              <a:prstDash val="solid"/>
              <a:round/>
              <a:headEnd type="none" w="med" len="med"/>
              <a:tailEnd type="none" w="med" len="med"/>
            </a:ln>
          </p:spPr>
          <p:txBody>
            <a:bodyPr wrap="square" lIns="92075" tIns="46025" rIns="92075" bIns="46025" anchor="ctr" anchorCtr="0">
              <a:noAutofit/>
            </a:bodyPr>
            <a:lstStyle/>
            <a:p>
              <a:pPr marL="0" marR="0" lvl="0" indent="0" algn="ctr" rtl="0">
                <a:lnSpc>
                  <a:spcPct val="100000"/>
                </a:lnSpc>
                <a:spcBef>
                  <a:spcPts val="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p:txBody>
        </p:sp>
        <p:sp>
          <p:nvSpPr>
            <p:cNvPr id="9" name="Shape 75"/>
            <p:cNvSpPr/>
            <p:nvPr/>
          </p:nvSpPr>
          <p:spPr>
            <a:xfrm>
              <a:off x="1691680" y="4699672"/>
              <a:ext cx="1872207" cy="169487"/>
            </a:xfrm>
            <a:prstGeom prst="rect">
              <a:avLst/>
            </a:prstGeom>
            <a:solidFill>
              <a:srgbClr val="FFFF00">
                <a:alpha val="49803"/>
              </a:srgbClr>
            </a:solidFill>
            <a:ln w="12700" cap="flat" cmpd="sng">
              <a:solidFill>
                <a:schemeClr val="dk1"/>
              </a:solidFill>
              <a:prstDash val="solid"/>
              <a:round/>
              <a:headEnd type="none" w="med" len="med"/>
              <a:tailEnd type="none" w="med" len="med"/>
            </a:ln>
          </p:spPr>
          <p:txBody>
            <a:bodyPr wrap="square" lIns="92075" tIns="46025" rIns="92075" bIns="46025" anchor="ctr" anchorCtr="0">
              <a:noAutofit/>
            </a:bodyPr>
            <a:lstStyle/>
            <a:p>
              <a:pPr marL="0" marR="0" lvl="0" indent="0" algn="ctr" rtl="0">
                <a:lnSpc>
                  <a:spcPct val="100000"/>
                </a:lnSpc>
                <a:spcBef>
                  <a:spcPts val="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p:txBody>
        </p:sp>
        <p:sp>
          <p:nvSpPr>
            <p:cNvPr id="10" name="Shape 76"/>
            <p:cNvSpPr txBox="1"/>
            <p:nvPr/>
          </p:nvSpPr>
          <p:spPr>
            <a:xfrm>
              <a:off x="1772075" y="4637323"/>
              <a:ext cx="1692300" cy="151051"/>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GB" sz="1050" dirty="0">
                  <a:solidFill>
                    <a:schemeClr val="dk1"/>
                  </a:solidFill>
                  <a:latin typeface="Arial"/>
                  <a:ea typeface="Arial"/>
                  <a:cs typeface="Arial"/>
                  <a:sym typeface="Arial"/>
                </a:rPr>
                <a:t>LDZ Shrinkage</a:t>
              </a:r>
            </a:p>
          </p:txBody>
        </p:sp>
        <p:sp>
          <p:nvSpPr>
            <p:cNvPr id="11" name="Shape 77"/>
            <p:cNvSpPr txBox="1"/>
            <p:nvPr/>
          </p:nvSpPr>
          <p:spPr>
            <a:xfrm>
              <a:off x="1869390" y="4004532"/>
              <a:ext cx="1589240" cy="49754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GB" sz="1050" b="1" dirty="0">
                  <a:solidFill>
                    <a:schemeClr val="dk1"/>
                  </a:solidFill>
                  <a:latin typeface="Arial"/>
                  <a:ea typeface="Arial"/>
                  <a:cs typeface="Arial"/>
                  <a:sym typeface="Arial"/>
                </a:rPr>
                <a:t>Daily Metered (DM) Energy</a:t>
              </a:r>
            </a:p>
          </p:txBody>
        </p:sp>
        <p:sp>
          <p:nvSpPr>
            <p:cNvPr id="12" name="Shape 79"/>
            <p:cNvSpPr txBox="1"/>
            <p:nvPr/>
          </p:nvSpPr>
          <p:spPr>
            <a:xfrm>
              <a:off x="1916148" y="2575782"/>
              <a:ext cx="1514972" cy="66636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GB" sz="1050" b="1" dirty="0" smtClean="0">
                  <a:solidFill>
                    <a:schemeClr val="dk1"/>
                  </a:solidFill>
                  <a:latin typeface="Arial"/>
                  <a:ea typeface="Arial"/>
                  <a:cs typeface="Arial"/>
                  <a:sym typeface="Arial"/>
                </a:rPr>
                <a:t> </a:t>
              </a:r>
              <a:r>
                <a:rPr lang="en-GB" sz="1050" b="1" dirty="0">
                  <a:solidFill>
                    <a:schemeClr val="dk1"/>
                  </a:solidFill>
                  <a:latin typeface="Arial"/>
                  <a:ea typeface="Arial"/>
                  <a:cs typeface="Arial"/>
                  <a:sym typeface="Arial"/>
                </a:rPr>
                <a:t>Non-Daily Metered (NDM) Energy</a:t>
              </a:r>
            </a:p>
          </p:txBody>
        </p:sp>
      </p:grpSp>
      <p:sp>
        <p:nvSpPr>
          <p:cNvPr id="13" name="Shape 70"/>
          <p:cNvSpPr/>
          <p:nvPr/>
        </p:nvSpPr>
        <p:spPr>
          <a:xfrm rot="10800000" flipH="1">
            <a:off x="2642874" y="1563638"/>
            <a:ext cx="216023" cy="3278341"/>
          </a:xfrm>
          <a:prstGeom prst="rightBrace">
            <a:avLst>
              <a:gd name="adj1" fmla="val 8333"/>
              <a:gd name="adj2" fmla="val 48172"/>
            </a:avLst>
          </a:prstGeom>
          <a:solidFill>
            <a:schemeClr val="lt1">
              <a:alpha val="49803"/>
            </a:schemeClr>
          </a:solidFill>
          <a:ln w="9525" cap="flat" cmpd="sng">
            <a:solidFill>
              <a:schemeClr val="dk1"/>
            </a:solidFill>
            <a:prstDash val="solid"/>
            <a:round/>
            <a:headEnd type="none" w="med" len="med"/>
            <a:tailEnd type="none" w="med" len="med"/>
          </a:ln>
        </p:spPr>
        <p:txBody>
          <a:bodyPr wrap="square" lIns="92075" tIns="46025" rIns="92075" bIns="46025" anchor="ctr" anchorCtr="0">
            <a:noAutofit/>
          </a:bodyPr>
          <a:lstStyle/>
          <a:p>
            <a:pPr marL="0" marR="0" lvl="0" indent="0" algn="ctr" rtl="0">
              <a:lnSpc>
                <a:spcPct val="100000"/>
              </a:lnSpc>
              <a:spcBef>
                <a:spcPts val="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p:txBody>
      </p:sp>
      <p:sp>
        <p:nvSpPr>
          <p:cNvPr id="14" name="Shape 71"/>
          <p:cNvSpPr txBox="1"/>
          <p:nvPr/>
        </p:nvSpPr>
        <p:spPr>
          <a:xfrm rot="5400000">
            <a:off x="2264837" y="3216053"/>
            <a:ext cx="1512169" cy="221837"/>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en-GB" sz="1050" b="1" i="1" dirty="0" smtClean="0">
                <a:solidFill>
                  <a:schemeClr val="accent6">
                    <a:lumMod val="50000"/>
                  </a:schemeClr>
                </a:solidFill>
                <a:latin typeface="Arial"/>
                <a:ea typeface="Arial"/>
                <a:cs typeface="Arial"/>
                <a:sym typeface="Arial"/>
              </a:rPr>
              <a:t>Total LDZ Energy</a:t>
            </a:r>
            <a:endParaRPr lang="en-GB" sz="1050" b="1" i="1" dirty="0">
              <a:solidFill>
                <a:schemeClr val="accent6">
                  <a:lumMod val="50000"/>
                </a:schemeClr>
              </a:solidFill>
              <a:latin typeface="Arial"/>
              <a:ea typeface="Arial"/>
              <a:cs typeface="Arial"/>
              <a:sym typeface="Arial"/>
            </a:endParaRPr>
          </a:p>
        </p:txBody>
      </p:sp>
      <p:sp>
        <p:nvSpPr>
          <p:cNvPr id="24" name="Content Placeholder 2"/>
          <p:cNvSpPr txBox="1">
            <a:spLocks/>
          </p:cNvSpPr>
          <p:nvPr/>
        </p:nvSpPr>
        <p:spPr bwMode="auto">
          <a:xfrm>
            <a:off x="3393391" y="2753749"/>
            <a:ext cx="5251161" cy="126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a:lstStyle>
          <a:p>
            <a:pPr marL="0" indent="0" algn="just" defTabSz="914400">
              <a:buFont typeface="Wingdings" pitchFamily="2" charset="2"/>
              <a:buNone/>
            </a:pPr>
            <a:r>
              <a:rPr lang="en-GB" sz="1800" kern="0" dirty="0" smtClean="0"/>
              <a:t>This is calculated on a daily basis and is reported against a UIG meter in Gemini.</a:t>
            </a:r>
          </a:p>
          <a:p>
            <a:pPr marL="0" indent="0" algn="just" defTabSz="914400">
              <a:buFont typeface="Wingdings" pitchFamily="2" charset="2"/>
              <a:buNone/>
            </a:pPr>
            <a:r>
              <a:rPr lang="en-GB" sz="1800" kern="0" dirty="0" smtClean="0"/>
              <a:t>UIG is calculated per LDZ and then this allocated based on Class and EUC category</a:t>
            </a:r>
            <a:r>
              <a:rPr lang="en-GB" sz="1600" kern="0" dirty="0" smtClean="0"/>
              <a:t>. </a:t>
            </a:r>
          </a:p>
        </p:txBody>
      </p:sp>
      <p:sp>
        <p:nvSpPr>
          <p:cNvPr id="25" name="Shape 74"/>
          <p:cNvSpPr/>
          <p:nvPr/>
        </p:nvSpPr>
        <p:spPr>
          <a:xfrm>
            <a:off x="900276" y="1563640"/>
            <a:ext cx="1728192" cy="254005"/>
          </a:xfrm>
          <a:prstGeom prst="rect">
            <a:avLst/>
          </a:prstGeom>
          <a:solidFill>
            <a:srgbClr val="00B050">
              <a:alpha val="49803"/>
            </a:srgbClr>
          </a:solidFill>
          <a:ln w="12700" cap="flat" cmpd="sng">
            <a:solidFill>
              <a:schemeClr val="dk1"/>
            </a:solidFill>
            <a:prstDash val="solid"/>
            <a:round/>
            <a:headEnd type="none" w="med" len="med"/>
            <a:tailEnd type="none" w="med" len="med"/>
          </a:ln>
        </p:spPr>
        <p:txBody>
          <a:bodyPr wrap="square" lIns="92075" tIns="46025" rIns="92075" bIns="46025" anchor="ctr" anchorCtr="0">
            <a:noAutofit/>
          </a:bodyPr>
          <a:lstStyle/>
          <a:p>
            <a:pPr marL="0" marR="0" lvl="0" indent="0" algn="ctr" rtl="0">
              <a:lnSpc>
                <a:spcPct val="100000"/>
              </a:lnSpc>
              <a:spcBef>
                <a:spcPts val="0"/>
              </a:spcBef>
              <a:spcAft>
                <a:spcPts val="0"/>
              </a:spcAft>
              <a:buClr>
                <a:schemeClr val="dk1"/>
              </a:buClr>
              <a:buFont typeface="Arial"/>
              <a:buNone/>
            </a:pPr>
            <a:endParaRPr sz="2400" b="0" i="0" u="none" strike="noStrike" cap="none" dirty="0">
              <a:solidFill>
                <a:schemeClr val="dk1"/>
              </a:solidFill>
              <a:latin typeface="Arial"/>
              <a:ea typeface="Arial"/>
              <a:cs typeface="Arial"/>
              <a:sym typeface="Arial"/>
            </a:endParaRPr>
          </a:p>
        </p:txBody>
      </p:sp>
      <p:sp>
        <p:nvSpPr>
          <p:cNvPr id="26" name="Shape 77"/>
          <p:cNvSpPr txBox="1"/>
          <p:nvPr/>
        </p:nvSpPr>
        <p:spPr>
          <a:xfrm>
            <a:off x="1553930" y="1580626"/>
            <a:ext cx="1466992" cy="45304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GB" sz="1050" b="1" dirty="0" smtClean="0">
                <a:solidFill>
                  <a:schemeClr val="dk1"/>
                </a:solidFill>
                <a:latin typeface="Arial"/>
                <a:ea typeface="Arial"/>
                <a:cs typeface="Arial"/>
                <a:sym typeface="Arial"/>
              </a:rPr>
              <a:t>UIG</a:t>
            </a:r>
            <a:endParaRPr lang="en-GB" sz="1050" b="1" dirty="0">
              <a:solidFill>
                <a:schemeClr val="dk1"/>
              </a:solidFill>
              <a:latin typeface="Arial"/>
              <a:ea typeface="Arial"/>
              <a:cs typeface="Arial"/>
              <a:sym typeface="Arial"/>
            </a:endParaRPr>
          </a:p>
        </p:txBody>
      </p:sp>
      <p:sp>
        <p:nvSpPr>
          <p:cNvPr id="17" name="TextBox 16"/>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11</a:t>
            </a:r>
            <a:endParaRPr lang="en-GB" dirty="0">
              <a:solidFill>
                <a:srgbClr val="2B80B1"/>
              </a:solidFill>
            </a:endParaRPr>
          </a:p>
        </p:txBody>
      </p:sp>
    </p:spTree>
    <p:custDataLst>
      <p:tags r:id="rId1"/>
    </p:custDataLst>
    <p:extLst>
      <p:ext uri="{BB962C8B-B14F-4D97-AF65-F5344CB8AC3E}">
        <p14:creationId xmlns:p14="http://schemas.microsoft.com/office/powerpoint/2010/main" val="4131438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83718"/>
            <a:ext cx="7772400" cy="1102519"/>
          </a:xfrm>
        </p:spPr>
        <p:txBody>
          <a:bodyPr/>
          <a:lstStyle/>
          <a:p>
            <a:r>
              <a:rPr lang="en-GB" dirty="0" smtClean="0"/>
              <a:t>How can I help mitigate the impacts of UIG?</a:t>
            </a:r>
            <a:endParaRPr lang="en-GB" dirty="0"/>
          </a:p>
        </p:txBody>
      </p:sp>
      <p:sp>
        <p:nvSpPr>
          <p:cNvPr id="3" name="Subtitle 2"/>
          <p:cNvSpPr>
            <a:spLocks noGrp="1"/>
          </p:cNvSpPr>
          <p:nvPr>
            <p:ph type="subTitle" idx="1"/>
          </p:nvPr>
        </p:nvSpPr>
        <p:spPr>
          <a:xfrm>
            <a:off x="899592" y="3003798"/>
            <a:ext cx="7272808" cy="1314450"/>
          </a:xfrm>
        </p:spPr>
        <p:txBody>
          <a:bodyPr>
            <a:normAutofit/>
          </a:bodyPr>
          <a:lstStyle/>
          <a:p>
            <a:r>
              <a:rPr lang="en-US" kern="0" dirty="0" smtClean="0">
                <a:solidFill>
                  <a:srgbClr val="84B8DA"/>
                </a:solidFill>
              </a:rPr>
              <a:t> </a:t>
            </a:r>
            <a:endParaRPr lang="en-GB" dirty="0">
              <a:solidFill>
                <a:srgbClr val="84B8DA"/>
              </a:solidFill>
            </a:endParaRPr>
          </a:p>
          <a:p>
            <a:endParaRPr lang="en-GB" dirty="0"/>
          </a:p>
        </p:txBody>
      </p:sp>
      <p:sp>
        <p:nvSpPr>
          <p:cNvPr id="4" name="TextBox 3"/>
          <p:cNvSpPr txBox="1"/>
          <p:nvPr/>
        </p:nvSpPr>
        <p:spPr>
          <a:xfrm>
            <a:off x="4499992" y="4730055"/>
            <a:ext cx="576064" cy="369332"/>
          </a:xfrm>
          <a:prstGeom prst="rect">
            <a:avLst/>
          </a:prstGeom>
          <a:noFill/>
        </p:spPr>
        <p:txBody>
          <a:bodyPr wrap="square" rtlCol="0">
            <a:spAutoFit/>
          </a:bodyPr>
          <a:lstStyle/>
          <a:p>
            <a:r>
              <a:rPr lang="en-GB" dirty="0" smtClean="0">
                <a:solidFill>
                  <a:srgbClr val="2B80B1"/>
                </a:solidFill>
              </a:rPr>
              <a:t>12</a:t>
            </a:r>
            <a:endParaRPr lang="en-GB" dirty="0">
              <a:solidFill>
                <a:srgbClr val="2B80B1"/>
              </a:solidFill>
            </a:endParaRPr>
          </a:p>
        </p:txBody>
      </p:sp>
    </p:spTree>
    <p:custDataLst>
      <p:tags r:id="rId1"/>
    </p:custDataLst>
    <p:extLst>
      <p:ext uri="{BB962C8B-B14F-4D97-AF65-F5344CB8AC3E}">
        <p14:creationId xmlns:p14="http://schemas.microsoft.com/office/powerpoint/2010/main" val="32301935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927B77B7F39148B9CB17AE711C8D35" ma:contentTypeVersion="0" ma:contentTypeDescription="Create a new document." ma:contentTypeScope="" ma:versionID="159d718f6c29ca5e1f84b5e6d7132f4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1B2E31-4703-4F4D-BB47-74A8364BAC36}">
  <ds:schemaRefs>
    <ds:schemaRef ds:uri="http://www.w3.org/XML/1998/namespace"/>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BA723BE-B83E-44FD-90E1-73FE10FBD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0DEEE7B-1543-4EFF-B3C1-AFC857C3E5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903</TotalTime>
  <Words>2508</Words>
  <Application>Microsoft Office PowerPoint</Application>
  <PresentationFormat>On-screen Show (16:9)</PresentationFormat>
  <Paragraphs>263</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Worksheet</vt:lpstr>
      <vt:lpstr>Unidentified Gas (UIG)</vt:lpstr>
      <vt:lpstr>Summary</vt:lpstr>
      <vt:lpstr>How is UIG calculated?</vt:lpstr>
      <vt:lpstr> What are the UIG Contributors &amp; Calculations? </vt:lpstr>
      <vt:lpstr>What is Total LDZ Energy?</vt:lpstr>
      <vt:lpstr>What makes up Total DM Energy? </vt:lpstr>
      <vt:lpstr>What is Shrinkage?</vt:lpstr>
      <vt:lpstr>How is UIG then calculated? </vt:lpstr>
      <vt:lpstr>How can I help mitigate the impacts of UIG?</vt:lpstr>
      <vt:lpstr>How to mitigate impact on UIG </vt:lpstr>
      <vt:lpstr>How are UIG charges shared out?</vt:lpstr>
      <vt:lpstr>How UIG is shared out?</vt:lpstr>
      <vt:lpstr>What is the Weighting Factors Table? </vt:lpstr>
      <vt:lpstr>UIG Calculation &amp; Allocation example</vt:lpstr>
      <vt:lpstr>UIG Calculation &amp; Allocation example</vt:lpstr>
      <vt:lpstr>UIG Calculation &amp; Allocation example</vt:lpstr>
      <vt:lpstr>UIG Calculation &amp; Allocation example</vt:lpstr>
      <vt:lpstr>UIG Calculation &amp; Allocation example</vt:lpstr>
      <vt:lpstr>Where do I see the UIG charges?</vt:lpstr>
      <vt:lpstr>Energy Balancing &amp; Cashout for UIG</vt:lpstr>
      <vt:lpstr>Considerations for UIG as Part of EB &amp; Cashout </vt:lpstr>
      <vt:lpstr>How does reconciliation affect UIG? </vt:lpstr>
      <vt:lpstr>How does reconciliation affect UIG? </vt:lpstr>
      <vt:lpstr>How does reconciliation affect UIG? </vt:lpstr>
      <vt:lpstr>How to view UIG on the Amendments Invoices (AMS)</vt:lpstr>
      <vt:lpstr>Where can I get more information on UIG? </vt:lpstr>
      <vt:lpstr>UIG Task Force</vt:lpstr>
      <vt:lpstr>Useful Links</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National Grid</cp:lastModifiedBy>
  <cp:revision>59</cp:revision>
  <dcterms:created xsi:type="dcterms:W3CDTF">2018-09-02T17:12:15Z</dcterms:created>
  <dcterms:modified xsi:type="dcterms:W3CDTF">2019-02-21T10:26:19Z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1923727565</vt:i4>
  </property>
  <property fmtid="{D5CDD505-2E9C-101B-9397-08002B2CF9AE}" pid="3" name="_NewReviewCycle">
    <vt:lpwstr/>
  </property>
  <property fmtid="{D5CDD505-2E9C-101B-9397-08002B2CF9AE}" pid="4" name="_EmailSubject">
    <vt:lpwstr>Xoserve.com Publishing Request - Document</vt:lpwstr>
  </property>
  <property fmtid="{D5CDD505-2E9C-101B-9397-08002B2CF9AE}" pid="5" name="_AuthorEmail">
    <vt:lpwstr>Amelia.Gallini@Xoserve.com</vt:lpwstr>
  </property>
  <property fmtid="{D5CDD505-2E9C-101B-9397-08002B2CF9AE}" pid="6" name="_AuthorEmailDisplayName">
    <vt:lpwstr>Gallini, Amelia</vt:lpwstr>
  </property>
  <property fmtid="{D5CDD505-2E9C-101B-9397-08002B2CF9AE}" pid="7" name="_PreviousAdHocReviewCycleID">
    <vt:i4>1696637420</vt:i4>
  </property>
  <property fmtid="{D5CDD505-2E9C-101B-9397-08002B2CF9AE}" pid="8" name="ContentTypeId">
    <vt:lpwstr>0x0101006E927B77B7F39148B9CB17AE711C8D35</vt:lpwstr>
  </property>
</Properties>
</file>