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2" r:id="rId6"/>
    <p:sldMasterId id="2147483666" r:id="rId7"/>
    <p:sldMasterId id="2147483670" r:id="rId8"/>
    <p:sldMasterId id="2147483674" r:id="rId9"/>
  </p:sldMasterIdLst>
  <p:notesMasterIdLst>
    <p:notesMasterId r:id="rId93"/>
  </p:notesMasterIdLst>
  <p:sldIdLst>
    <p:sldId id="288" r:id="rId10"/>
    <p:sldId id="300" r:id="rId11"/>
    <p:sldId id="297" r:id="rId12"/>
    <p:sldId id="812" r:id="rId13"/>
    <p:sldId id="301" r:id="rId14"/>
    <p:sldId id="813" r:id="rId15"/>
    <p:sldId id="904" r:id="rId16"/>
    <p:sldId id="905" r:id="rId17"/>
    <p:sldId id="906" r:id="rId18"/>
    <p:sldId id="907" r:id="rId19"/>
    <p:sldId id="302" r:id="rId20"/>
    <p:sldId id="908" r:id="rId21"/>
    <p:sldId id="909" r:id="rId22"/>
    <p:sldId id="875" r:id="rId23"/>
    <p:sldId id="876" r:id="rId24"/>
    <p:sldId id="877" r:id="rId25"/>
    <p:sldId id="650" r:id="rId26"/>
    <p:sldId id="901" r:id="rId27"/>
    <p:sldId id="902" r:id="rId28"/>
    <p:sldId id="878" r:id="rId29"/>
    <p:sldId id="879" r:id="rId30"/>
    <p:sldId id="880" r:id="rId31"/>
    <p:sldId id="881" r:id="rId32"/>
    <p:sldId id="882" r:id="rId33"/>
    <p:sldId id="883" r:id="rId34"/>
    <p:sldId id="910" r:id="rId35"/>
    <p:sldId id="911" r:id="rId36"/>
    <p:sldId id="912" r:id="rId37"/>
    <p:sldId id="310" r:id="rId38"/>
    <p:sldId id="316" r:id="rId39"/>
    <p:sldId id="925" r:id="rId40"/>
    <p:sldId id="926" r:id="rId41"/>
    <p:sldId id="927" r:id="rId42"/>
    <p:sldId id="928" r:id="rId43"/>
    <p:sldId id="929" r:id="rId44"/>
    <p:sldId id="930" r:id="rId45"/>
    <p:sldId id="931" r:id="rId46"/>
    <p:sldId id="932" r:id="rId47"/>
    <p:sldId id="860" r:id="rId48"/>
    <p:sldId id="861" r:id="rId49"/>
    <p:sldId id="922" r:id="rId50"/>
    <p:sldId id="923" r:id="rId51"/>
    <p:sldId id="924" r:id="rId52"/>
    <p:sldId id="894" r:id="rId53"/>
    <p:sldId id="895" r:id="rId54"/>
    <p:sldId id="896" r:id="rId55"/>
    <p:sldId id="897" r:id="rId56"/>
    <p:sldId id="898" r:id="rId57"/>
    <p:sldId id="899" r:id="rId58"/>
    <p:sldId id="431" r:id="rId59"/>
    <p:sldId id="714" r:id="rId60"/>
    <p:sldId id="913" r:id="rId61"/>
    <p:sldId id="914" r:id="rId62"/>
    <p:sldId id="915" r:id="rId63"/>
    <p:sldId id="916" r:id="rId64"/>
    <p:sldId id="917" r:id="rId65"/>
    <p:sldId id="863" r:id="rId66"/>
    <p:sldId id="864" r:id="rId67"/>
    <p:sldId id="865" r:id="rId68"/>
    <p:sldId id="866" r:id="rId69"/>
    <p:sldId id="867" r:id="rId70"/>
    <p:sldId id="722" r:id="rId71"/>
    <p:sldId id="918" r:id="rId72"/>
    <p:sldId id="919" r:id="rId73"/>
    <p:sldId id="920" r:id="rId74"/>
    <p:sldId id="726" r:id="rId75"/>
    <p:sldId id="884" r:id="rId76"/>
    <p:sldId id="885" r:id="rId77"/>
    <p:sldId id="886" r:id="rId78"/>
    <p:sldId id="887" r:id="rId79"/>
    <p:sldId id="888" r:id="rId80"/>
    <p:sldId id="889" r:id="rId81"/>
    <p:sldId id="890" r:id="rId82"/>
    <p:sldId id="891" r:id="rId83"/>
    <p:sldId id="892" r:id="rId84"/>
    <p:sldId id="893" r:id="rId85"/>
    <p:sldId id="727" r:id="rId86"/>
    <p:sldId id="728" r:id="rId87"/>
    <p:sldId id="868" r:id="rId88"/>
    <p:sldId id="869" r:id="rId89"/>
    <p:sldId id="870" r:id="rId90"/>
    <p:sldId id="871" r:id="rId91"/>
    <p:sldId id="872"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5FD"/>
    <a:srgbClr val="E8EAF1"/>
    <a:srgbClr val="CED1E1"/>
    <a:srgbClr val="40D1F5"/>
    <a:srgbClr val="FFFFFF"/>
    <a:srgbClr val="B1D6E8"/>
    <a:srgbClr val="84B8DA"/>
    <a:srgbClr val="9C4877"/>
    <a:srgbClr val="2B80B1"/>
    <a:srgbClr val="9C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4" autoAdjust="0"/>
    <p:restoredTop sz="94660"/>
  </p:normalViewPr>
  <p:slideViewPr>
    <p:cSldViewPr>
      <p:cViewPr>
        <p:scale>
          <a:sx n="100" d="100"/>
          <a:sy n="100" d="100"/>
        </p:scale>
        <p:origin x="-1002" y="-3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6AA5589C-27D6-46E8-A7FA-6384EB47F98C}">
      <dgm:prSet phldrT="[Text]" custT="1"/>
      <dgm:spPr>
        <a:solidFill>
          <a:srgbClr val="FCBC55"/>
        </a:solidFill>
        <a:ln w="12700">
          <a:solidFill>
            <a:srgbClr val="1D3E61"/>
          </a:solidFill>
        </a:ln>
      </dgm:spPr>
      <dgm:t>
        <a:bodyPr lIns="180000"/>
        <a:lstStyle/>
        <a:p>
          <a:pPr algn="l"/>
          <a:r>
            <a:rPr lang="en-GB" sz="1000" b="0" dirty="0" smtClean="0">
              <a:solidFill>
                <a:schemeClr val="bg1"/>
              </a:solidFill>
            </a:rPr>
            <a:t>Do nothing</a:t>
          </a:r>
          <a:endParaRPr lang="en-GB" sz="1000" b="0" dirty="0">
            <a:solidFill>
              <a:schemeClr val="bg1"/>
            </a:solidFill>
          </a:endParaRPr>
        </a:p>
      </dgm:t>
    </dgm:pt>
    <dgm:pt modelId="{85946790-C94E-449B-8046-24FA2335861D}" type="parTrans" cxnId="{F5115AB6-0BA9-4A94-A9F3-EBBCFC4289D9}">
      <dgm:prSet/>
      <dgm:spPr/>
      <dgm:t>
        <a:bodyPr/>
        <a:lstStyle/>
        <a:p>
          <a:pPr algn="l"/>
          <a:endParaRPr lang="en-GB" sz="1200" b="0">
            <a:solidFill>
              <a:schemeClr val="bg1">
                <a:lumMod val="50000"/>
              </a:schemeClr>
            </a:solidFill>
          </a:endParaRPr>
        </a:p>
      </dgm:t>
    </dgm:pt>
    <dgm:pt modelId="{CE8861E6-5D59-41DF-95FD-CDAA48B4C25D}" type="sibTrans" cxnId="{F5115AB6-0BA9-4A94-A9F3-EBBCFC4289D9}">
      <dgm:prSet/>
      <dgm:spPr/>
      <dgm:t>
        <a:bodyPr/>
        <a:lstStyle/>
        <a:p>
          <a:pPr algn="l"/>
          <a:endParaRPr lang="en-GB" sz="1200" b="0">
            <a:solidFill>
              <a:schemeClr val="bg1">
                <a:lumMod val="50000"/>
              </a:schemeClr>
            </a:solidFill>
          </a:endParaRPr>
        </a:p>
      </dgm:t>
    </dgm:pt>
    <dgm:pt modelId="{28325235-D577-49D2-AC6F-3332D15F530A}">
      <dgm:prSet phldrT="[Text]" custT="1"/>
      <dgm:spPr>
        <a:solidFill>
          <a:srgbClr val="56CF9E"/>
        </a:solidFill>
        <a:ln w="12700">
          <a:solidFill>
            <a:srgbClr val="1D3E61"/>
          </a:solidFill>
        </a:ln>
      </dgm:spPr>
      <dgm:t>
        <a:bodyPr lIns="180000"/>
        <a:lstStyle/>
        <a:p>
          <a:pPr algn="l"/>
          <a:r>
            <a:rPr lang="en-GB" sz="1000" b="0" dirty="0" smtClean="0">
              <a:solidFill>
                <a:schemeClr val="bg1"/>
              </a:solidFill>
            </a:rPr>
            <a:t>Re-estimate transfer read</a:t>
          </a:r>
          <a:endParaRPr lang="en-US" sz="1000" b="0" dirty="0" smtClean="0">
            <a:solidFill>
              <a:schemeClr val="bg1"/>
            </a:solidFill>
          </a:endParaRPr>
        </a:p>
      </dgm:t>
    </dgm:pt>
    <dgm:pt modelId="{A2FFAE7B-4BC5-47D7-9BDD-9D39ACDDBA90}" type="parTrans" cxnId="{56538FE6-BEEC-46A7-8B88-D839BC0DB3B2}">
      <dgm:prSet/>
      <dgm:spPr/>
      <dgm:t>
        <a:bodyPr/>
        <a:lstStyle/>
        <a:p>
          <a:pPr algn="l"/>
          <a:endParaRPr lang="en-GB" sz="1200" b="0">
            <a:solidFill>
              <a:schemeClr val="bg1">
                <a:lumMod val="50000"/>
              </a:schemeClr>
            </a:solidFill>
          </a:endParaRPr>
        </a:p>
      </dgm:t>
    </dgm:pt>
    <dgm:pt modelId="{12F7C278-7E02-42D9-A0EC-3DC26FAAA97F}" type="sibTrans" cxnId="{56538FE6-BEEC-46A7-8B88-D839BC0DB3B2}">
      <dgm:prSet/>
      <dgm:spPr/>
      <dgm:t>
        <a:bodyPr/>
        <a:lstStyle/>
        <a:p>
          <a:pPr algn="l"/>
          <a:endParaRPr lang="en-GB" sz="1200" b="0">
            <a:solidFill>
              <a:schemeClr val="bg1">
                <a:lumMod val="50000"/>
              </a:schemeClr>
            </a:solidFill>
          </a:endParaRPr>
        </a:p>
      </dgm:t>
    </dgm:pt>
    <dgm:pt modelId="{D9DE608E-8DD8-4525-A6DD-7218B1DFB502}">
      <dgm:prSet custT="1"/>
      <dgm:spPr>
        <a:solidFill>
          <a:srgbClr val="D75733"/>
        </a:solidFill>
        <a:ln w="12700">
          <a:solidFill>
            <a:srgbClr val="1D3E61"/>
          </a:solidFill>
        </a:ln>
      </dgm:spPr>
      <dgm:t>
        <a:bodyPr lIns="180000"/>
        <a:lstStyle/>
        <a:p>
          <a:pPr algn="l"/>
          <a:r>
            <a:rPr lang="en-GB" sz="1000" b="0" dirty="0" smtClean="0">
              <a:solidFill>
                <a:schemeClr val="bg1"/>
              </a:solidFill>
            </a:rPr>
            <a:t>Notification (report to Shippers)</a:t>
          </a:r>
          <a:endParaRPr lang="en-GB" sz="1000" b="0" dirty="0">
            <a:solidFill>
              <a:schemeClr val="bg1"/>
            </a:solidFill>
          </a:endParaRPr>
        </a:p>
      </dgm:t>
    </dgm:pt>
    <dgm:pt modelId="{BE674953-684D-4177-B24A-5DC6017E9AD4}" type="parTrans" cxnId="{4E42F178-3D38-4FC9-BD63-80D0DF28E1B9}">
      <dgm:prSet/>
      <dgm:spPr/>
      <dgm:t>
        <a:bodyPr/>
        <a:lstStyle/>
        <a:p>
          <a:pPr algn="l"/>
          <a:endParaRPr lang="en-GB" sz="1200" b="0">
            <a:solidFill>
              <a:schemeClr val="bg1">
                <a:lumMod val="50000"/>
              </a:schemeClr>
            </a:solidFill>
          </a:endParaRPr>
        </a:p>
      </dgm:t>
    </dgm:pt>
    <dgm:pt modelId="{4B678C96-A324-4A1A-8907-C6964C24A0A8}" type="sibTrans" cxnId="{4E42F178-3D38-4FC9-BD63-80D0DF28E1B9}">
      <dgm:prSet/>
      <dgm:spPr/>
      <dgm:t>
        <a:bodyPr/>
        <a:lstStyle/>
        <a:p>
          <a:pPr algn="l"/>
          <a:endParaRPr lang="en-GB" sz="1200" b="0">
            <a:solidFill>
              <a:schemeClr val="bg1">
                <a:lumMod val="50000"/>
              </a:schemeClr>
            </a:solidFill>
          </a:endParaRPr>
        </a:p>
      </dgm:t>
    </dgm:pt>
    <dgm:pt modelId="{B8DC9AA9-E5F8-4B50-8C8C-C4B3DC9DD898}" type="pres">
      <dgm:prSet presAssocID="{42841D73-A78F-4002-AF71-D57A414FF688}" presName="linear" presStyleCnt="0">
        <dgm:presLayoutVars>
          <dgm:animLvl val="lvl"/>
          <dgm:resizeHandles val="exact"/>
        </dgm:presLayoutVars>
      </dgm:prSet>
      <dgm:spPr/>
      <dgm:t>
        <a:bodyPr/>
        <a:lstStyle/>
        <a:p>
          <a:endParaRPr lang="en-GB"/>
        </a:p>
      </dgm:t>
    </dgm:pt>
    <dgm:pt modelId="{D7446E82-4703-4D3B-9782-9248EAB3A1B8}" type="pres">
      <dgm:prSet presAssocID="{6AA5589C-27D6-46E8-A7FA-6384EB47F98C}" presName="parentText" presStyleLbl="node1" presStyleIdx="0" presStyleCnt="3">
        <dgm:presLayoutVars>
          <dgm:chMax val="0"/>
          <dgm:bulletEnabled val="1"/>
        </dgm:presLayoutVars>
      </dgm:prSet>
      <dgm:spPr/>
      <dgm:t>
        <a:bodyPr/>
        <a:lstStyle/>
        <a:p>
          <a:endParaRPr lang="en-GB"/>
        </a:p>
      </dgm:t>
    </dgm:pt>
    <dgm:pt modelId="{6A5DE5A5-9519-477A-AD39-30F13E3470BF}" type="pres">
      <dgm:prSet presAssocID="{CE8861E6-5D59-41DF-95FD-CDAA48B4C25D}" presName="spacer" presStyleCnt="0"/>
      <dgm:spPr/>
      <dgm:t>
        <a:bodyPr/>
        <a:lstStyle/>
        <a:p>
          <a:endParaRPr lang="en-GB"/>
        </a:p>
      </dgm:t>
    </dgm:pt>
    <dgm:pt modelId="{BD3A42AA-4B40-4503-ABD8-A4C1D5BDBFD5}" type="pres">
      <dgm:prSet presAssocID="{28325235-D577-49D2-AC6F-3332D15F530A}" presName="parentText" presStyleLbl="node1" presStyleIdx="1" presStyleCnt="3">
        <dgm:presLayoutVars>
          <dgm:chMax val="0"/>
          <dgm:bulletEnabled val="1"/>
        </dgm:presLayoutVars>
      </dgm:prSet>
      <dgm:spPr/>
      <dgm:t>
        <a:bodyPr/>
        <a:lstStyle/>
        <a:p>
          <a:endParaRPr lang="en-GB"/>
        </a:p>
      </dgm:t>
    </dgm:pt>
    <dgm:pt modelId="{31899D9F-A710-4BEB-A2C9-F0F04713F448}" type="pres">
      <dgm:prSet presAssocID="{12F7C278-7E02-42D9-A0EC-3DC26FAAA97F}" presName="spacer" presStyleCnt="0"/>
      <dgm:spPr/>
      <dgm:t>
        <a:bodyPr/>
        <a:lstStyle/>
        <a:p>
          <a:endParaRPr lang="en-GB"/>
        </a:p>
      </dgm:t>
    </dgm:pt>
    <dgm:pt modelId="{A2310EB5-1202-492A-BE71-4B7EB2BB5369}" type="pres">
      <dgm:prSet presAssocID="{D9DE608E-8DD8-4525-A6DD-7218B1DFB502}" presName="parentText" presStyleLbl="node1" presStyleIdx="2" presStyleCnt="3">
        <dgm:presLayoutVars>
          <dgm:chMax val="0"/>
          <dgm:bulletEnabled val="1"/>
        </dgm:presLayoutVars>
      </dgm:prSet>
      <dgm:spPr/>
      <dgm:t>
        <a:bodyPr/>
        <a:lstStyle/>
        <a:p>
          <a:endParaRPr lang="en-GB"/>
        </a:p>
      </dgm:t>
    </dgm:pt>
  </dgm:ptLst>
  <dgm:cxnLst>
    <dgm:cxn modelId="{A17F7DAF-BE69-4CDF-941E-DE33FA067D1D}" type="presOf" srcId="{D9DE608E-8DD8-4525-A6DD-7218B1DFB502}" destId="{A2310EB5-1202-492A-BE71-4B7EB2BB5369}" srcOrd="0" destOrd="0" presId="urn:microsoft.com/office/officeart/2005/8/layout/vList2"/>
    <dgm:cxn modelId="{56538FE6-BEEC-46A7-8B88-D839BC0DB3B2}" srcId="{42841D73-A78F-4002-AF71-D57A414FF688}" destId="{28325235-D577-49D2-AC6F-3332D15F530A}" srcOrd="1" destOrd="0" parTransId="{A2FFAE7B-4BC5-47D7-9BDD-9D39ACDDBA90}" sibTransId="{12F7C278-7E02-42D9-A0EC-3DC26FAAA97F}"/>
    <dgm:cxn modelId="{4E42F178-3D38-4FC9-BD63-80D0DF28E1B9}" srcId="{42841D73-A78F-4002-AF71-D57A414FF688}" destId="{D9DE608E-8DD8-4525-A6DD-7218B1DFB502}" srcOrd="2" destOrd="0" parTransId="{BE674953-684D-4177-B24A-5DC6017E9AD4}" sibTransId="{4B678C96-A324-4A1A-8907-C6964C24A0A8}"/>
    <dgm:cxn modelId="{C04B6670-B870-4C87-B5DC-938F3E38FCF6}" type="presOf" srcId="{6AA5589C-27D6-46E8-A7FA-6384EB47F98C}" destId="{D7446E82-4703-4D3B-9782-9248EAB3A1B8}" srcOrd="0" destOrd="0" presId="urn:microsoft.com/office/officeart/2005/8/layout/vList2"/>
    <dgm:cxn modelId="{F5115AB6-0BA9-4A94-A9F3-EBBCFC4289D9}" srcId="{42841D73-A78F-4002-AF71-D57A414FF688}" destId="{6AA5589C-27D6-46E8-A7FA-6384EB47F98C}" srcOrd="0" destOrd="0" parTransId="{85946790-C94E-449B-8046-24FA2335861D}" sibTransId="{CE8861E6-5D59-41DF-95FD-CDAA48B4C25D}"/>
    <dgm:cxn modelId="{354A2482-DB23-4AAA-80DE-F81B0825DBCD}" type="presOf" srcId="{42841D73-A78F-4002-AF71-D57A414FF688}" destId="{B8DC9AA9-E5F8-4B50-8C8C-C4B3DC9DD898}" srcOrd="0" destOrd="0" presId="urn:microsoft.com/office/officeart/2005/8/layout/vList2"/>
    <dgm:cxn modelId="{2092A218-972A-48A8-A331-17E440D73A68}" type="presOf" srcId="{28325235-D577-49D2-AC6F-3332D15F530A}" destId="{BD3A42AA-4B40-4503-ABD8-A4C1D5BDBFD5}" srcOrd="0" destOrd="0" presId="urn:microsoft.com/office/officeart/2005/8/layout/vList2"/>
    <dgm:cxn modelId="{3CE359AF-F6BD-4BCC-A8A7-1EA9614B86D7}" type="presParOf" srcId="{B8DC9AA9-E5F8-4B50-8C8C-C4B3DC9DD898}" destId="{D7446E82-4703-4D3B-9782-9248EAB3A1B8}" srcOrd="0" destOrd="0" presId="urn:microsoft.com/office/officeart/2005/8/layout/vList2"/>
    <dgm:cxn modelId="{AAF4DCA5-4972-4852-9920-D0D4C83C076B}" type="presParOf" srcId="{B8DC9AA9-E5F8-4B50-8C8C-C4B3DC9DD898}" destId="{6A5DE5A5-9519-477A-AD39-30F13E3470BF}" srcOrd="1" destOrd="0" presId="urn:microsoft.com/office/officeart/2005/8/layout/vList2"/>
    <dgm:cxn modelId="{19AC40CF-9D3A-463C-A9DB-E62DD87EEF08}" type="presParOf" srcId="{B8DC9AA9-E5F8-4B50-8C8C-C4B3DC9DD898}" destId="{BD3A42AA-4B40-4503-ABD8-A4C1D5BDBFD5}" srcOrd="2" destOrd="0" presId="urn:microsoft.com/office/officeart/2005/8/layout/vList2"/>
    <dgm:cxn modelId="{E1D869D3-086D-46E6-8B61-195797E0C3CD}" type="presParOf" srcId="{B8DC9AA9-E5F8-4B50-8C8C-C4B3DC9DD898}" destId="{31899D9F-A710-4BEB-A2C9-F0F04713F448}" srcOrd="3" destOrd="0" presId="urn:microsoft.com/office/officeart/2005/8/layout/vList2"/>
    <dgm:cxn modelId="{F609A05A-095A-45B8-A757-F111EA797869}" type="presParOf" srcId="{B8DC9AA9-E5F8-4B50-8C8C-C4B3DC9DD898}" destId="{A2310EB5-1202-492A-BE71-4B7EB2BB53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6AA5589C-27D6-46E8-A7FA-6384EB47F98C}">
      <dgm:prSet phldrT="[Text]" custT="1"/>
      <dgm:spPr>
        <a:solidFill>
          <a:srgbClr val="FCBC55"/>
        </a:solidFill>
        <a:ln w="12700">
          <a:solidFill>
            <a:srgbClr val="1D3E61"/>
          </a:solidFill>
        </a:ln>
      </dgm:spPr>
      <dgm:t>
        <a:bodyPr/>
        <a:lstStyle/>
        <a:p>
          <a:pPr algn="ctr"/>
          <a:r>
            <a:rPr lang="en-GB" sz="1000" b="1" u="none" dirty="0" smtClean="0">
              <a:solidFill>
                <a:schemeClr val="bg1"/>
              </a:solidFill>
            </a:rPr>
            <a:t>1</a:t>
          </a:r>
          <a:endParaRPr lang="en-GB" sz="1000" b="1" u="none" dirty="0">
            <a:solidFill>
              <a:schemeClr val="bg1"/>
            </a:solidFill>
          </a:endParaRPr>
        </a:p>
      </dgm:t>
    </dgm:pt>
    <dgm:pt modelId="{85946790-C94E-449B-8046-24FA2335861D}" type="parTrans" cxnId="{F5115AB6-0BA9-4A94-A9F3-EBBCFC4289D9}">
      <dgm:prSet/>
      <dgm:spPr/>
      <dgm:t>
        <a:bodyPr/>
        <a:lstStyle/>
        <a:p>
          <a:pPr algn="ctr"/>
          <a:endParaRPr lang="en-GB" sz="1200" b="1" u="none">
            <a:solidFill>
              <a:schemeClr val="bg1"/>
            </a:solidFill>
          </a:endParaRPr>
        </a:p>
      </dgm:t>
    </dgm:pt>
    <dgm:pt modelId="{CE8861E6-5D59-41DF-95FD-CDAA48B4C25D}" type="sibTrans" cxnId="{F5115AB6-0BA9-4A94-A9F3-EBBCFC4289D9}">
      <dgm:prSet/>
      <dgm:spPr/>
      <dgm:t>
        <a:bodyPr/>
        <a:lstStyle/>
        <a:p>
          <a:pPr algn="ctr"/>
          <a:endParaRPr lang="en-GB" sz="1200" b="1" u="none">
            <a:solidFill>
              <a:schemeClr val="bg1"/>
            </a:solidFill>
          </a:endParaRPr>
        </a:p>
      </dgm:t>
    </dgm:pt>
    <dgm:pt modelId="{28325235-D577-49D2-AC6F-3332D15F530A}">
      <dgm:prSet phldrT="[Text]" custT="1"/>
      <dgm:spPr>
        <a:solidFill>
          <a:srgbClr val="56CF9E"/>
        </a:solidFill>
        <a:ln w="12700">
          <a:solidFill>
            <a:srgbClr val="1D3E61"/>
          </a:solidFill>
        </a:ln>
      </dgm:spPr>
      <dgm:t>
        <a:bodyPr/>
        <a:lstStyle/>
        <a:p>
          <a:pPr algn="ctr"/>
          <a:r>
            <a:rPr lang="en-GB" sz="1000" b="1" u="none" smtClean="0">
              <a:solidFill>
                <a:schemeClr val="bg1"/>
              </a:solidFill>
            </a:rPr>
            <a:t>2</a:t>
          </a:r>
          <a:endParaRPr lang="en-GB" sz="1000" b="1" u="none" dirty="0">
            <a:solidFill>
              <a:schemeClr val="bg1"/>
            </a:solidFill>
          </a:endParaRPr>
        </a:p>
      </dgm:t>
    </dgm:pt>
    <dgm:pt modelId="{A2FFAE7B-4BC5-47D7-9BDD-9D39ACDDBA90}" type="parTrans" cxnId="{56538FE6-BEEC-46A7-8B88-D839BC0DB3B2}">
      <dgm:prSet/>
      <dgm:spPr/>
      <dgm:t>
        <a:bodyPr/>
        <a:lstStyle/>
        <a:p>
          <a:pPr algn="ctr"/>
          <a:endParaRPr lang="en-GB" sz="1200" b="1" u="none">
            <a:solidFill>
              <a:schemeClr val="bg1"/>
            </a:solidFill>
          </a:endParaRPr>
        </a:p>
      </dgm:t>
    </dgm:pt>
    <dgm:pt modelId="{12F7C278-7E02-42D9-A0EC-3DC26FAAA97F}" type="sibTrans" cxnId="{56538FE6-BEEC-46A7-8B88-D839BC0DB3B2}">
      <dgm:prSet/>
      <dgm:spPr/>
      <dgm:t>
        <a:bodyPr/>
        <a:lstStyle/>
        <a:p>
          <a:pPr algn="ctr"/>
          <a:endParaRPr lang="en-GB" sz="1200" b="1" u="none">
            <a:solidFill>
              <a:schemeClr val="bg1"/>
            </a:solidFill>
          </a:endParaRPr>
        </a:p>
      </dgm:t>
    </dgm:pt>
    <dgm:pt modelId="{D9DE608E-8DD8-4525-A6DD-7218B1DFB502}">
      <dgm:prSet custT="1"/>
      <dgm:spPr>
        <a:solidFill>
          <a:srgbClr val="D75733"/>
        </a:solidFill>
        <a:ln w="12700">
          <a:solidFill>
            <a:srgbClr val="1D3E61"/>
          </a:solidFill>
        </a:ln>
      </dgm:spPr>
      <dgm:t>
        <a:bodyPr/>
        <a:lstStyle/>
        <a:p>
          <a:pPr algn="ctr"/>
          <a:r>
            <a:rPr lang="en-GB" sz="1000" b="1" u="none" dirty="0" smtClean="0">
              <a:solidFill>
                <a:schemeClr val="bg1"/>
              </a:solidFill>
            </a:rPr>
            <a:t>3</a:t>
          </a:r>
          <a:endParaRPr lang="en-GB" sz="1000" b="1" u="none" dirty="0">
            <a:solidFill>
              <a:schemeClr val="bg1"/>
            </a:solidFill>
          </a:endParaRPr>
        </a:p>
      </dgm:t>
    </dgm:pt>
    <dgm:pt modelId="{BE674953-684D-4177-B24A-5DC6017E9AD4}" type="parTrans" cxnId="{4E42F178-3D38-4FC9-BD63-80D0DF28E1B9}">
      <dgm:prSet/>
      <dgm:spPr/>
      <dgm:t>
        <a:bodyPr/>
        <a:lstStyle/>
        <a:p>
          <a:pPr algn="ctr"/>
          <a:endParaRPr lang="en-GB" sz="1200" b="1" u="none">
            <a:solidFill>
              <a:schemeClr val="bg1"/>
            </a:solidFill>
          </a:endParaRPr>
        </a:p>
      </dgm:t>
    </dgm:pt>
    <dgm:pt modelId="{4B678C96-A324-4A1A-8907-C6964C24A0A8}" type="sibTrans" cxnId="{4E42F178-3D38-4FC9-BD63-80D0DF28E1B9}">
      <dgm:prSet/>
      <dgm:spPr/>
      <dgm:t>
        <a:bodyPr/>
        <a:lstStyle/>
        <a:p>
          <a:pPr algn="ctr"/>
          <a:endParaRPr lang="en-GB" sz="1200" b="1" u="none">
            <a:solidFill>
              <a:schemeClr val="bg1"/>
            </a:solidFill>
          </a:endParaRPr>
        </a:p>
      </dgm:t>
    </dgm:pt>
    <dgm:pt modelId="{B8DC9AA9-E5F8-4B50-8C8C-C4B3DC9DD898}" type="pres">
      <dgm:prSet presAssocID="{42841D73-A78F-4002-AF71-D57A414FF688}" presName="linear" presStyleCnt="0">
        <dgm:presLayoutVars>
          <dgm:animLvl val="lvl"/>
          <dgm:resizeHandles val="exact"/>
        </dgm:presLayoutVars>
      </dgm:prSet>
      <dgm:spPr/>
      <dgm:t>
        <a:bodyPr/>
        <a:lstStyle/>
        <a:p>
          <a:endParaRPr lang="en-GB"/>
        </a:p>
      </dgm:t>
    </dgm:pt>
    <dgm:pt modelId="{D7446E82-4703-4D3B-9782-9248EAB3A1B8}" type="pres">
      <dgm:prSet presAssocID="{6AA5589C-27D6-46E8-A7FA-6384EB47F98C}" presName="parentText" presStyleLbl="node1" presStyleIdx="0" presStyleCnt="3">
        <dgm:presLayoutVars>
          <dgm:chMax val="0"/>
          <dgm:bulletEnabled val="1"/>
        </dgm:presLayoutVars>
      </dgm:prSet>
      <dgm:spPr/>
      <dgm:t>
        <a:bodyPr/>
        <a:lstStyle/>
        <a:p>
          <a:endParaRPr lang="en-GB"/>
        </a:p>
      </dgm:t>
    </dgm:pt>
    <dgm:pt modelId="{6A5DE5A5-9519-477A-AD39-30F13E3470BF}" type="pres">
      <dgm:prSet presAssocID="{CE8861E6-5D59-41DF-95FD-CDAA48B4C25D}" presName="spacer" presStyleCnt="0"/>
      <dgm:spPr/>
      <dgm:t>
        <a:bodyPr/>
        <a:lstStyle/>
        <a:p>
          <a:endParaRPr lang="en-GB"/>
        </a:p>
      </dgm:t>
    </dgm:pt>
    <dgm:pt modelId="{BD3A42AA-4B40-4503-ABD8-A4C1D5BDBFD5}" type="pres">
      <dgm:prSet presAssocID="{28325235-D577-49D2-AC6F-3332D15F530A}" presName="parentText" presStyleLbl="node1" presStyleIdx="1" presStyleCnt="3">
        <dgm:presLayoutVars>
          <dgm:chMax val="0"/>
          <dgm:bulletEnabled val="1"/>
        </dgm:presLayoutVars>
      </dgm:prSet>
      <dgm:spPr/>
      <dgm:t>
        <a:bodyPr/>
        <a:lstStyle/>
        <a:p>
          <a:endParaRPr lang="en-GB"/>
        </a:p>
      </dgm:t>
    </dgm:pt>
    <dgm:pt modelId="{31899D9F-A710-4BEB-A2C9-F0F04713F448}" type="pres">
      <dgm:prSet presAssocID="{12F7C278-7E02-42D9-A0EC-3DC26FAAA97F}" presName="spacer" presStyleCnt="0"/>
      <dgm:spPr/>
      <dgm:t>
        <a:bodyPr/>
        <a:lstStyle/>
        <a:p>
          <a:endParaRPr lang="en-GB"/>
        </a:p>
      </dgm:t>
    </dgm:pt>
    <dgm:pt modelId="{A2310EB5-1202-492A-BE71-4B7EB2BB5369}" type="pres">
      <dgm:prSet presAssocID="{D9DE608E-8DD8-4525-A6DD-7218B1DFB502}" presName="parentText" presStyleLbl="node1" presStyleIdx="2" presStyleCnt="3">
        <dgm:presLayoutVars>
          <dgm:chMax val="0"/>
          <dgm:bulletEnabled val="1"/>
        </dgm:presLayoutVars>
      </dgm:prSet>
      <dgm:spPr/>
      <dgm:t>
        <a:bodyPr/>
        <a:lstStyle/>
        <a:p>
          <a:endParaRPr lang="en-GB"/>
        </a:p>
      </dgm:t>
    </dgm:pt>
  </dgm:ptLst>
  <dgm:cxnLst>
    <dgm:cxn modelId="{56538FE6-BEEC-46A7-8B88-D839BC0DB3B2}" srcId="{42841D73-A78F-4002-AF71-D57A414FF688}" destId="{28325235-D577-49D2-AC6F-3332D15F530A}" srcOrd="1" destOrd="0" parTransId="{A2FFAE7B-4BC5-47D7-9BDD-9D39ACDDBA90}" sibTransId="{12F7C278-7E02-42D9-A0EC-3DC26FAAA97F}"/>
    <dgm:cxn modelId="{4E42F178-3D38-4FC9-BD63-80D0DF28E1B9}" srcId="{42841D73-A78F-4002-AF71-D57A414FF688}" destId="{D9DE608E-8DD8-4525-A6DD-7218B1DFB502}" srcOrd="2" destOrd="0" parTransId="{BE674953-684D-4177-B24A-5DC6017E9AD4}" sibTransId="{4B678C96-A324-4A1A-8907-C6964C24A0A8}"/>
    <dgm:cxn modelId="{F5115AB6-0BA9-4A94-A9F3-EBBCFC4289D9}" srcId="{42841D73-A78F-4002-AF71-D57A414FF688}" destId="{6AA5589C-27D6-46E8-A7FA-6384EB47F98C}" srcOrd="0" destOrd="0" parTransId="{85946790-C94E-449B-8046-24FA2335861D}" sibTransId="{CE8861E6-5D59-41DF-95FD-CDAA48B4C25D}"/>
    <dgm:cxn modelId="{E907AE13-6CDF-41A2-A95F-60844F227C93}" type="presOf" srcId="{42841D73-A78F-4002-AF71-D57A414FF688}" destId="{B8DC9AA9-E5F8-4B50-8C8C-C4B3DC9DD898}" srcOrd="0" destOrd="0" presId="urn:microsoft.com/office/officeart/2005/8/layout/vList2"/>
    <dgm:cxn modelId="{4DCECABF-661E-4827-A444-4918505C6F1E}" type="presOf" srcId="{D9DE608E-8DD8-4525-A6DD-7218B1DFB502}" destId="{A2310EB5-1202-492A-BE71-4B7EB2BB5369}" srcOrd="0" destOrd="0" presId="urn:microsoft.com/office/officeart/2005/8/layout/vList2"/>
    <dgm:cxn modelId="{B4928549-20FC-4B5D-B8A7-EDAA9DEFE413}" type="presOf" srcId="{28325235-D577-49D2-AC6F-3332D15F530A}" destId="{BD3A42AA-4B40-4503-ABD8-A4C1D5BDBFD5}" srcOrd="0" destOrd="0" presId="urn:microsoft.com/office/officeart/2005/8/layout/vList2"/>
    <dgm:cxn modelId="{E96A8F44-4026-43AF-8EE7-F7693FF068FB}" type="presOf" srcId="{6AA5589C-27D6-46E8-A7FA-6384EB47F98C}" destId="{D7446E82-4703-4D3B-9782-9248EAB3A1B8}" srcOrd="0" destOrd="0" presId="urn:microsoft.com/office/officeart/2005/8/layout/vList2"/>
    <dgm:cxn modelId="{58210287-9CDF-4D2D-BE35-452565FFA4BB}" type="presParOf" srcId="{B8DC9AA9-E5F8-4B50-8C8C-C4B3DC9DD898}" destId="{D7446E82-4703-4D3B-9782-9248EAB3A1B8}" srcOrd="0" destOrd="0" presId="urn:microsoft.com/office/officeart/2005/8/layout/vList2"/>
    <dgm:cxn modelId="{CF081F66-2453-4AAE-BFDB-54A80C3C747E}" type="presParOf" srcId="{B8DC9AA9-E5F8-4B50-8C8C-C4B3DC9DD898}" destId="{6A5DE5A5-9519-477A-AD39-30F13E3470BF}" srcOrd="1" destOrd="0" presId="urn:microsoft.com/office/officeart/2005/8/layout/vList2"/>
    <dgm:cxn modelId="{776E0FC4-2B03-460C-91C5-9FEC1B33C695}" type="presParOf" srcId="{B8DC9AA9-E5F8-4B50-8C8C-C4B3DC9DD898}" destId="{BD3A42AA-4B40-4503-ABD8-A4C1D5BDBFD5}" srcOrd="2" destOrd="0" presId="urn:microsoft.com/office/officeart/2005/8/layout/vList2"/>
    <dgm:cxn modelId="{2A85ABD7-644C-496B-9C7F-9B1034429596}" type="presParOf" srcId="{B8DC9AA9-E5F8-4B50-8C8C-C4B3DC9DD898}" destId="{31899D9F-A710-4BEB-A2C9-F0F04713F448}" srcOrd="3" destOrd="0" presId="urn:microsoft.com/office/officeart/2005/8/layout/vList2"/>
    <dgm:cxn modelId="{BF22EFFA-27D6-4E37-8DD6-D464A86BF906}" type="presParOf" srcId="{B8DC9AA9-E5F8-4B50-8C8C-C4B3DC9DD898}" destId="{A2310EB5-1202-492A-BE71-4B7EB2BB5369}"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6AA5589C-27D6-46E8-A7FA-6384EB47F98C}">
      <dgm:prSet phldrT="[Text]" custT="1"/>
      <dgm:spPr>
        <a:solidFill>
          <a:srgbClr val="56CF9E"/>
        </a:solidFill>
        <a:ln w="12700">
          <a:solidFill>
            <a:srgbClr val="1D3E61"/>
          </a:solidFill>
        </a:ln>
      </dgm:spPr>
      <dgm:t>
        <a:bodyPr lIns="180000"/>
        <a:lstStyle/>
        <a:p>
          <a:pPr algn="l"/>
          <a:r>
            <a:rPr lang="en-GB" sz="1000" dirty="0" smtClean="0"/>
            <a:t>Remove the ‘calculated’ validation check when a site is/was unregistered or shipperless prior to current registration</a:t>
          </a:r>
          <a:endParaRPr lang="en-GB" sz="1000" b="0" dirty="0">
            <a:solidFill>
              <a:schemeClr val="bg1"/>
            </a:solidFill>
          </a:endParaRPr>
        </a:p>
      </dgm:t>
    </dgm:pt>
    <dgm:pt modelId="{85946790-C94E-449B-8046-24FA2335861D}" type="parTrans" cxnId="{F5115AB6-0BA9-4A94-A9F3-EBBCFC4289D9}">
      <dgm:prSet/>
      <dgm:spPr/>
      <dgm:t>
        <a:bodyPr/>
        <a:lstStyle/>
        <a:p>
          <a:pPr algn="l"/>
          <a:endParaRPr lang="en-GB" sz="1200" b="0">
            <a:solidFill>
              <a:schemeClr val="bg1">
                <a:lumMod val="50000"/>
              </a:schemeClr>
            </a:solidFill>
          </a:endParaRPr>
        </a:p>
      </dgm:t>
    </dgm:pt>
    <dgm:pt modelId="{CE8861E6-5D59-41DF-95FD-CDAA48B4C25D}" type="sibTrans" cxnId="{F5115AB6-0BA9-4A94-A9F3-EBBCFC4289D9}">
      <dgm:prSet/>
      <dgm:spPr/>
      <dgm:t>
        <a:bodyPr/>
        <a:lstStyle/>
        <a:p>
          <a:pPr algn="l"/>
          <a:endParaRPr lang="en-GB" sz="1200" b="0">
            <a:solidFill>
              <a:schemeClr val="bg1">
                <a:lumMod val="50000"/>
              </a:schemeClr>
            </a:solidFill>
          </a:endParaRPr>
        </a:p>
      </dgm:t>
    </dgm:pt>
    <dgm:pt modelId="{B8DC9AA9-E5F8-4B50-8C8C-C4B3DC9DD898}" type="pres">
      <dgm:prSet presAssocID="{42841D73-A78F-4002-AF71-D57A414FF688}" presName="linear" presStyleCnt="0">
        <dgm:presLayoutVars>
          <dgm:animLvl val="lvl"/>
          <dgm:resizeHandles val="exact"/>
        </dgm:presLayoutVars>
      </dgm:prSet>
      <dgm:spPr/>
      <dgm:t>
        <a:bodyPr/>
        <a:lstStyle/>
        <a:p>
          <a:endParaRPr lang="en-GB"/>
        </a:p>
      </dgm:t>
    </dgm:pt>
    <dgm:pt modelId="{D7446E82-4703-4D3B-9782-9248EAB3A1B8}" type="pres">
      <dgm:prSet presAssocID="{6AA5589C-27D6-46E8-A7FA-6384EB47F98C}" presName="parentText" presStyleLbl="node1" presStyleIdx="0" presStyleCnt="1" custScaleY="26847">
        <dgm:presLayoutVars>
          <dgm:chMax val="0"/>
          <dgm:bulletEnabled val="1"/>
        </dgm:presLayoutVars>
      </dgm:prSet>
      <dgm:spPr/>
      <dgm:t>
        <a:bodyPr/>
        <a:lstStyle/>
        <a:p>
          <a:endParaRPr lang="en-GB"/>
        </a:p>
      </dgm:t>
    </dgm:pt>
  </dgm:ptLst>
  <dgm:cxnLst>
    <dgm:cxn modelId="{D535D35A-0D4F-4494-AA74-D4DE2CD6122D}" type="presOf" srcId="{6AA5589C-27D6-46E8-A7FA-6384EB47F98C}" destId="{D7446E82-4703-4D3B-9782-9248EAB3A1B8}" srcOrd="0" destOrd="0" presId="urn:microsoft.com/office/officeart/2005/8/layout/vList2"/>
    <dgm:cxn modelId="{F5115AB6-0BA9-4A94-A9F3-EBBCFC4289D9}" srcId="{42841D73-A78F-4002-AF71-D57A414FF688}" destId="{6AA5589C-27D6-46E8-A7FA-6384EB47F98C}" srcOrd="0" destOrd="0" parTransId="{85946790-C94E-449B-8046-24FA2335861D}" sibTransId="{CE8861E6-5D59-41DF-95FD-CDAA48B4C25D}"/>
    <dgm:cxn modelId="{0CC198C1-D898-4941-927F-A2CAE98EE1CA}" type="presOf" srcId="{42841D73-A78F-4002-AF71-D57A414FF688}" destId="{B8DC9AA9-E5F8-4B50-8C8C-C4B3DC9DD898}" srcOrd="0" destOrd="0" presId="urn:microsoft.com/office/officeart/2005/8/layout/vList2"/>
    <dgm:cxn modelId="{7CF68E1A-9FB9-4C0F-86F7-38BB06811F49}" type="presParOf" srcId="{B8DC9AA9-E5F8-4B50-8C8C-C4B3DC9DD898}" destId="{D7446E82-4703-4D3B-9782-9248EAB3A1B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6AA5589C-27D6-46E8-A7FA-6384EB47F98C}">
      <dgm:prSet phldrT="[Text]" custT="1"/>
      <dgm:spPr>
        <a:solidFill>
          <a:srgbClr val="56CF9E"/>
        </a:solidFill>
        <a:ln w="12700">
          <a:solidFill>
            <a:srgbClr val="1D3E61"/>
          </a:solidFill>
        </a:ln>
      </dgm:spPr>
      <dgm:t>
        <a:bodyPr/>
        <a:lstStyle/>
        <a:p>
          <a:pPr algn="ctr"/>
          <a:r>
            <a:rPr lang="en-GB" sz="1000" b="1" u="none" dirty="0" smtClean="0">
              <a:solidFill>
                <a:schemeClr val="bg1"/>
              </a:solidFill>
            </a:rPr>
            <a:t>1</a:t>
          </a:r>
          <a:endParaRPr lang="en-GB" sz="1000" b="1" u="none" dirty="0">
            <a:solidFill>
              <a:schemeClr val="bg1"/>
            </a:solidFill>
          </a:endParaRPr>
        </a:p>
      </dgm:t>
    </dgm:pt>
    <dgm:pt modelId="{85946790-C94E-449B-8046-24FA2335861D}" type="parTrans" cxnId="{F5115AB6-0BA9-4A94-A9F3-EBBCFC4289D9}">
      <dgm:prSet/>
      <dgm:spPr/>
      <dgm:t>
        <a:bodyPr/>
        <a:lstStyle/>
        <a:p>
          <a:pPr algn="ctr"/>
          <a:endParaRPr lang="en-GB" sz="1200" b="1" u="none">
            <a:solidFill>
              <a:schemeClr val="bg1"/>
            </a:solidFill>
          </a:endParaRPr>
        </a:p>
      </dgm:t>
    </dgm:pt>
    <dgm:pt modelId="{CE8861E6-5D59-41DF-95FD-CDAA48B4C25D}" type="sibTrans" cxnId="{F5115AB6-0BA9-4A94-A9F3-EBBCFC4289D9}">
      <dgm:prSet/>
      <dgm:spPr/>
      <dgm:t>
        <a:bodyPr/>
        <a:lstStyle/>
        <a:p>
          <a:pPr algn="ctr"/>
          <a:endParaRPr lang="en-GB" sz="1200" b="1" u="none">
            <a:solidFill>
              <a:schemeClr val="bg1"/>
            </a:solidFill>
          </a:endParaRPr>
        </a:p>
      </dgm:t>
    </dgm:pt>
    <dgm:pt modelId="{B8DC9AA9-E5F8-4B50-8C8C-C4B3DC9DD898}" type="pres">
      <dgm:prSet presAssocID="{42841D73-A78F-4002-AF71-D57A414FF688}" presName="linear" presStyleCnt="0">
        <dgm:presLayoutVars>
          <dgm:animLvl val="lvl"/>
          <dgm:resizeHandles val="exact"/>
        </dgm:presLayoutVars>
      </dgm:prSet>
      <dgm:spPr/>
      <dgm:t>
        <a:bodyPr/>
        <a:lstStyle/>
        <a:p>
          <a:endParaRPr lang="en-GB"/>
        </a:p>
      </dgm:t>
    </dgm:pt>
    <dgm:pt modelId="{D7446E82-4703-4D3B-9782-9248EAB3A1B8}" type="pres">
      <dgm:prSet presAssocID="{6AA5589C-27D6-46E8-A7FA-6384EB47F98C}" presName="parentText" presStyleLbl="node1" presStyleIdx="0" presStyleCnt="1" custScaleY="25633">
        <dgm:presLayoutVars>
          <dgm:chMax val="0"/>
          <dgm:bulletEnabled val="1"/>
        </dgm:presLayoutVars>
      </dgm:prSet>
      <dgm:spPr/>
      <dgm:t>
        <a:bodyPr/>
        <a:lstStyle/>
        <a:p>
          <a:endParaRPr lang="en-GB"/>
        </a:p>
      </dgm:t>
    </dgm:pt>
  </dgm:ptLst>
  <dgm:cxnLst>
    <dgm:cxn modelId="{055D9C5F-FC0F-4E02-AF7C-249B3BAAE2AC}" type="presOf" srcId="{6AA5589C-27D6-46E8-A7FA-6384EB47F98C}" destId="{D7446E82-4703-4D3B-9782-9248EAB3A1B8}" srcOrd="0" destOrd="0" presId="urn:microsoft.com/office/officeart/2005/8/layout/vList2"/>
    <dgm:cxn modelId="{F5115AB6-0BA9-4A94-A9F3-EBBCFC4289D9}" srcId="{42841D73-A78F-4002-AF71-D57A414FF688}" destId="{6AA5589C-27D6-46E8-A7FA-6384EB47F98C}" srcOrd="0" destOrd="0" parTransId="{85946790-C94E-449B-8046-24FA2335861D}" sibTransId="{CE8861E6-5D59-41DF-95FD-CDAA48B4C25D}"/>
    <dgm:cxn modelId="{6B4D5335-0128-4D5B-A77F-839729809858}" type="presOf" srcId="{42841D73-A78F-4002-AF71-D57A414FF688}" destId="{B8DC9AA9-E5F8-4B50-8C8C-C4B3DC9DD898}" srcOrd="0" destOrd="0" presId="urn:microsoft.com/office/officeart/2005/8/layout/vList2"/>
    <dgm:cxn modelId="{DF4D959C-0AEF-4C3E-85D3-25734D1F046D}" type="presParOf" srcId="{B8DC9AA9-E5F8-4B50-8C8C-C4B3DC9DD898}" destId="{D7446E82-4703-4D3B-9782-9248EAB3A1B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6E82-4703-4D3B-9782-9248EAB3A1B8}">
      <dsp:nvSpPr>
        <dsp:cNvPr id="0" name=""/>
        <dsp:cNvSpPr/>
      </dsp:nvSpPr>
      <dsp:spPr>
        <a:xfrm>
          <a:off x="0" y="27198"/>
          <a:ext cx="7416824" cy="430560"/>
        </a:xfrm>
        <a:prstGeom prst="roundRect">
          <a:avLst/>
        </a:prstGeom>
        <a:solidFill>
          <a:srgbClr val="FCBC55"/>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100" rIns="38100" bIns="38100" numCol="1" spcCol="1270" anchor="ctr" anchorCtr="0">
          <a:noAutofit/>
        </a:bodyPr>
        <a:lstStyle/>
        <a:p>
          <a:pPr lvl="0" algn="l" defTabSz="444500">
            <a:lnSpc>
              <a:spcPct val="90000"/>
            </a:lnSpc>
            <a:spcBef>
              <a:spcPct val="0"/>
            </a:spcBef>
            <a:spcAft>
              <a:spcPct val="35000"/>
            </a:spcAft>
          </a:pPr>
          <a:r>
            <a:rPr lang="en-GB" sz="1000" b="0" kern="1200" dirty="0" smtClean="0">
              <a:solidFill>
                <a:schemeClr val="bg1"/>
              </a:solidFill>
            </a:rPr>
            <a:t>Do nothing</a:t>
          </a:r>
          <a:endParaRPr lang="en-GB" sz="1000" b="0" kern="1200" dirty="0">
            <a:solidFill>
              <a:schemeClr val="bg1"/>
            </a:solidFill>
          </a:endParaRPr>
        </a:p>
      </dsp:txBody>
      <dsp:txXfrm>
        <a:off x="21018" y="48216"/>
        <a:ext cx="7374788" cy="388524"/>
      </dsp:txXfrm>
    </dsp:sp>
    <dsp:sp modelId="{BD3A42AA-4B40-4503-ABD8-A4C1D5BDBFD5}">
      <dsp:nvSpPr>
        <dsp:cNvPr id="0" name=""/>
        <dsp:cNvSpPr/>
      </dsp:nvSpPr>
      <dsp:spPr>
        <a:xfrm>
          <a:off x="0" y="523998"/>
          <a:ext cx="7416824" cy="430560"/>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100" rIns="38100" bIns="38100" numCol="1" spcCol="1270" anchor="ctr" anchorCtr="0">
          <a:noAutofit/>
        </a:bodyPr>
        <a:lstStyle/>
        <a:p>
          <a:pPr lvl="0" algn="l" defTabSz="444500">
            <a:lnSpc>
              <a:spcPct val="90000"/>
            </a:lnSpc>
            <a:spcBef>
              <a:spcPct val="0"/>
            </a:spcBef>
            <a:spcAft>
              <a:spcPct val="35000"/>
            </a:spcAft>
          </a:pPr>
          <a:r>
            <a:rPr lang="en-GB" sz="1000" b="0" kern="1200" dirty="0" smtClean="0">
              <a:solidFill>
                <a:schemeClr val="bg1"/>
              </a:solidFill>
            </a:rPr>
            <a:t>Re-estimate transfer read</a:t>
          </a:r>
          <a:endParaRPr lang="en-US" sz="1000" b="0" kern="1200" dirty="0" smtClean="0">
            <a:solidFill>
              <a:schemeClr val="bg1"/>
            </a:solidFill>
          </a:endParaRPr>
        </a:p>
      </dsp:txBody>
      <dsp:txXfrm>
        <a:off x="21018" y="545016"/>
        <a:ext cx="7374788" cy="388524"/>
      </dsp:txXfrm>
    </dsp:sp>
    <dsp:sp modelId="{A2310EB5-1202-492A-BE71-4B7EB2BB5369}">
      <dsp:nvSpPr>
        <dsp:cNvPr id="0" name=""/>
        <dsp:cNvSpPr/>
      </dsp:nvSpPr>
      <dsp:spPr>
        <a:xfrm>
          <a:off x="0" y="1020799"/>
          <a:ext cx="7416824" cy="430560"/>
        </a:xfrm>
        <a:prstGeom prst="roundRect">
          <a:avLst/>
        </a:prstGeom>
        <a:solidFill>
          <a:srgbClr val="D75733"/>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100" rIns="38100" bIns="38100" numCol="1" spcCol="1270" anchor="ctr" anchorCtr="0">
          <a:noAutofit/>
        </a:bodyPr>
        <a:lstStyle/>
        <a:p>
          <a:pPr lvl="0" algn="l" defTabSz="444500">
            <a:lnSpc>
              <a:spcPct val="90000"/>
            </a:lnSpc>
            <a:spcBef>
              <a:spcPct val="0"/>
            </a:spcBef>
            <a:spcAft>
              <a:spcPct val="35000"/>
            </a:spcAft>
          </a:pPr>
          <a:r>
            <a:rPr lang="en-GB" sz="1000" b="0" kern="1200" dirty="0" smtClean="0">
              <a:solidFill>
                <a:schemeClr val="bg1"/>
              </a:solidFill>
            </a:rPr>
            <a:t>Notification (report to Shippers)</a:t>
          </a:r>
          <a:endParaRPr lang="en-GB" sz="1000" b="0" kern="1200" dirty="0">
            <a:solidFill>
              <a:schemeClr val="bg1"/>
            </a:solidFill>
          </a:endParaRPr>
        </a:p>
      </dsp:txBody>
      <dsp:txXfrm>
        <a:off x="21018" y="1041817"/>
        <a:ext cx="7374788" cy="388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6E82-4703-4D3B-9782-9248EAB3A1B8}">
      <dsp:nvSpPr>
        <dsp:cNvPr id="0" name=""/>
        <dsp:cNvSpPr/>
      </dsp:nvSpPr>
      <dsp:spPr>
        <a:xfrm>
          <a:off x="0" y="27198"/>
          <a:ext cx="544198" cy="430560"/>
        </a:xfrm>
        <a:prstGeom prst="roundRect">
          <a:avLst/>
        </a:prstGeom>
        <a:solidFill>
          <a:srgbClr val="FCBC55"/>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1</a:t>
          </a:r>
          <a:endParaRPr lang="en-GB" sz="1000" b="1" u="none" kern="1200" dirty="0">
            <a:solidFill>
              <a:schemeClr val="bg1"/>
            </a:solidFill>
          </a:endParaRPr>
        </a:p>
      </dsp:txBody>
      <dsp:txXfrm>
        <a:off x="21018" y="48216"/>
        <a:ext cx="502162" cy="388524"/>
      </dsp:txXfrm>
    </dsp:sp>
    <dsp:sp modelId="{BD3A42AA-4B40-4503-ABD8-A4C1D5BDBFD5}">
      <dsp:nvSpPr>
        <dsp:cNvPr id="0" name=""/>
        <dsp:cNvSpPr/>
      </dsp:nvSpPr>
      <dsp:spPr>
        <a:xfrm>
          <a:off x="0" y="523998"/>
          <a:ext cx="544198" cy="430560"/>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smtClean="0">
              <a:solidFill>
                <a:schemeClr val="bg1"/>
              </a:solidFill>
            </a:rPr>
            <a:t>2</a:t>
          </a:r>
          <a:endParaRPr lang="en-GB" sz="1000" b="1" u="none" kern="1200" dirty="0">
            <a:solidFill>
              <a:schemeClr val="bg1"/>
            </a:solidFill>
          </a:endParaRPr>
        </a:p>
      </dsp:txBody>
      <dsp:txXfrm>
        <a:off x="21018" y="545016"/>
        <a:ext cx="502162" cy="388524"/>
      </dsp:txXfrm>
    </dsp:sp>
    <dsp:sp modelId="{A2310EB5-1202-492A-BE71-4B7EB2BB5369}">
      <dsp:nvSpPr>
        <dsp:cNvPr id="0" name=""/>
        <dsp:cNvSpPr/>
      </dsp:nvSpPr>
      <dsp:spPr>
        <a:xfrm>
          <a:off x="0" y="1020799"/>
          <a:ext cx="544198" cy="430560"/>
        </a:xfrm>
        <a:prstGeom prst="roundRect">
          <a:avLst/>
        </a:prstGeom>
        <a:solidFill>
          <a:srgbClr val="D75733"/>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3</a:t>
          </a:r>
          <a:endParaRPr lang="en-GB" sz="1000" b="1" u="none" kern="1200" dirty="0">
            <a:solidFill>
              <a:schemeClr val="bg1"/>
            </a:solidFill>
          </a:endParaRPr>
        </a:p>
      </dsp:txBody>
      <dsp:txXfrm>
        <a:off x="21018" y="1041817"/>
        <a:ext cx="502162" cy="388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6E82-4703-4D3B-9782-9248EAB3A1B8}">
      <dsp:nvSpPr>
        <dsp:cNvPr id="0" name=""/>
        <dsp:cNvSpPr/>
      </dsp:nvSpPr>
      <dsp:spPr>
        <a:xfrm>
          <a:off x="0" y="971985"/>
          <a:ext cx="7416824" cy="326674"/>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100" rIns="38100" bIns="38100" numCol="1" spcCol="1270" anchor="ctr" anchorCtr="0">
          <a:noAutofit/>
        </a:bodyPr>
        <a:lstStyle/>
        <a:p>
          <a:pPr lvl="0" algn="l" defTabSz="444500">
            <a:lnSpc>
              <a:spcPct val="90000"/>
            </a:lnSpc>
            <a:spcBef>
              <a:spcPct val="0"/>
            </a:spcBef>
            <a:spcAft>
              <a:spcPct val="35000"/>
            </a:spcAft>
          </a:pPr>
          <a:r>
            <a:rPr lang="en-GB" sz="1000" kern="1200" dirty="0" smtClean="0"/>
            <a:t>Remove the ‘calculated’ validation check when a site is/was unregistered or shipperless prior to current registration</a:t>
          </a:r>
          <a:endParaRPr lang="en-GB" sz="1000" b="0" kern="1200" dirty="0">
            <a:solidFill>
              <a:schemeClr val="bg1"/>
            </a:solidFill>
          </a:endParaRPr>
        </a:p>
      </dsp:txBody>
      <dsp:txXfrm>
        <a:off x="15947" y="987932"/>
        <a:ext cx="7384930" cy="294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46E82-4703-4D3B-9782-9248EAB3A1B8}">
      <dsp:nvSpPr>
        <dsp:cNvPr id="0" name=""/>
        <dsp:cNvSpPr/>
      </dsp:nvSpPr>
      <dsp:spPr>
        <a:xfrm>
          <a:off x="0" y="979371"/>
          <a:ext cx="544198" cy="311902"/>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1</a:t>
          </a:r>
          <a:endParaRPr lang="en-GB" sz="1000" b="1" u="none" kern="1200" dirty="0">
            <a:solidFill>
              <a:schemeClr val="bg1"/>
            </a:solidFill>
          </a:endParaRPr>
        </a:p>
      </dsp:txBody>
      <dsp:txXfrm>
        <a:off x="15226" y="994597"/>
        <a:ext cx="513746" cy="2814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29/03/2019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12</a:t>
            </a:fld>
            <a:endParaRPr lang="en-GB" dirty="0"/>
          </a:p>
        </p:txBody>
      </p:sp>
    </p:spTree>
    <p:extLst>
      <p:ext uri="{BB962C8B-B14F-4D97-AF65-F5344CB8AC3E}">
        <p14:creationId xmlns:p14="http://schemas.microsoft.com/office/powerpoint/2010/main" val="209355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System Component: File Format / Batch Job / Process Code / Report</a:t>
            </a:r>
          </a:p>
          <a:p>
            <a:endParaRPr lang="en-GB" dirty="0" smtClean="0"/>
          </a:p>
          <a:p>
            <a:r>
              <a:rPr lang="en-GB" dirty="0" smtClean="0"/>
              <a:t>Development Type: Interface</a:t>
            </a:r>
            <a:r>
              <a:rPr lang="en-GB" baseline="0" dirty="0" smtClean="0"/>
              <a:t> / Online / Report / Workflow / Configuration</a:t>
            </a:r>
          </a:p>
          <a:p>
            <a:endParaRPr lang="en-GB" baseline="0" dirty="0" smtClean="0"/>
          </a:p>
          <a:p>
            <a:r>
              <a:rPr lang="en-GB" baseline="0" dirty="0" smtClean="0"/>
              <a:t>End User Impacted: Shipper / DN / NTS / Xoserve / Other</a:t>
            </a:r>
          </a:p>
          <a:p>
            <a:endParaRPr lang="en-GB" baseline="0" dirty="0" smtClean="0"/>
          </a:p>
          <a:p>
            <a:r>
              <a:rPr lang="en-GB" baseline="0" dirty="0" smtClean="0"/>
              <a:t>Build Type: New / Existing</a:t>
            </a:r>
            <a:endParaRPr lang="en-GB" dirty="0" smtClean="0"/>
          </a:p>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55</a:t>
            </a:fld>
            <a:endParaRPr lang="en-GB"/>
          </a:p>
        </p:txBody>
      </p:sp>
    </p:spTree>
    <p:extLst>
      <p:ext uri="{BB962C8B-B14F-4D97-AF65-F5344CB8AC3E}">
        <p14:creationId xmlns:p14="http://schemas.microsoft.com/office/powerpoint/2010/main" val="101832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58</a:t>
            </a:fld>
            <a:endParaRPr lang="en-GB"/>
          </a:p>
        </p:txBody>
      </p:sp>
    </p:spTree>
    <p:extLst>
      <p:ext uri="{BB962C8B-B14F-4D97-AF65-F5344CB8AC3E}">
        <p14:creationId xmlns:p14="http://schemas.microsoft.com/office/powerpoint/2010/main" val="282453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59</a:t>
            </a:fld>
            <a:endParaRPr lang="en-GB"/>
          </a:p>
        </p:txBody>
      </p:sp>
    </p:spTree>
    <p:extLst>
      <p:ext uri="{BB962C8B-B14F-4D97-AF65-F5344CB8AC3E}">
        <p14:creationId xmlns:p14="http://schemas.microsoft.com/office/powerpoint/2010/main" val="2824534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System Component: File Format / Batch Job / Process Code / Report</a:t>
            </a:r>
          </a:p>
          <a:p>
            <a:endParaRPr lang="en-GB" dirty="0" smtClean="0"/>
          </a:p>
          <a:p>
            <a:r>
              <a:rPr lang="en-GB" dirty="0" smtClean="0"/>
              <a:t>Development Type: Interface</a:t>
            </a:r>
            <a:r>
              <a:rPr lang="en-GB" baseline="0" dirty="0" smtClean="0"/>
              <a:t> / Online / Report / Workflow / Configuration</a:t>
            </a:r>
          </a:p>
          <a:p>
            <a:endParaRPr lang="en-GB" baseline="0" dirty="0" smtClean="0"/>
          </a:p>
          <a:p>
            <a:r>
              <a:rPr lang="en-GB" baseline="0" dirty="0" smtClean="0"/>
              <a:t>End User Impacted: Shipper / DN / NTS / Xoserve / Other</a:t>
            </a:r>
          </a:p>
          <a:p>
            <a:endParaRPr lang="en-GB" baseline="0" dirty="0" smtClean="0"/>
          </a:p>
          <a:p>
            <a:r>
              <a:rPr lang="en-GB" baseline="0" dirty="0" smtClean="0"/>
              <a:t>Build Type: New / Existing</a:t>
            </a:r>
            <a:endParaRPr lang="en-GB" dirty="0" smtClean="0"/>
          </a:p>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60</a:t>
            </a:fld>
            <a:endParaRPr lang="en-GB"/>
          </a:p>
        </p:txBody>
      </p:sp>
    </p:spTree>
    <p:extLst>
      <p:ext uri="{BB962C8B-B14F-4D97-AF65-F5344CB8AC3E}">
        <p14:creationId xmlns:p14="http://schemas.microsoft.com/office/powerpoint/2010/main" val="101832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13</a:t>
            </a:fld>
            <a:endParaRPr lang="en-GB" dirty="0"/>
          </a:p>
        </p:txBody>
      </p:sp>
    </p:spTree>
    <p:extLst>
      <p:ext uri="{BB962C8B-B14F-4D97-AF65-F5344CB8AC3E}">
        <p14:creationId xmlns:p14="http://schemas.microsoft.com/office/powerpoint/2010/main" val="209355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14</a:t>
            </a:fld>
            <a:endParaRPr lang="en-GB" dirty="0"/>
          </a:p>
        </p:txBody>
      </p:sp>
    </p:spTree>
    <p:extLst>
      <p:ext uri="{BB962C8B-B14F-4D97-AF65-F5344CB8AC3E}">
        <p14:creationId xmlns:p14="http://schemas.microsoft.com/office/powerpoint/2010/main" val="209355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46</a:t>
            </a:fld>
            <a:endParaRPr lang="en-GB" dirty="0"/>
          </a:p>
        </p:txBody>
      </p:sp>
    </p:spTree>
    <p:extLst>
      <p:ext uri="{BB962C8B-B14F-4D97-AF65-F5344CB8AC3E}">
        <p14:creationId xmlns:p14="http://schemas.microsoft.com/office/powerpoint/2010/main" val="282453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47</a:t>
            </a:fld>
            <a:endParaRPr lang="en-GB" dirty="0"/>
          </a:p>
        </p:txBody>
      </p:sp>
    </p:spTree>
    <p:extLst>
      <p:ext uri="{BB962C8B-B14F-4D97-AF65-F5344CB8AC3E}">
        <p14:creationId xmlns:p14="http://schemas.microsoft.com/office/powerpoint/2010/main" val="282453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48</a:t>
            </a:fld>
            <a:endParaRPr lang="en-GB" dirty="0"/>
          </a:p>
        </p:txBody>
      </p:sp>
    </p:spTree>
    <p:extLst>
      <p:ext uri="{BB962C8B-B14F-4D97-AF65-F5344CB8AC3E}">
        <p14:creationId xmlns:p14="http://schemas.microsoft.com/office/powerpoint/2010/main" val="282453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49</a:t>
            </a:fld>
            <a:endParaRPr lang="en-GB" dirty="0"/>
          </a:p>
        </p:txBody>
      </p:sp>
    </p:spTree>
    <p:extLst>
      <p:ext uri="{BB962C8B-B14F-4D97-AF65-F5344CB8AC3E}">
        <p14:creationId xmlns:p14="http://schemas.microsoft.com/office/powerpoint/2010/main" val="282453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53</a:t>
            </a:fld>
            <a:endParaRPr lang="en-GB"/>
          </a:p>
        </p:txBody>
      </p:sp>
    </p:spTree>
    <p:extLst>
      <p:ext uri="{BB962C8B-B14F-4D97-AF65-F5344CB8AC3E}">
        <p14:creationId xmlns:p14="http://schemas.microsoft.com/office/powerpoint/2010/main" val="282453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54</a:t>
            </a:fld>
            <a:endParaRPr lang="en-GB"/>
          </a:p>
        </p:txBody>
      </p:sp>
    </p:spTree>
    <p:extLst>
      <p:ext uri="{BB962C8B-B14F-4D97-AF65-F5344CB8AC3E}">
        <p14:creationId xmlns:p14="http://schemas.microsoft.com/office/powerpoint/2010/main" val="2824534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xfrm>
            <a:off x="2565401" y="4962525"/>
            <a:ext cx="4200525" cy="130969"/>
          </a:xfrm>
          <a:prstGeom prst="rect">
            <a:avLst/>
          </a:prstGeom>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xfrm>
            <a:off x="7884368" y="4901804"/>
            <a:ext cx="762000" cy="228600"/>
          </a:xfrm>
          <a:prstGeom prst="rect">
            <a:avLst/>
          </a:prstGeom>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7832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smtClean="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1248567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smtClean="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smtClean="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8050013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681540"/>
            <a:ext cx="8686800" cy="34563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671621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6"/>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5902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8368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9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658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5"/>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2792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57076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7660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0"/>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386599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46646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35319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3" y="195487"/>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005550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9785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4"/>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4305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5.jp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8" r:id="rId10"/>
  </p:sldLayoutIdLst>
  <p:timing>
    <p:tnLst>
      <p:par>
        <p:cTn id="1" dur="indefinite" restart="never" nodeType="tmRoot"/>
      </p:par>
    </p:tnLst>
  </p:timing>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75" name="Rectangle 15"/>
          <p:cNvSpPr>
            <a:spLocks noGrp="1" noChangeArrowheads="1"/>
          </p:cNvSpPr>
          <p:nvPr>
            <p:ph type="ftr" sz="quarter" idx="3"/>
          </p:nvPr>
        </p:nvSpPr>
        <p:spPr bwMode="auto">
          <a:xfrm>
            <a:off x="4139952" y="4817490"/>
            <a:ext cx="86409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
        <p:nvSpPr>
          <p:cNvPr id="2" name="Slide Number Placeholder 1"/>
          <p:cNvSpPr>
            <a:spLocks noGrp="1"/>
          </p:cNvSpPr>
          <p:nvPr>
            <p:ph type="sldNum" sz="quarter" idx="4"/>
          </p:nvPr>
        </p:nvSpPr>
        <p:spPr>
          <a:xfrm>
            <a:off x="7579596" y="141480"/>
            <a:ext cx="1306488"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FFE9DEA2-EE3A-4EC9-821F-49987E18A19C}" type="slidenum">
              <a:rPr lang="en-GB" smtClean="0">
                <a:solidFill>
                  <a:srgbClr val="000000">
                    <a:tint val="75000"/>
                  </a:srgbClr>
                </a:solidFill>
                <a:ea typeface="ＭＳ Ｐゴシック" pitchFamily="34" charset="-128"/>
              </a:rPr>
              <a:pPr defTabSz="457200" fontAlgn="base">
                <a:spcBef>
                  <a:spcPct val="0"/>
                </a:spcBef>
                <a:spcAft>
                  <a:spcPct val="0"/>
                </a:spcAft>
              </a:pPr>
              <a:t>‹#›</a:t>
            </a:fld>
            <a:endParaRPr lang="en-GB" dirty="0">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2523753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iming>
    <p:tnLst>
      <p:par>
        <p:cTn id="1" dur="indefinite" restart="never" nodeType="tmRoot"/>
      </p:par>
    </p:tnLst>
  </p:timing>
  <p:hf hd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8"/>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5"/>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9803303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5992363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29"/>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1549300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39"/>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3" y="4962526"/>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1745702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xoserve.com/calendar/dsc-delivery-sub-group-dsg-1st-april-201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xoserve.com/calendar/dsc-delivery-sub-group-dsg-1st-april-2019/"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hyperlink" Target="https://www.xoserve.com/calendar/dsc-delivery-sub-group-dsg-1st-april-2019/"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uklink@xoserve.com" TargetMode="External"/><Relationship Id="rId2" Type="http://schemas.openxmlformats.org/officeDocument/2006/relationships/hyperlink" Target="https://xd.adobe.com/view/c714ed62-c06a-4baa-74e7-daba4cc2ff74-b125/?fullscreen"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xd.adobe.com/view/b2ed28cc-f77c-4f4f-5961-12d7a47f8846-c4d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35646"/>
            <a:ext cx="7772400" cy="1102519"/>
          </a:xfrm>
        </p:spPr>
        <p:txBody>
          <a:bodyPr/>
          <a:lstStyle/>
          <a:p>
            <a:r>
              <a:rPr lang="en-GB" dirty="0" smtClean="0"/>
              <a:t>DSC Delivery Sub-Group</a:t>
            </a:r>
            <a:endParaRPr lang="en-GB" dirty="0"/>
          </a:p>
        </p:txBody>
      </p:sp>
      <p:sp>
        <p:nvSpPr>
          <p:cNvPr id="3" name="Subtitle 2"/>
          <p:cNvSpPr>
            <a:spLocks noGrp="1"/>
          </p:cNvSpPr>
          <p:nvPr>
            <p:ph type="subTitle" idx="1"/>
          </p:nvPr>
        </p:nvSpPr>
        <p:spPr/>
        <p:txBody>
          <a:bodyPr/>
          <a:lstStyle/>
          <a:p>
            <a:r>
              <a:rPr lang="en-GB" dirty="0" smtClean="0"/>
              <a:t>1</a:t>
            </a:r>
            <a:r>
              <a:rPr lang="en-GB" baseline="30000" dirty="0" smtClean="0"/>
              <a:t>st</a:t>
            </a:r>
            <a:r>
              <a:rPr lang="en-GB" dirty="0" smtClean="0"/>
              <a:t> April 2019</a:t>
            </a:r>
            <a:endParaRPr lang="en-GB" dirty="0"/>
          </a:p>
        </p:txBody>
      </p:sp>
    </p:spTree>
    <p:extLst>
      <p:ext uri="{BB962C8B-B14F-4D97-AF65-F5344CB8AC3E}">
        <p14:creationId xmlns:p14="http://schemas.microsoft.com/office/powerpoint/2010/main" val="365374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Amendment Invoice Impacting Defects - Closed</a:t>
            </a:r>
            <a:endParaRPr lang="en-GB" dirty="0"/>
          </a:p>
        </p:txBody>
      </p:sp>
      <p:sp>
        <p:nvSpPr>
          <p:cNvPr id="7" name="TextBox 6"/>
          <p:cNvSpPr txBox="1"/>
          <p:nvPr/>
        </p:nvSpPr>
        <p:spPr>
          <a:xfrm>
            <a:off x="225425" y="341243"/>
            <a:ext cx="8688388" cy="646331"/>
          </a:xfrm>
          <a:prstGeom prst="rect">
            <a:avLst/>
          </a:prstGeom>
          <a:noFill/>
        </p:spPr>
        <p:txBody>
          <a:bodyPr wrap="square" rtlCol="0">
            <a:spAutoFit/>
          </a:bodyPr>
          <a:lstStyle/>
          <a:p>
            <a:endParaRPr lang="en-GB" dirty="0"/>
          </a:p>
          <a:p>
            <a:r>
              <a:rPr lang="en-GB" dirty="0" smtClean="0"/>
              <a:t>The below defects were deployed / closed since the last slides were issued.</a:t>
            </a:r>
          </a:p>
        </p:txBody>
      </p:sp>
      <p:graphicFrame>
        <p:nvGraphicFramePr>
          <p:cNvPr id="8" name="Table 7"/>
          <p:cNvGraphicFramePr>
            <a:graphicFrameLocks noGrp="1"/>
          </p:cNvGraphicFramePr>
          <p:nvPr>
            <p:extLst>
              <p:ext uri="{D42A27DB-BD31-4B8C-83A1-F6EECF244321}">
                <p14:modId xmlns:p14="http://schemas.microsoft.com/office/powerpoint/2010/main" val="2969200205"/>
              </p:ext>
            </p:extLst>
          </p:nvPr>
        </p:nvGraphicFramePr>
        <p:xfrm>
          <a:off x="5652120" y="4146262"/>
          <a:ext cx="1377202" cy="801752"/>
        </p:xfrm>
        <a:graphic>
          <a:graphicData uri="http://schemas.openxmlformats.org/drawingml/2006/table">
            <a:tbl>
              <a:tblPr/>
              <a:tblGrid>
                <a:gridCol w="398000"/>
                <a:gridCol w="979202"/>
              </a:tblGrid>
              <a:tr h="152960">
                <a:tc>
                  <a:txBody>
                    <a:bodyPr/>
                    <a:lstStyle/>
                    <a:p>
                      <a:pPr algn="l" fontAlgn="b"/>
                      <a:r>
                        <a:rPr lang="en-GB" sz="1100" b="0" i="0" u="none" strike="noStrike" dirty="0">
                          <a:solidFill>
                            <a:srgbClr val="000000"/>
                          </a:solidFill>
                          <a:effectLst/>
                          <a:latin typeface="Calibri"/>
                        </a:rPr>
                        <a:t>Key: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26891">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Amendment Invoice Task Force Defects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696">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Calibri"/>
                        </a:rPr>
                        <a:t>Standard Defect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48750993"/>
              </p:ext>
            </p:extLst>
          </p:nvPr>
        </p:nvGraphicFramePr>
        <p:xfrm>
          <a:off x="323528" y="1047264"/>
          <a:ext cx="7607301" cy="1956534"/>
        </p:xfrm>
        <a:graphic>
          <a:graphicData uri="http://schemas.openxmlformats.org/drawingml/2006/table">
            <a:tbl>
              <a:tblPr/>
              <a:tblGrid>
                <a:gridCol w="609346"/>
                <a:gridCol w="2018458"/>
                <a:gridCol w="3989310"/>
                <a:gridCol w="990187"/>
              </a:tblGrid>
              <a:tr h="190500">
                <a:tc>
                  <a:txBody>
                    <a:bodyPr/>
                    <a:lstStyle/>
                    <a:p>
                      <a:pPr algn="l" fontAlgn="b"/>
                      <a:r>
                        <a:rPr lang="en-GB" sz="1100" b="0" i="0" u="none" strike="noStrike" dirty="0">
                          <a:solidFill>
                            <a:srgbClr val="000000"/>
                          </a:solidFill>
                          <a:effectLst/>
                          <a:latin typeface="Calibri"/>
                        </a:rPr>
                        <a:t>Defect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100" b="0" i="0" u="none" strike="noStrike">
                          <a:solidFill>
                            <a:srgbClr val="000000"/>
                          </a:solidFill>
                          <a:effectLst/>
                          <a:latin typeface="Calibri"/>
                        </a:rPr>
                        <a:t>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100" b="0" i="0" u="none" strike="noStrike">
                          <a:solidFill>
                            <a:srgbClr val="000000"/>
                          </a:solidFill>
                          <a:effectLst/>
                          <a:latin typeface="Calibri"/>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100" b="0" i="0" u="none" strike="noStrike">
                          <a:solidFill>
                            <a:srgbClr val="000000"/>
                          </a:solidFill>
                          <a:effectLst/>
                          <a:latin typeface="Calibri"/>
                        </a:rPr>
                        <a:t>Dep/ Close 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361950">
                <a:tc>
                  <a:txBody>
                    <a:bodyPr/>
                    <a:lstStyle/>
                    <a:p>
                      <a:pPr algn="l" fontAlgn="b"/>
                      <a:r>
                        <a:rPr lang="en-GB" sz="1100" b="0" i="0" u="none" strike="noStrike" dirty="0">
                          <a:solidFill>
                            <a:srgbClr val="000000"/>
                          </a:solidFill>
                          <a:effectLst/>
                          <a:latin typeface="Calibri"/>
                        </a:rPr>
                        <a:t>1247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100" b="0" i="0" u="none" strike="noStrike">
                          <a:solidFill>
                            <a:srgbClr val="000000"/>
                          </a:solidFill>
                          <a:effectLst/>
                          <a:latin typeface="Calibri"/>
                        </a:rPr>
                        <a:t>Linked with 1105 WC calculation process incorrectly rejecting &amp; resulting in incorrect volume &amp; energy calculated. Charges Excluded from invoice.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a:solidFill>
                            <a:srgbClr val="000000"/>
                          </a:solidFill>
                          <a:effectLst/>
                          <a:latin typeface="Calibri"/>
                        </a:rPr>
                        <a:t>22nd 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61501">
                <a:tc>
                  <a:txBody>
                    <a:bodyPr/>
                    <a:lstStyle/>
                    <a:p>
                      <a:pPr algn="l" fontAlgn="b"/>
                      <a:r>
                        <a:rPr lang="en-GB" sz="1100" b="0" i="0" u="none" strike="noStrike" dirty="0">
                          <a:solidFill>
                            <a:srgbClr val="000000"/>
                          </a:solidFill>
                          <a:effectLst/>
                          <a:latin typeface="Calibri"/>
                        </a:rPr>
                        <a:t>1249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100" b="0" i="0" u="none" strike="noStrike">
                          <a:solidFill>
                            <a:srgbClr val="000000"/>
                          </a:solidFill>
                          <a:effectLst/>
                          <a:latin typeface="Calibri"/>
                        </a:rPr>
                        <a:t>SAP - Incorrect values in Supporting Info (ASP &amp; AML) for CSEPs, not showing FYAQ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a:solidFill>
                            <a:srgbClr val="000000"/>
                          </a:solidFill>
                          <a:effectLst/>
                          <a:latin typeface="Calibri"/>
                        </a:rPr>
                        <a:t>22nd 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381000">
                <a:tc>
                  <a:txBody>
                    <a:bodyPr/>
                    <a:lstStyle/>
                    <a:p>
                      <a:pPr algn="l" fontAlgn="b"/>
                      <a:r>
                        <a:rPr lang="en-GB" sz="1100" b="0" i="0" u="none" strike="noStrike" dirty="0">
                          <a:solidFill>
                            <a:srgbClr val="000000"/>
                          </a:solidFill>
                          <a:effectLst/>
                          <a:latin typeface="Calibri"/>
                        </a:rPr>
                        <a:t>1252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100" b="0" i="0" u="none" strike="noStrike">
                          <a:solidFill>
                            <a:srgbClr val="000000"/>
                          </a:solidFill>
                          <a:effectLst/>
                          <a:latin typeface="Calibri"/>
                        </a:rPr>
                        <a:t>Missing reconciliation data missing in ASP file for record type K89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a:solidFill>
                            <a:srgbClr val="000000"/>
                          </a:solidFill>
                          <a:effectLst/>
                          <a:latin typeface="Calibri"/>
                        </a:rPr>
                        <a:t>22nd 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411088">
                <a:tc>
                  <a:txBody>
                    <a:bodyPr/>
                    <a:lstStyle/>
                    <a:p>
                      <a:pPr algn="l" fontAlgn="b"/>
                      <a:r>
                        <a:rPr lang="en-GB" sz="1100" b="0" i="0" u="none" strike="noStrike" dirty="0">
                          <a:solidFill>
                            <a:srgbClr val="000000"/>
                          </a:solidFill>
                          <a:effectLst/>
                          <a:latin typeface="Calibri"/>
                        </a:rPr>
                        <a:t>1262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100" b="0" i="0" u="none" strike="noStrike">
                          <a:solidFill>
                            <a:srgbClr val="000000"/>
                          </a:solidFill>
                          <a:effectLst/>
                          <a:latin typeface="Calibri"/>
                        </a:rPr>
                        <a:t>SAP-SSMP presentation issue in the ASP file.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1100" b="0" i="0" u="none" strike="noStrike" dirty="0">
                          <a:solidFill>
                            <a:srgbClr val="000000"/>
                          </a:solidFill>
                          <a:effectLst/>
                          <a:latin typeface="Calibri"/>
                        </a:rPr>
                        <a:t>22nd 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88482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a:t>
            </a:r>
            <a:r>
              <a:rPr lang="en-GB" dirty="0"/>
              <a:t>Portfolio Delivery Overview POAP</a:t>
            </a:r>
          </a:p>
        </p:txBody>
      </p:sp>
      <p:sp>
        <p:nvSpPr>
          <p:cNvPr id="3" name="TextBox 2"/>
          <p:cNvSpPr txBox="1"/>
          <p:nvPr/>
        </p:nvSpPr>
        <p:spPr>
          <a:xfrm>
            <a:off x="539552" y="1307048"/>
            <a:ext cx="8208912" cy="129266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4a. The Portfolio POAP is saved in the DSG pages on </a:t>
            </a:r>
            <a:r>
              <a:rPr lang="en-GB" sz="2000" dirty="0" smtClean="0">
                <a:hlinkClick r:id="rId2"/>
              </a:rPr>
              <a:t>xoserve.com</a:t>
            </a:r>
            <a:r>
              <a:rPr lang="en-GB" sz="2000" dirty="0" smtClean="0"/>
              <a:t> listed as 4. Portfolio Overview </a:t>
            </a:r>
            <a:r>
              <a:rPr lang="en-GB" sz="2000" dirty="0" smtClean="0"/>
              <a:t>POAP</a:t>
            </a:r>
            <a:endParaRPr lang="en-GB" sz="2000" dirty="0"/>
          </a:p>
          <a:p>
            <a:pPr marL="342900" indent="-342900">
              <a:buFont typeface="Arial" panose="020B0604020202020204" pitchFamily="34" charset="0"/>
              <a:buChar char="•"/>
            </a:pPr>
            <a:r>
              <a:rPr lang="en-GB" sz="2000" dirty="0" smtClean="0"/>
              <a:t>4b</a:t>
            </a:r>
            <a:r>
              <a:rPr lang="en-GB" sz="2000" dirty="0" smtClean="0"/>
              <a:t>. </a:t>
            </a:r>
            <a:r>
              <a:rPr lang="en-GB" sz="2000" dirty="0"/>
              <a:t>Retail and Network Delivery Overview</a:t>
            </a:r>
            <a:endParaRPr lang="en-GB" sz="2000" dirty="0" smtClean="0"/>
          </a:p>
          <a:p>
            <a:endParaRPr lang="en-GB" dirty="0"/>
          </a:p>
        </p:txBody>
      </p:sp>
    </p:spTree>
    <p:extLst>
      <p:ext uri="{BB962C8B-B14F-4D97-AF65-F5344CB8AC3E}">
        <p14:creationId xmlns:p14="http://schemas.microsoft.com/office/powerpoint/2010/main" val="3878062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25063"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76368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23728"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83768"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3184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491880"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51920"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11007"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0573" y="1312861"/>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36135"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58011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4015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00192"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94826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08304"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66834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02838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38842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748464"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09995" y="125832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5576"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8EA3F08-64D0-41F2-864D-9FD93219A379}"/>
              </a:ext>
            </a:extLst>
          </p:cNvPr>
          <p:cNvSpPr>
            <a:spLocks noGrp="1"/>
          </p:cNvSpPr>
          <p:nvPr>
            <p:ph type="title"/>
          </p:nvPr>
        </p:nvSpPr>
        <p:spPr/>
        <p:txBody>
          <a:bodyPr/>
          <a:lstStyle/>
          <a:p>
            <a:r>
              <a:rPr lang="en-GB" dirty="0" smtClean="0"/>
              <a:t>R&amp;N Timeline</a:t>
            </a: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1586974240"/>
              </p:ext>
            </p:extLst>
          </p:nvPr>
        </p:nvGraphicFramePr>
        <p:xfrm>
          <a:off x="395536" y="1059582"/>
          <a:ext cx="9000992" cy="257038"/>
        </p:xfrm>
        <a:graphic>
          <a:graphicData uri="http://schemas.openxmlformats.org/drawingml/2006/table">
            <a:tbl>
              <a:tblPr firstRow="1" bandRow="1">
                <a:tableStyleId>{5C22544A-7EE6-4342-B048-85BDC9FD1C3A}</a:tableStyleId>
              </a:tblPr>
              <a:tblGrid>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tblGrid>
              <a:tr h="257038">
                <a:tc>
                  <a:txBody>
                    <a:bodyPr/>
                    <a:lstStyle/>
                    <a:p>
                      <a:pPr algn="ctr"/>
                      <a:r>
                        <a:rPr lang="en-GB" sz="600" dirty="0" smtClean="0"/>
                        <a:t>Jan</a:t>
                      </a:r>
                      <a:endParaRPr lang="en-GB" sz="600" dirty="0"/>
                    </a:p>
                  </a:txBody>
                  <a:tcPr anchor="ctr">
                    <a:solidFill>
                      <a:schemeClr val="bg1">
                        <a:lumMod val="65000"/>
                      </a:schemeClr>
                    </a:solidFill>
                  </a:tcPr>
                </a:tc>
                <a:tc>
                  <a:txBody>
                    <a:bodyPr/>
                    <a:lstStyle/>
                    <a:p>
                      <a:pPr algn="ctr"/>
                      <a:r>
                        <a:rPr lang="en-GB" sz="600" dirty="0" smtClean="0"/>
                        <a:t>Feb</a:t>
                      </a:r>
                      <a:endParaRPr lang="en-GB" sz="600" dirty="0"/>
                    </a:p>
                  </a:txBody>
                  <a:tcPr anchor="ctr">
                    <a:solidFill>
                      <a:schemeClr val="bg1">
                        <a:lumMod val="65000"/>
                      </a:schemeClr>
                    </a:solidFill>
                  </a:tcPr>
                </a:tc>
                <a:tc>
                  <a:txBody>
                    <a:bodyPr/>
                    <a:lstStyle/>
                    <a:p>
                      <a:pPr algn="ctr"/>
                      <a:r>
                        <a:rPr lang="en-GB" sz="600" dirty="0" smtClean="0"/>
                        <a:t>Mar</a:t>
                      </a:r>
                      <a:endParaRPr lang="en-GB" sz="600" dirty="0"/>
                    </a:p>
                  </a:txBody>
                  <a:tcPr anchor="ctr">
                    <a:solidFill>
                      <a:schemeClr val="bg1">
                        <a:lumMod val="65000"/>
                      </a:schemeClr>
                    </a:solidFill>
                  </a:tcPr>
                </a:tc>
                <a:tc>
                  <a:txBody>
                    <a:bodyPr/>
                    <a:lstStyle/>
                    <a:p>
                      <a:pPr algn="ctr"/>
                      <a:r>
                        <a:rPr lang="en-GB" sz="600" dirty="0" smtClean="0"/>
                        <a:t>Apr</a:t>
                      </a:r>
                      <a:endParaRPr lang="en-GB" sz="600" dirty="0"/>
                    </a:p>
                  </a:txBody>
                  <a:tcPr anchor="ctr">
                    <a:solidFill>
                      <a:schemeClr val="bg1">
                        <a:lumMod val="65000"/>
                      </a:schemeClr>
                    </a:solidFill>
                  </a:tcPr>
                </a:tc>
                <a:tc>
                  <a:txBody>
                    <a:bodyPr/>
                    <a:lstStyle/>
                    <a:p>
                      <a:pPr algn="ctr"/>
                      <a:r>
                        <a:rPr lang="en-GB" sz="600" dirty="0" smtClean="0"/>
                        <a:t>May</a:t>
                      </a:r>
                      <a:endParaRPr lang="en-GB" sz="600" dirty="0"/>
                    </a:p>
                  </a:txBody>
                  <a:tcPr anchor="ctr">
                    <a:solidFill>
                      <a:schemeClr val="bg1">
                        <a:lumMod val="65000"/>
                      </a:schemeClr>
                    </a:solidFill>
                  </a:tcPr>
                </a:tc>
                <a:tc>
                  <a:txBody>
                    <a:bodyPr/>
                    <a:lstStyle/>
                    <a:p>
                      <a:pPr algn="ctr"/>
                      <a:r>
                        <a:rPr lang="en-GB" sz="600" dirty="0" smtClean="0"/>
                        <a:t>Jun</a:t>
                      </a:r>
                      <a:endParaRPr lang="en-GB" sz="600" dirty="0"/>
                    </a:p>
                  </a:txBody>
                  <a:tcPr anchor="ctr">
                    <a:solidFill>
                      <a:schemeClr val="bg1">
                        <a:lumMod val="65000"/>
                      </a:schemeClr>
                    </a:solidFill>
                  </a:tcPr>
                </a:tc>
                <a:tc>
                  <a:txBody>
                    <a:bodyPr/>
                    <a:lstStyle/>
                    <a:p>
                      <a:pPr algn="ctr"/>
                      <a:r>
                        <a:rPr lang="en-GB" sz="600" dirty="0" smtClean="0"/>
                        <a:t>Jul</a:t>
                      </a:r>
                      <a:endParaRPr lang="en-GB" sz="600" dirty="0"/>
                    </a:p>
                  </a:txBody>
                  <a:tcPr anchor="ctr">
                    <a:solidFill>
                      <a:schemeClr val="bg1">
                        <a:lumMod val="65000"/>
                      </a:schemeClr>
                    </a:solidFill>
                  </a:tcPr>
                </a:tc>
                <a:tc>
                  <a:txBody>
                    <a:bodyPr/>
                    <a:lstStyle/>
                    <a:p>
                      <a:pPr algn="ctr"/>
                      <a:r>
                        <a:rPr lang="en-GB" sz="600" dirty="0" smtClean="0"/>
                        <a:t>Aug</a:t>
                      </a:r>
                      <a:endParaRPr lang="en-GB" sz="600" dirty="0"/>
                    </a:p>
                  </a:txBody>
                  <a:tcPr anchor="ctr">
                    <a:solidFill>
                      <a:schemeClr val="bg1">
                        <a:lumMod val="65000"/>
                      </a:schemeClr>
                    </a:solidFill>
                  </a:tcPr>
                </a:tc>
                <a:tc>
                  <a:txBody>
                    <a:bodyPr/>
                    <a:lstStyle/>
                    <a:p>
                      <a:pPr algn="ctr"/>
                      <a:r>
                        <a:rPr lang="en-GB" sz="600" dirty="0" smtClean="0"/>
                        <a:t>Sep</a:t>
                      </a:r>
                      <a:endParaRPr lang="en-GB" sz="600" dirty="0"/>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r>
                        <a:rPr lang="en-GB" sz="600" dirty="0" smtClean="0"/>
                        <a:t>Jan</a:t>
                      </a:r>
                    </a:p>
                  </a:txBody>
                  <a:tcPr anchor="ctr">
                    <a:solidFill>
                      <a:schemeClr val="bg1">
                        <a:lumMod val="65000"/>
                      </a:schemeClr>
                    </a:solidFill>
                  </a:tcPr>
                </a:tc>
                <a:tc>
                  <a:txBody>
                    <a:bodyPr/>
                    <a:lstStyle/>
                    <a:p>
                      <a:pPr algn="ctr"/>
                      <a:r>
                        <a:rPr lang="en-GB" sz="600" dirty="0" smtClean="0"/>
                        <a:t>Feb</a:t>
                      </a:r>
                    </a:p>
                  </a:txBody>
                  <a:tcPr anchor="ctr">
                    <a:solidFill>
                      <a:schemeClr val="bg1">
                        <a:lumMod val="65000"/>
                      </a:schemeClr>
                    </a:solidFill>
                  </a:tcPr>
                </a:tc>
                <a:tc>
                  <a:txBody>
                    <a:bodyPr/>
                    <a:lstStyle/>
                    <a:p>
                      <a:pPr algn="ctr"/>
                      <a:r>
                        <a:rPr lang="en-GB" sz="600" dirty="0" smtClean="0"/>
                        <a:t>Mar</a:t>
                      </a:r>
                    </a:p>
                  </a:txBody>
                  <a:tcPr anchor="ctr">
                    <a:solidFill>
                      <a:schemeClr val="bg1">
                        <a:lumMod val="65000"/>
                      </a:schemeClr>
                    </a:solidFill>
                  </a:tcPr>
                </a:tc>
                <a:tc>
                  <a:txBody>
                    <a:bodyPr/>
                    <a:lstStyle/>
                    <a:p>
                      <a:pPr algn="ctr"/>
                      <a:r>
                        <a:rPr lang="en-GB" sz="600" dirty="0" smtClean="0"/>
                        <a:t>Apr</a:t>
                      </a:r>
                    </a:p>
                  </a:txBody>
                  <a:tcPr anchor="ctr">
                    <a:solidFill>
                      <a:schemeClr val="bg1">
                        <a:lumMod val="65000"/>
                      </a:schemeClr>
                    </a:solidFill>
                  </a:tcPr>
                </a:tc>
                <a:tc>
                  <a:txBody>
                    <a:bodyPr/>
                    <a:lstStyle/>
                    <a:p>
                      <a:pPr algn="ctr"/>
                      <a:r>
                        <a:rPr lang="en-GB" sz="600" dirty="0" smtClean="0"/>
                        <a:t>May</a:t>
                      </a:r>
                    </a:p>
                  </a:txBody>
                  <a:tcPr anchor="ctr">
                    <a:solidFill>
                      <a:schemeClr val="bg1">
                        <a:lumMod val="65000"/>
                      </a:schemeClr>
                    </a:solidFill>
                  </a:tcPr>
                </a:tc>
                <a:tc>
                  <a:txBody>
                    <a:bodyPr/>
                    <a:lstStyle/>
                    <a:p>
                      <a:pPr algn="ctr"/>
                      <a:r>
                        <a:rPr lang="en-GB" sz="600" dirty="0" smtClean="0"/>
                        <a:t>Jun</a:t>
                      </a:r>
                    </a:p>
                  </a:txBody>
                  <a:tcPr anchor="ctr">
                    <a:solidFill>
                      <a:schemeClr val="bg1">
                        <a:lumMod val="65000"/>
                      </a:schemeClr>
                    </a:solidFill>
                  </a:tcPr>
                </a:tc>
                <a:tc>
                  <a:txBody>
                    <a:bodyPr/>
                    <a:lstStyle/>
                    <a:p>
                      <a:pPr algn="ctr"/>
                      <a:r>
                        <a:rPr lang="en-GB" sz="600" dirty="0" smtClean="0"/>
                        <a:t>Jul</a:t>
                      </a:r>
                    </a:p>
                  </a:txBody>
                  <a:tcPr anchor="ctr">
                    <a:solidFill>
                      <a:schemeClr val="bg1">
                        <a:lumMod val="65000"/>
                      </a:schemeClr>
                    </a:solidFill>
                  </a:tcPr>
                </a:tc>
                <a:tc>
                  <a:txBody>
                    <a:bodyPr/>
                    <a:lstStyle/>
                    <a:p>
                      <a:pPr algn="ctr"/>
                      <a:r>
                        <a:rPr lang="en-GB" sz="600" dirty="0" smtClean="0"/>
                        <a:t>Aug</a:t>
                      </a:r>
                    </a:p>
                  </a:txBody>
                  <a:tcPr anchor="ctr">
                    <a:solidFill>
                      <a:schemeClr val="bg1">
                        <a:lumMod val="65000"/>
                      </a:schemeClr>
                    </a:solidFill>
                  </a:tcPr>
                </a:tc>
                <a:tc>
                  <a:txBody>
                    <a:bodyPr/>
                    <a:lstStyle/>
                    <a:p>
                      <a:pPr algn="ctr"/>
                      <a:r>
                        <a:rPr lang="en-GB" sz="600" dirty="0" smtClean="0"/>
                        <a:t>Sep</a:t>
                      </a:r>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endParaRPr lang="en-GB" sz="600" dirty="0" smtClean="0"/>
                    </a:p>
                  </a:txBody>
                  <a:tcPr anchor="ctr">
                    <a:noFill/>
                  </a:tcPr>
                </a:tc>
                <a:tc>
                  <a:txBody>
                    <a:bodyPr/>
                    <a:lstStyle/>
                    <a:p>
                      <a:pPr algn="ctr"/>
                      <a:endParaRPr lang="en-GB" sz="600" dirty="0" smtClean="0"/>
                    </a:p>
                  </a:txBody>
                  <a:tcPr anchor="c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24219392"/>
              </p:ext>
            </p:extLst>
          </p:nvPr>
        </p:nvGraphicFramePr>
        <p:xfrm>
          <a:off x="395536" y="682260"/>
          <a:ext cx="8280920" cy="305314"/>
        </p:xfrm>
        <a:graphic>
          <a:graphicData uri="http://schemas.openxmlformats.org/drawingml/2006/table">
            <a:tbl>
              <a:tblPr firstRow="1" bandRow="1">
                <a:tableStyleId>{5C22544A-7EE6-4342-B048-85BDC9FD1C3A}</a:tableStyleId>
              </a:tblPr>
              <a:tblGrid>
                <a:gridCol w="4176464"/>
                <a:gridCol w="4104456"/>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38" name="Right Arrow 37"/>
          <p:cNvSpPr/>
          <p:nvPr/>
        </p:nvSpPr>
        <p:spPr>
          <a:xfrm>
            <a:off x="467544" y="1563638"/>
            <a:ext cx="2084721"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June-19</a:t>
            </a:r>
            <a:endParaRPr lang="en-GB" sz="800" dirty="0"/>
          </a:p>
        </p:txBody>
      </p:sp>
      <p:sp>
        <p:nvSpPr>
          <p:cNvPr id="39" name="Right Arrow 38"/>
          <p:cNvSpPr/>
          <p:nvPr/>
        </p:nvSpPr>
        <p:spPr>
          <a:xfrm>
            <a:off x="467544" y="1794939"/>
            <a:ext cx="3096344"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Sept-19 (EUC)</a:t>
            </a:r>
            <a:endParaRPr lang="en-GB" sz="800" dirty="0"/>
          </a:p>
        </p:txBody>
      </p:sp>
      <p:sp>
        <p:nvSpPr>
          <p:cNvPr id="40" name="Right Arrow 39"/>
          <p:cNvSpPr/>
          <p:nvPr/>
        </p:nvSpPr>
        <p:spPr>
          <a:xfrm>
            <a:off x="467544" y="2027566"/>
            <a:ext cx="3744416"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Nov-19</a:t>
            </a:r>
            <a:endParaRPr lang="en-GB" sz="800" dirty="0"/>
          </a:p>
        </p:txBody>
      </p:sp>
      <p:sp>
        <p:nvSpPr>
          <p:cNvPr id="42" name="Right Arrow 41"/>
          <p:cNvSpPr/>
          <p:nvPr/>
        </p:nvSpPr>
        <p:spPr>
          <a:xfrm>
            <a:off x="467544" y="2505097"/>
            <a:ext cx="8676456" cy="207722"/>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CSS CC</a:t>
            </a:r>
            <a:endParaRPr lang="en-GB" sz="800" dirty="0"/>
          </a:p>
        </p:txBody>
      </p:sp>
      <p:sp>
        <p:nvSpPr>
          <p:cNvPr id="43" name="Right Arrow 42"/>
          <p:cNvSpPr/>
          <p:nvPr/>
        </p:nvSpPr>
        <p:spPr>
          <a:xfrm>
            <a:off x="3059832" y="2828331"/>
            <a:ext cx="5400600" cy="226951"/>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RETRO</a:t>
            </a:r>
            <a:endParaRPr lang="en-GB" sz="800" dirty="0"/>
          </a:p>
        </p:txBody>
      </p:sp>
      <p:sp>
        <p:nvSpPr>
          <p:cNvPr id="44" name="Right Arrow 43"/>
          <p:cNvSpPr/>
          <p:nvPr/>
        </p:nvSpPr>
        <p:spPr>
          <a:xfrm>
            <a:off x="1115616" y="3152473"/>
            <a:ext cx="8028384"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UIG</a:t>
            </a:r>
            <a:endParaRPr lang="en-GB" sz="800" dirty="0"/>
          </a:p>
        </p:txBody>
      </p:sp>
      <p:sp>
        <p:nvSpPr>
          <p:cNvPr id="45" name="Right Arrow 44"/>
          <p:cNvSpPr/>
          <p:nvPr/>
        </p:nvSpPr>
        <p:spPr>
          <a:xfrm>
            <a:off x="467544" y="3368497"/>
            <a:ext cx="3168352" cy="245567"/>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Mod 678 – GB Charging</a:t>
            </a:r>
            <a:endParaRPr lang="en-GB" sz="800" dirty="0"/>
          </a:p>
        </p:txBody>
      </p:sp>
      <p:sp>
        <p:nvSpPr>
          <p:cNvPr id="46" name="Right Arrow 45"/>
          <p:cNvSpPr/>
          <p:nvPr/>
        </p:nvSpPr>
        <p:spPr>
          <a:xfrm>
            <a:off x="4644008" y="3506052"/>
            <a:ext cx="576064"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Feb-20</a:t>
            </a:r>
            <a:endParaRPr lang="en-GB" sz="800" dirty="0"/>
          </a:p>
        </p:txBody>
      </p:sp>
      <p:sp>
        <p:nvSpPr>
          <p:cNvPr id="47" name="Right Arrow 46"/>
          <p:cNvSpPr/>
          <p:nvPr/>
        </p:nvSpPr>
        <p:spPr>
          <a:xfrm>
            <a:off x="2915816" y="3722076"/>
            <a:ext cx="3744416" cy="231105"/>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June-20</a:t>
            </a:r>
            <a:endParaRPr lang="en-GB" sz="800" dirty="0"/>
          </a:p>
        </p:txBody>
      </p:sp>
      <p:sp>
        <p:nvSpPr>
          <p:cNvPr id="48" name="Right Arrow 47"/>
          <p:cNvSpPr/>
          <p:nvPr/>
        </p:nvSpPr>
        <p:spPr>
          <a:xfrm>
            <a:off x="3923928" y="3953181"/>
            <a:ext cx="4499992" cy="216024"/>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Nov-20</a:t>
            </a:r>
            <a:endParaRPr lang="en-GB" sz="800" dirty="0"/>
          </a:p>
        </p:txBody>
      </p:sp>
      <p:sp>
        <p:nvSpPr>
          <p:cNvPr id="81" name="TextBox 80"/>
          <p:cNvSpPr txBox="1"/>
          <p:nvPr/>
        </p:nvSpPr>
        <p:spPr>
          <a:xfrm>
            <a:off x="35496" y="4587974"/>
            <a:ext cx="8640960" cy="461665"/>
          </a:xfrm>
          <a:prstGeom prst="rect">
            <a:avLst/>
          </a:prstGeom>
          <a:noFill/>
        </p:spPr>
        <p:txBody>
          <a:bodyPr wrap="square" rtlCol="0">
            <a:spAutoFit/>
          </a:bodyPr>
          <a:lstStyle/>
          <a:p>
            <a:pPr marL="171450" indent="-171450">
              <a:buFont typeface="Arial" panose="020B0604020202020204" pitchFamily="34" charset="0"/>
              <a:buChar char="•"/>
            </a:pPr>
            <a:r>
              <a:rPr lang="en-GB" sz="800" b="1" dirty="0" smtClean="0"/>
              <a:t>Assumes February Release continue to be documentation only release</a:t>
            </a:r>
          </a:p>
          <a:p>
            <a:pPr marL="171450" indent="-171450">
              <a:buFont typeface="Arial" panose="020B0604020202020204" pitchFamily="34" charset="0"/>
              <a:buChar char="•"/>
            </a:pPr>
            <a:r>
              <a:rPr lang="en-GB" sz="800" b="1" dirty="0" smtClean="0"/>
              <a:t>Assumes RETRO will be Nov 2020 Major Release Delivery</a:t>
            </a:r>
          </a:p>
          <a:p>
            <a:pPr marL="171450" indent="-171450">
              <a:buFont typeface="Arial" panose="020B0604020202020204" pitchFamily="34" charset="0"/>
              <a:buChar char="•"/>
            </a:pPr>
            <a:r>
              <a:rPr lang="en-GB" sz="800" b="1" dirty="0" smtClean="0"/>
              <a:t>Please note that this is all potential activity within UK Link over the next 24 months</a:t>
            </a:r>
            <a:endParaRPr lang="en-GB" sz="800" b="1" dirty="0"/>
          </a:p>
        </p:txBody>
      </p:sp>
      <p:sp>
        <p:nvSpPr>
          <p:cNvPr id="49" name="Right Arrow 48"/>
          <p:cNvSpPr/>
          <p:nvPr/>
        </p:nvSpPr>
        <p:spPr>
          <a:xfrm>
            <a:off x="1547664" y="2263194"/>
            <a:ext cx="1296144" cy="241903"/>
          </a:xfrm>
          <a:prstGeom prst="rightArrow">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t>Minor Release D4</a:t>
            </a:r>
            <a:endParaRPr lang="en-GB" sz="800" dirty="0"/>
          </a:p>
        </p:txBody>
      </p:sp>
    </p:spTree>
    <p:extLst>
      <p:ext uri="{BB962C8B-B14F-4D97-AF65-F5344CB8AC3E}">
        <p14:creationId xmlns:p14="http://schemas.microsoft.com/office/powerpoint/2010/main" val="1807709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Straight Connector 135"/>
          <p:cNvCxnSpPr/>
          <p:nvPr/>
        </p:nvCxnSpPr>
        <p:spPr>
          <a:xfrm>
            <a:off x="5868144"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576865"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79494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00543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21082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440584" y="126052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3734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82032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04158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25207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45746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71957"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88398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6372200"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36408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7333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375185"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881808"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373244"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892156"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375756"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904721" y="1275606"/>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03648"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99592" y="120359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5536" y="11315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8EA3F08-64D0-41F2-864D-9FD93219A379}"/>
              </a:ext>
            </a:extLst>
          </p:cNvPr>
          <p:cNvSpPr>
            <a:spLocks noGrp="1"/>
          </p:cNvSpPr>
          <p:nvPr>
            <p:ph type="title"/>
          </p:nvPr>
        </p:nvSpPr>
        <p:spPr/>
        <p:txBody>
          <a:bodyPr/>
          <a:lstStyle/>
          <a:p>
            <a:r>
              <a:rPr lang="en-GB" dirty="0" smtClean="0"/>
              <a:t>2019 / 2020 R&amp;N Delivery Timeline</a:t>
            </a:r>
            <a:endParaRPr lang="en-GB" dirty="0"/>
          </a:p>
        </p:txBody>
      </p:sp>
      <p:graphicFrame>
        <p:nvGraphicFramePr>
          <p:cNvPr id="18" name="Table 17"/>
          <p:cNvGraphicFramePr>
            <a:graphicFrameLocks noGrp="1"/>
          </p:cNvGraphicFramePr>
          <p:nvPr>
            <p:extLst>
              <p:ext uri="{D42A27DB-BD31-4B8C-83A1-F6EECF244321}">
                <p14:modId xmlns:p14="http://schemas.microsoft.com/office/powerpoint/2010/main" val="2121227578"/>
              </p:ext>
            </p:extLst>
          </p:nvPr>
        </p:nvGraphicFramePr>
        <p:xfrm>
          <a:off x="395536" y="682260"/>
          <a:ext cx="8496944" cy="305314"/>
        </p:xfrm>
        <a:graphic>
          <a:graphicData uri="http://schemas.openxmlformats.org/drawingml/2006/table">
            <a:tbl>
              <a:tblPr firstRow="1" bandRow="1">
                <a:tableStyleId>{5C22544A-7EE6-4342-B048-85BDC9FD1C3A}</a:tableStyleId>
              </a:tblPr>
              <a:tblGrid>
                <a:gridCol w="5976664"/>
                <a:gridCol w="2520280"/>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81" name="TextBox 80"/>
          <p:cNvSpPr txBox="1"/>
          <p:nvPr/>
        </p:nvSpPr>
        <p:spPr>
          <a:xfrm>
            <a:off x="35496" y="4587974"/>
            <a:ext cx="8640960" cy="461665"/>
          </a:xfrm>
          <a:prstGeom prst="rect">
            <a:avLst/>
          </a:prstGeom>
          <a:noFill/>
        </p:spPr>
        <p:txBody>
          <a:bodyPr wrap="square" rtlCol="0">
            <a:spAutoFit/>
          </a:bodyPr>
          <a:lstStyle/>
          <a:p>
            <a:pPr marL="171450" indent="-171450">
              <a:buFont typeface="Arial" panose="020B0604020202020204" pitchFamily="34" charset="0"/>
              <a:buChar char="•"/>
            </a:pPr>
            <a:r>
              <a:rPr lang="en-GB" sz="800" b="1" dirty="0" smtClean="0"/>
              <a:t>Assumes February Release continue to be documentation only release</a:t>
            </a:r>
          </a:p>
          <a:p>
            <a:pPr marL="171450" indent="-171450">
              <a:buFont typeface="Arial" panose="020B0604020202020204" pitchFamily="34" charset="0"/>
              <a:buChar char="•"/>
            </a:pPr>
            <a:r>
              <a:rPr lang="en-GB" sz="800" b="1" dirty="0" smtClean="0"/>
              <a:t>Assumes RETRO will be Nov 2020 Major Release Delivery</a:t>
            </a:r>
          </a:p>
          <a:p>
            <a:pPr marL="171450" indent="-171450">
              <a:buFont typeface="Arial" panose="020B0604020202020204" pitchFamily="34" charset="0"/>
              <a:buChar char="•"/>
            </a:pPr>
            <a:r>
              <a:rPr lang="en-GB" sz="800" b="1" dirty="0" smtClean="0"/>
              <a:t>Please note that this is all potential activity within UK Link over the next 24 months</a:t>
            </a:r>
            <a:endParaRPr lang="en-GB" sz="800" b="1" dirty="0"/>
          </a:p>
        </p:txBody>
      </p:sp>
      <p:sp>
        <p:nvSpPr>
          <p:cNvPr id="50" name="Rectangle 49"/>
          <p:cNvSpPr/>
          <p:nvPr/>
        </p:nvSpPr>
        <p:spPr>
          <a:xfrm>
            <a:off x="98630" y="1635647"/>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Jun-19</a:t>
            </a:r>
            <a:endParaRPr lang="en-GB" sz="600" b="1" dirty="0"/>
          </a:p>
        </p:txBody>
      </p:sp>
      <p:sp>
        <p:nvSpPr>
          <p:cNvPr id="51" name="Rectangle 50"/>
          <p:cNvSpPr/>
          <p:nvPr/>
        </p:nvSpPr>
        <p:spPr>
          <a:xfrm>
            <a:off x="458669" y="1635647"/>
            <a:ext cx="1211489" cy="201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Build </a:t>
            </a:r>
            <a:endParaRPr lang="en-GB" sz="800" b="1" dirty="0">
              <a:solidFill>
                <a:schemeClr val="bg1"/>
              </a:solidFill>
            </a:endParaRPr>
          </a:p>
        </p:txBody>
      </p:sp>
      <p:sp>
        <p:nvSpPr>
          <p:cNvPr id="52" name="Rectangle 51"/>
          <p:cNvSpPr/>
          <p:nvPr/>
        </p:nvSpPr>
        <p:spPr>
          <a:xfrm>
            <a:off x="1619672" y="1635647"/>
            <a:ext cx="1368152" cy="201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Testing</a:t>
            </a:r>
            <a:endParaRPr lang="en-GB" sz="800" b="1" dirty="0">
              <a:solidFill>
                <a:schemeClr val="bg1"/>
              </a:solidFill>
            </a:endParaRPr>
          </a:p>
        </p:txBody>
      </p:sp>
      <p:sp>
        <p:nvSpPr>
          <p:cNvPr id="53" name="Rectangle 52"/>
          <p:cNvSpPr/>
          <p:nvPr/>
        </p:nvSpPr>
        <p:spPr>
          <a:xfrm>
            <a:off x="2987824" y="1635646"/>
            <a:ext cx="539245" cy="20156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a:t>
            </a:r>
            <a:endParaRPr lang="en-GB" sz="800" b="1" dirty="0">
              <a:solidFill>
                <a:schemeClr val="bg1"/>
              </a:solidFill>
            </a:endParaRPr>
          </a:p>
        </p:txBody>
      </p:sp>
      <p:sp>
        <p:nvSpPr>
          <p:cNvPr id="54" name="Rectangle 53"/>
          <p:cNvSpPr/>
          <p:nvPr/>
        </p:nvSpPr>
        <p:spPr>
          <a:xfrm>
            <a:off x="3491880" y="1635646"/>
            <a:ext cx="535432" cy="201563"/>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56" name="Rectangle 55"/>
          <p:cNvSpPr/>
          <p:nvPr/>
        </p:nvSpPr>
        <p:spPr>
          <a:xfrm>
            <a:off x="107504" y="1944677"/>
            <a:ext cx="360040" cy="21602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EUC</a:t>
            </a:r>
            <a:endParaRPr lang="en-GB" sz="700" b="1" dirty="0"/>
          </a:p>
        </p:txBody>
      </p:sp>
      <p:sp>
        <p:nvSpPr>
          <p:cNvPr id="83" name="Rectangle 82"/>
          <p:cNvSpPr/>
          <p:nvPr/>
        </p:nvSpPr>
        <p:spPr>
          <a:xfrm>
            <a:off x="467544" y="1938139"/>
            <a:ext cx="936104" cy="222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Build </a:t>
            </a:r>
            <a:endParaRPr lang="en-GB" sz="800" b="1" dirty="0">
              <a:solidFill>
                <a:schemeClr val="bg1"/>
              </a:solidFill>
            </a:endParaRPr>
          </a:p>
        </p:txBody>
      </p:sp>
      <p:sp>
        <p:nvSpPr>
          <p:cNvPr id="84" name="Rectangle 83"/>
          <p:cNvSpPr/>
          <p:nvPr/>
        </p:nvSpPr>
        <p:spPr>
          <a:xfrm>
            <a:off x="1403648" y="1938139"/>
            <a:ext cx="2160240"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Testing</a:t>
            </a:r>
            <a:endParaRPr lang="en-GB" sz="800" b="1" dirty="0">
              <a:solidFill>
                <a:schemeClr val="bg1"/>
              </a:solidFill>
            </a:endParaRPr>
          </a:p>
        </p:txBody>
      </p:sp>
      <p:sp>
        <p:nvSpPr>
          <p:cNvPr id="85" name="Rectangle 84"/>
          <p:cNvSpPr/>
          <p:nvPr/>
        </p:nvSpPr>
        <p:spPr>
          <a:xfrm>
            <a:off x="3563888" y="1938139"/>
            <a:ext cx="598566"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 #1</a:t>
            </a:r>
            <a:endParaRPr lang="en-GB" sz="800" b="1" dirty="0">
              <a:solidFill>
                <a:schemeClr val="bg1"/>
              </a:solidFill>
            </a:endParaRPr>
          </a:p>
        </p:txBody>
      </p:sp>
      <p:sp>
        <p:nvSpPr>
          <p:cNvPr id="86" name="Rectangle 85"/>
          <p:cNvSpPr/>
          <p:nvPr/>
        </p:nvSpPr>
        <p:spPr>
          <a:xfrm>
            <a:off x="4139952" y="1938139"/>
            <a:ext cx="376198" cy="222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87" name="Rectangle 86"/>
          <p:cNvSpPr/>
          <p:nvPr/>
        </p:nvSpPr>
        <p:spPr>
          <a:xfrm>
            <a:off x="4499992" y="1938139"/>
            <a:ext cx="576064" cy="22256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 #2</a:t>
            </a:r>
            <a:endParaRPr lang="en-GB" sz="800" b="1" dirty="0">
              <a:solidFill>
                <a:schemeClr val="bg1"/>
              </a:solidFill>
            </a:endParaRPr>
          </a:p>
        </p:txBody>
      </p:sp>
      <p:sp>
        <p:nvSpPr>
          <p:cNvPr id="88" name="Rectangle 87"/>
          <p:cNvSpPr/>
          <p:nvPr/>
        </p:nvSpPr>
        <p:spPr>
          <a:xfrm>
            <a:off x="5076056" y="1930190"/>
            <a:ext cx="432048" cy="23051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89" name="Rectangle 88"/>
          <p:cNvSpPr/>
          <p:nvPr/>
        </p:nvSpPr>
        <p:spPr>
          <a:xfrm>
            <a:off x="107504" y="2283718"/>
            <a:ext cx="360040" cy="222102"/>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Nov-19</a:t>
            </a:r>
            <a:endParaRPr lang="en-GB" sz="600" b="1" dirty="0"/>
          </a:p>
        </p:txBody>
      </p:sp>
      <p:sp>
        <p:nvSpPr>
          <p:cNvPr id="90" name="Rectangle 89"/>
          <p:cNvSpPr/>
          <p:nvPr/>
        </p:nvSpPr>
        <p:spPr>
          <a:xfrm>
            <a:off x="467544" y="2277640"/>
            <a:ext cx="1044116" cy="22210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Capture</a:t>
            </a:r>
            <a:endParaRPr lang="en-GB" sz="800" b="1" dirty="0">
              <a:solidFill>
                <a:schemeClr val="bg1"/>
              </a:solidFill>
            </a:endParaRPr>
          </a:p>
        </p:txBody>
      </p:sp>
      <p:sp>
        <p:nvSpPr>
          <p:cNvPr id="91" name="Rectangle 90"/>
          <p:cNvSpPr/>
          <p:nvPr/>
        </p:nvSpPr>
        <p:spPr>
          <a:xfrm>
            <a:off x="1475656" y="2277640"/>
            <a:ext cx="700126" cy="22210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Initiation</a:t>
            </a:r>
            <a:endParaRPr lang="en-GB" sz="800" b="1" dirty="0">
              <a:solidFill>
                <a:schemeClr val="bg1"/>
              </a:solidFill>
            </a:endParaRPr>
          </a:p>
        </p:txBody>
      </p:sp>
      <p:sp>
        <p:nvSpPr>
          <p:cNvPr id="92" name="Rectangle 91"/>
          <p:cNvSpPr/>
          <p:nvPr/>
        </p:nvSpPr>
        <p:spPr>
          <a:xfrm>
            <a:off x="2123728" y="2277641"/>
            <a:ext cx="521804"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Design</a:t>
            </a:r>
            <a:endParaRPr lang="en-GB" sz="800" b="1" dirty="0">
              <a:solidFill>
                <a:schemeClr val="bg1"/>
              </a:solidFill>
            </a:endParaRPr>
          </a:p>
        </p:txBody>
      </p:sp>
      <p:sp>
        <p:nvSpPr>
          <p:cNvPr id="93" name="Rectangle 92"/>
          <p:cNvSpPr/>
          <p:nvPr/>
        </p:nvSpPr>
        <p:spPr>
          <a:xfrm>
            <a:off x="2627784" y="2277641"/>
            <a:ext cx="514400"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Build &amp; UT</a:t>
            </a:r>
            <a:endParaRPr lang="en-GB" sz="800" b="1" dirty="0">
              <a:solidFill>
                <a:schemeClr val="bg1"/>
              </a:solidFill>
            </a:endParaRPr>
          </a:p>
        </p:txBody>
      </p:sp>
      <p:sp>
        <p:nvSpPr>
          <p:cNvPr id="94" name="Rectangle 93"/>
          <p:cNvSpPr/>
          <p:nvPr/>
        </p:nvSpPr>
        <p:spPr>
          <a:xfrm>
            <a:off x="3131840" y="2277641"/>
            <a:ext cx="360040"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ST</a:t>
            </a:r>
            <a:endParaRPr lang="en-GB" sz="800" b="1" dirty="0">
              <a:solidFill>
                <a:schemeClr val="bg1"/>
              </a:solidFill>
            </a:endParaRPr>
          </a:p>
        </p:txBody>
      </p:sp>
      <p:sp>
        <p:nvSpPr>
          <p:cNvPr id="95" name="Rectangle 94"/>
          <p:cNvSpPr/>
          <p:nvPr/>
        </p:nvSpPr>
        <p:spPr>
          <a:xfrm>
            <a:off x="3491880" y="2277641"/>
            <a:ext cx="535432" cy="22210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SIT</a:t>
            </a:r>
            <a:endParaRPr lang="en-GB" sz="800" b="1" dirty="0">
              <a:solidFill>
                <a:schemeClr val="bg1"/>
              </a:solidFill>
            </a:endParaRPr>
          </a:p>
        </p:txBody>
      </p:sp>
      <p:sp>
        <p:nvSpPr>
          <p:cNvPr id="96" name="Rectangle 95"/>
          <p:cNvSpPr/>
          <p:nvPr/>
        </p:nvSpPr>
        <p:spPr>
          <a:xfrm>
            <a:off x="3995936" y="2277640"/>
            <a:ext cx="504056" cy="22210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UAT</a:t>
            </a:r>
            <a:endParaRPr lang="en-GB" sz="800" b="1" dirty="0">
              <a:solidFill>
                <a:schemeClr val="bg1"/>
              </a:solidFill>
            </a:endParaRPr>
          </a:p>
        </p:txBody>
      </p:sp>
      <p:sp>
        <p:nvSpPr>
          <p:cNvPr id="97" name="Rectangle 96"/>
          <p:cNvSpPr/>
          <p:nvPr/>
        </p:nvSpPr>
        <p:spPr>
          <a:xfrm>
            <a:off x="4499992" y="2277641"/>
            <a:ext cx="576064"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err="1" smtClean="0">
                <a:solidFill>
                  <a:schemeClr val="bg1"/>
                </a:solidFill>
              </a:rPr>
              <a:t>Reg</a:t>
            </a:r>
            <a:r>
              <a:rPr lang="en-GB" sz="700" b="1" dirty="0" smtClean="0">
                <a:solidFill>
                  <a:schemeClr val="bg1"/>
                </a:solidFill>
              </a:rPr>
              <a:t> / Pen Test</a:t>
            </a:r>
            <a:endParaRPr lang="en-GB" sz="700" b="1" dirty="0">
              <a:solidFill>
                <a:schemeClr val="bg1"/>
              </a:solidFill>
            </a:endParaRPr>
          </a:p>
        </p:txBody>
      </p:sp>
      <p:sp>
        <p:nvSpPr>
          <p:cNvPr id="98" name="Rectangle 97"/>
          <p:cNvSpPr/>
          <p:nvPr/>
        </p:nvSpPr>
        <p:spPr>
          <a:xfrm>
            <a:off x="5508103" y="2277640"/>
            <a:ext cx="504055" cy="22210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Imp</a:t>
            </a:r>
            <a:endParaRPr lang="en-GB" sz="800" b="1" dirty="0">
              <a:solidFill>
                <a:schemeClr val="bg1"/>
              </a:solidFill>
            </a:endParaRPr>
          </a:p>
        </p:txBody>
      </p:sp>
      <p:sp>
        <p:nvSpPr>
          <p:cNvPr id="99" name="Rectangle 98"/>
          <p:cNvSpPr/>
          <p:nvPr/>
        </p:nvSpPr>
        <p:spPr>
          <a:xfrm>
            <a:off x="6012160" y="2277640"/>
            <a:ext cx="432048" cy="22210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100" name="Rectangle 99"/>
          <p:cNvSpPr/>
          <p:nvPr/>
        </p:nvSpPr>
        <p:spPr>
          <a:xfrm>
            <a:off x="5076056" y="2277640"/>
            <a:ext cx="432048" cy="222102"/>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MT</a:t>
            </a:r>
            <a:endParaRPr lang="en-GB" sz="800" b="1" dirty="0">
              <a:solidFill>
                <a:schemeClr val="bg1"/>
              </a:solidFill>
            </a:endParaRPr>
          </a:p>
        </p:txBody>
      </p:sp>
      <p:sp>
        <p:nvSpPr>
          <p:cNvPr id="101" name="Rectangle 100"/>
          <p:cNvSpPr/>
          <p:nvPr/>
        </p:nvSpPr>
        <p:spPr>
          <a:xfrm>
            <a:off x="107504" y="2586211"/>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t>MR</a:t>
            </a:r>
            <a:endParaRPr lang="en-GB" sz="800" b="1" dirty="0"/>
          </a:p>
        </p:txBody>
      </p:sp>
      <p:sp>
        <p:nvSpPr>
          <p:cNvPr id="102" name="Rectangle 101"/>
          <p:cNvSpPr/>
          <p:nvPr/>
        </p:nvSpPr>
        <p:spPr>
          <a:xfrm>
            <a:off x="2776237" y="2571750"/>
            <a:ext cx="1363715"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03" name="Rectangle 102"/>
          <p:cNvSpPr/>
          <p:nvPr/>
        </p:nvSpPr>
        <p:spPr>
          <a:xfrm>
            <a:off x="107504" y="2931790"/>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CSS CC</a:t>
            </a:r>
            <a:endParaRPr lang="en-GB" sz="600" b="1" dirty="0"/>
          </a:p>
        </p:txBody>
      </p:sp>
      <p:sp>
        <p:nvSpPr>
          <p:cNvPr id="104" name="Rectangle 103"/>
          <p:cNvSpPr/>
          <p:nvPr/>
        </p:nvSpPr>
        <p:spPr>
          <a:xfrm flipH="1">
            <a:off x="467542" y="2931789"/>
            <a:ext cx="936105" cy="22075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HLD</a:t>
            </a:r>
            <a:endParaRPr lang="en-GB" sz="800" b="1" dirty="0">
              <a:solidFill>
                <a:schemeClr val="bg1"/>
              </a:solidFill>
            </a:endParaRPr>
          </a:p>
        </p:txBody>
      </p:sp>
      <p:sp>
        <p:nvSpPr>
          <p:cNvPr id="105" name="Rectangle 104"/>
          <p:cNvSpPr/>
          <p:nvPr/>
        </p:nvSpPr>
        <p:spPr>
          <a:xfrm flipH="1">
            <a:off x="1403647" y="2936517"/>
            <a:ext cx="2971537" cy="211297"/>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Detailed Design</a:t>
            </a:r>
            <a:endParaRPr lang="en-GB" sz="800" b="1" dirty="0">
              <a:solidFill>
                <a:schemeClr val="bg1"/>
              </a:solidFill>
            </a:endParaRPr>
          </a:p>
        </p:txBody>
      </p:sp>
      <p:sp>
        <p:nvSpPr>
          <p:cNvPr id="106" name="Rectangle 105"/>
          <p:cNvSpPr/>
          <p:nvPr/>
        </p:nvSpPr>
        <p:spPr>
          <a:xfrm flipH="1">
            <a:off x="4373978" y="2931790"/>
            <a:ext cx="2836850"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System / Internal Acceptance / Pen Testing</a:t>
            </a:r>
            <a:endParaRPr lang="en-GB" sz="800" b="1" dirty="0">
              <a:solidFill>
                <a:schemeClr val="bg1"/>
              </a:solidFill>
            </a:endParaRPr>
          </a:p>
        </p:txBody>
      </p:sp>
      <p:sp>
        <p:nvSpPr>
          <p:cNvPr id="107" name="Rectangle 106"/>
          <p:cNvSpPr/>
          <p:nvPr/>
        </p:nvSpPr>
        <p:spPr>
          <a:xfrm flipH="1">
            <a:off x="7209291" y="2931790"/>
            <a:ext cx="832293"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SIT / </a:t>
            </a:r>
            <a:r>
              <a:rPr lang="en-GB" sz="800" b="1" dirty="0" err="1" smtClean="0">
                <a:solidFill>
                  <a:schemeClr val="bg1"/>
                </a:solidFill>
              </a:rPr>
              <a:t>Reg</a:t>
            </a:r>
            <a:r>
              <a:rPr lang="en-GB" sz="800" b="1" dirty="0" smtClean="0">
                <a:solidFill>
                  <a:schemeClr val="bg1"/>
                </a:solidFill>
              </a:rPr>
              <a:t> Test</a:t>
            </a:r>
            <a:endParaRPr lang="en-GB" sz="800" b="1" dirty="0">
              <a:solidFill>
                <a:schemeClr val="bg1"/>
              </a:solidFill>
            </a:endParaRPr>
          </a:p>
        </p:txBody>
      </p:sp>
      <p:sp>
        <p:nvSpPr>
          <p:cNvPr id="108" name="Rectangle 107"/>
          <p:cNvSpPr/>
          <p:nvPr/>
        </p:nvSpPr>
        <p:spPr>
          <a:xfrm flipH="1">
            <a:off x="8028383" y="2931790"/>
            <a:ext cx="643573"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MT</a:t>
            </a:r>
            <a:endParaRPr lang="en-GB" sz="800" b="1" dirty="0">
              <a:solidFill>
                <a:schemeClr val="bg1"/>
              </a:solidFill>
            </a:endParaRPr>
          </a:p>
        </p:txBody>
      </p:sp>
      <p:sp>
        <p:nvSpPr>
          <p:cNvPr id="109" name="Rectangle 108"/>
          <p:cNvSpPr/>
          <p:nvPr/>
        </p:nvSpPr>
        <p:spPr>
          <a:xfrm flipH="1">
            <a:off x="8676456" y="2931790"/>
            <a:ext cx="348788" cy="22075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a:t>
            </a:r>
            <a:endParaRPr lang="en-GB" sz="700" b="1" dirty="0">
              <a:solidFill>
                <a:schemeClr val="bg1"/>
              </a:solidFill>
            </a:endParaRPr>
          </a:p>
        </p:txBody>
      </p:sp>
      <p:sp>
        <p:nvSpPr>
          <p:cNvPr id="110" name="Rectangle 109"/>
          <p:cNvSpPr/>
          <p:nvPr/>
        </p:nvSpPr>
        <p:spPr>
          <a:xfrm>
            <a:off x="107504" y="3234283"/>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t>Retro</a:t>
            </a:r>
            <a:endParaRPr lang="en-GB" sz="600" b="1" dirty="0"/>
          </a:p>
        </p:txBody>
      </p:sp>
      <p:sp>
        <p:nvSpPr>
          <p:cNvPr id="111" name="Rectangle 110"/>
          <p:cNvSpPr/>
          <p:nvPr/>
        </p:nvSpPr>
        <p:spPr>
          <a:xfrm>
            <a:off x="1907704" y="3234283"/>
            <a:ext cx="6984776" cy="201563"/>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Nov-2020</a:t>
            </a:r>
            <a:endParaRPr lang="en-GB" sz="800" b="1" dirty="0">
              <a:solidFill>
                <a:schemeClr val="bg1"/>
              </a:solidFill>
            </a:endParaRPr>
          </a:p>
        </p:txBody>
      </p:sp>
      <p:sp>
        <p:nvSpPr>
          <p:cNvPr id="112" name="Rectangle 111"/>
          <p:cNvSpPr/>
          <p:nvPr/>
        </p:nvSpPr>
        <p:spPr>
          <a:xfrm>
            <a:off x="107504" y="3507854"/>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700" b="1" dirty="0" smtClean="0"/>
              <a:t>UIG</a:t>
            </a:r>
            <a:endParaRPr lang="en-GB" sz="700" b="1" dirty="0"/>
          </a:p>
        </p:txBody>
      </p:sp>
      <p:sp>
        <p:nvSpPr>
          <p:cNvPr id="113" name="Rectangle 112"/>
          <p:cNvSpPr/>
          <p:nvPr/>
        </p:nvSpPr>
        <p:spPr>
          <a:xfrm>
            <a:off x="1907704" y="3507854"/>
            <a:ext cx="6984776"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2020</a:t>
            </a:r>
            <a:endParaRPr lang="en-GB" sz="800" b="1" dirty="0">
              <a:solidFill>
                <a:schemeClr val="bg1"/>
              </a:solidFill>
            </a:endParaRPr>
          </a:p>
        </p:txBody>
      </p:sp>
      <p:sp>
        <p:nvSpPr>
          <p:cNvPr id="114" name="Rectangle 113"/>
          <p:cNvSpPr/>
          <p:nvPr/>
        </p:nvSpPr>
        <p:spPr>
          <a:xfrm>
            <a:off x="467541" y="3880656"/>
            <a:ext cx="1437179" cy="216024"/>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ST</a:t>
            </a:r>
            <a:endParaRPr lang="en-GB" sz="800" b="1" dirty="0">
              <a:solidFill>
                <a:schemeClr val="bg1"/>
              </a:solidFill>
            </a:endParaRPr>
          </a:p>
        </p:txBody>
      </p:sp>
      <p:sp>
        <p:nvSpPr>
          <p:cNvPr id="115" name="Rectangle 114"/>
          <p:cNvSpPr/>
          <p:nvPr/>
        </p:nvSpPr>
        <p:spPr>
          <a:xfrm>
            <a:off x="1907704" y="3884912"/>
            <a:ext cx="468052" cy="211768"/>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SIT</a:t>
            </a:r>
            <a:endParaRPr lang="en-GB" sz="800" b="1" dirty="0">
              <a:solidFill>
                <a:schemeClr val="bg1"/>
              </a:solidFill>
            </a:endParaRPr>
          </a:p>
        </p:txBody>
      </p:sp>
      <p:sp>
        <p:nvSpPr>
          <p:cNvPr id="116" name="Rectangle 115"/>
          <p:cNvSpPr/>
          <p:nvPr/>
        </p:nvSpPr>
        <p:spPr>
          <a:xfrm>
            <a:off x="2371193" y="3884912"/>
            <a:ext cx="984730" cy="211768"/>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SUPT</a:t>
            </a:r>
            <a:endParaRPr lang="en-GB" sz="800" b="1" dirty="0">
              <a:solidFill>
                <a:schemeClr val="bg1"/>
              </a:solidFill>
            </a:endParaRPr>
          </a:p>
        </p:txBody>
      </p:sp>
      <p:sp>
        <p:nvSpPr>
          <p:cNvPr id="117" name="Rectangle 116"/>
          <p:cNvSpPr/>
          <p:nvPr/>
        </p:nvSpPr>
        <p:spPr>
          <a:xfrm>
            <a:off x="3347864" y="3880655"/>
            <a:ext cx="648072" cy="216025"/>
          </a:xfrm>
          <a:prstGeom prst="rect">
            <a:avLst/>
          </a:prstGeom>
          <a:solidFill>
            <a:schemeClr val="accent3">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UKL PT</a:t>
            </a:r>
            <a:endParaRPr lang="en-GB" sz="800" b="1" dirty="0">
              <a:solidFill>
                <a:schemeClr val="bg1"/>
              </a:solidFill>
            </a:endParaRPr>
          </a:p>
        </p:txBody>
      </p:sp>
      <p:sp>
        <p:nvSpPr>
          <p:cNvPr id="122" name="Rectangle 121"/>
          <p:cNvSpPr/>
          <p:nvPr/>
        </p:nvSpPr>
        <p:spPr>
          <a:xfrm>
            <a:off x="467544" y="4119865"/>
            <a:ext cx="1152128" cy="22264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UKL ST</a:t>
            </a:r>
            <a:endParaRPr lang="en-GB" sz="800" b="1" dirty="0">
              <a:solidFill>
                <a:schemeClr val="bg1"/>
              </a:solidFill>
            </a:endParaRPr>
          </a:p>
        </p:txBody>
      </p:sp>
      <p:sp>
        <p:nvSpPr>
          <p:cNvPr id="123" name="Rectangle 122"/>
          <p:cNvSpPr/>
          <p:nvPr/>
        </p:nvSpPr>
        <p:spPr>
          <a:xfrm>
            <a:off x="1619672" y="4119865"/>
            <a:ext cx="115656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UKL AT &amp; RT</a:t>
            </a:r>
            <a:endParaRPr lang="en-GB" sz="800" b="1" dirty="0">
              <a:solidFill>
                <a:schemeClr val="bg1"/>
              </a:solidFill>
            </a:endParaRPr>
          </a:p>
        </p:txBody>
      </p:sp>
      <p:sp>
        <p:nvSpPr>
          <p:cNvPr id="124" name="Rectangle 123"/>
          <p:cNvSpPr/>
          <p:nvPr/>
        </p:nvSpPr>
        <p:spPr>
          <a:xfrm>
            <a:off x="3563888" y="4119865"/>
            <a:ext cx="576064" cy="22264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UT</a:t>
            </a:r>
            <a:endParaRPr lang="en-GB" sz="800" b="1" dirty="0">
              <a:solidFill>
                <a:schemeClr val="bg1"/>
              </a:solidFill>
            </a:endParaRPr>
          </a:p>
        </p:txBody>
      </p:sp>
      <p:sp>
        <p:nvSpPr>
          <p:cNvPr id="126" name="TextBox 125"/>
          <p:cNvSpPr txBox="1"/>
          <p:nvPr/>
        </p:nvSpPr>
        <p:spPr>
          <a:xfrm>
            <a:off x="5857436" y="4033396"/>
            <a:ext cx="449796" cy="338554"/>
          </a:xfrm>
          <a:prstGeom prst="rect">
            <a:avLst/>
          </a:prstGeom>
          <a:noFill/>
        </p:spPr>
        <p:txBody>
          <a:bodyPr wrap="square" rtlCol="0">
            <a:spAutoFit/>
          </a:bodyPr>
          <a:lstStyle/>
          <a:p>
            <a:r>
              <a:rPr lang="en-GB" sz="800" dirty="0" smtClean="0">
                <a:solidFill>
                  <a:schemeClr val="bg1"/>
                </a:solidFill>
              </a:rPr>
              <a:t>UKL RT</a:t>
            </a:r>
            <a:endParaRPr lang="en-GB" sz="800" dirty="0">
              <a:solidFill>
                <a:schemeClr val="bg1"/>
              </a:solidFill>
            </a:endParaRPr>
          </a:p>
        </p:txBody>
      </p:sp>
      <p:sp>
        <p:nvSpPr>
          <p:cNvPr id="127" name="Rectangle 126"/>
          <p:cNvSpPr/>
          <p:nvPr/>
        </p:nvSpPr>
        <p:spPr>
          <a:xfrm>
            <a:off x="2771800" y="4119865"/>
            <a:ext cx="792088" cy="22264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UAT</a:t>
            </a:r>
            <a:endParaRPr lang="en-GB" sz="800" b="1" dirty="0">
              <a:solidFill>
                <a:schemeClr val="bg1"/>
              </a:solidFill>
            </a:endParaRPr>
          </a:p>
        </p:txBody>
      </p:sp>
      <p:sp>
        <p:nvSpPr>
          <p:cNvPr id="128" name="Rectangle 127"/>
          <p:cNvSpPr/>
          <p:nvPr/>
        </p:nvSpPr>
        <p:spPr>
          <a:xfrm>
            <a:off x="4139952" y="4119864"/>
            <a:ext cx="733386" cy="222645"/>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IDR</a:t>
            </a:r>
            <a:endParaRPr lang="en-GB" sz="800" b="1" dirty="0">
              <a:solidFill>
                <a:schemeClr val="bg1"/>
              </a:solidFill>
            </a:endParaRPr>
          </a:p>
        </p:txBody>
      </p:sp>
      <p:sp>
        <p:nvSpPr>
          <p:cNvPr id="129" name="Rectangle 128"/>
          <p:cNvSpPr/>
          <p:nvPr/>
        </p:nvSpPr>
        <p:spPr>
          <a:xfrm>
            <a:off x="4860032" y="4119865"/>
            <a:ext cx="216024"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smtClean="0">
                <a:solidFill>
                  <a:schemeClr val="bg1"/>
                </a:solidFill>
              </a:rPr>
              <a:t>IMP</a:t>
            </a:r>
            <a:endParaRPr lang="en-GB" sz="600" b="1" dirty="0">
              <a:solidFill>
                <a:schemeClr val="bg1"/>
              </a:solidFill>
            </a:endParaRPr>
          </a:p>
        </p:txBody>
      </p:sp>
      <p:sp>
        <p:nvSpPr>
          <p:cNvPr id="130" name="Rectangle 129"/>
          <p:cNvSpPr/>
          <p:nvPr/>
        </p:nvSpPr>
        <p:spPr>
          <a:xfrm>
            <a:off x="5076056" y="4119864"/>
            <a:ext cx="1296144" cy="216025"/>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PIS</a:t>
            </a:r>
            <a:endParaRPr lang="en-GB" sz="800" b="1" dirty="0">
              <a:solidFill>
                <a:schemeClr val="bg1"/>
              </a:solidFill>
            </a:endParaRPr>
          </a:p>
        </p:txBody>
      </p:sp>
      <p:sp>
        <p:nvSpPr>
          <p:cNvPr id="131" name="Rectangle 130"/>
          <p:cNvSpPr/>
          <p:nvPr/>
        </p:nvSpPr>
        <p:spPr>
          <a:xfrm>
            <a:off x="107504" y="3867894"/>
            <a:ext cx="360040" cy="518517"/>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00" b="1" dirty="0" smtClean="0"/>
              <a:t>Mod678 – </a:t>
            </a:r>
            <a:r>
              <a:rPr lang="en-GB" sz="700" b="1" dirty="0" err="1" smtClean="0"/>
              <a:t>Uk</a:t>
            </a:r>
            <a:r>
              <a:rPr lang="en-GB" sz="700" b="1" dirty="0" smtClean="0"/>
              <a:t> Link Impacts</a:t>
            </a:r>
            <a:endParaRPr lang="en-GB" sz="700" b="1" dirty="0"/>
          </a:p>
        </p:txBody>
      </p:sp>
      <p:graphicFrame>
        <p:nvGraphicFramePr>
          <p:cNvPr id="82" name="Table 81"/>
          <p:cNvGraphicFramePr>
            <a:graphicFrameLocks noGrp="1"/>
          </p:cNvGraphicFramePr>
          <p:nvPr>
            <p:extLst>
              <p:ext uri="{D42A27DB-BD31-4B8C-83A1-F6EECF244321}">
                <p14:modId xmlns:p14="http://schemas.microsoft.com/office/powerpoint/2010/main" val="726287372"/>
              </p:ext>
            </p:extLst>
          </p:nvPr>
        </p:nvGraphicFramePr>
        <p:xfrm>
          <a:off x="395536" y="987574"/>
          <a:ext cx="5976668" cy="270750"/>
        </p:xfrm>
        <a:graphic>
          <a:graphicData uri="http://schemas.openxmlformats.org/drawingml/2006/table">
            <a:tbl>
              <a:tblPr firstRow="1" bandRow="1">
                <a:tableStyleId>{5C22544A-7EE6-4342-B048-85BDC9FD1C3A}</a:tableStyleId>
              </a:tblPr>
              <a:tblGrid>
                <a:gridCol w="498056"/>
                <a:gridCol w="498055"/>
                <a:gridCol w="498056"/>
                <a:gridCol w="498056"/>
                <a:gridCol w="498055"/>
                <a:gridCol w="498056"/>
                <a:gridCol w="498056"/>
                <a:gridCol w="498055"/>
                <a:gridCol w="498056"/>
                <a:gridCol w="498056"/>
                <a:gridCol w="498055"/>
                <a:gridCol w="498056"/>
              </a:tblGrid>
              <a:tr h="270750">
                <a:tc>
                  <a:txBody>
                    <a:bodyPr/>
                    <a:lstStyle/>
                    <a:p>
                      <a:pPr algn="ctr"/>
                      <a:r>
                        <a:rPr lang="en-GB" sz="800" dirty="0" smtClean="0"/>
                        <a:t>Jan</a:t>
                      </a:r>
                      <a:endParaRPr lang="en-GB" sz="800" dirty="0"/>
                    </a:p>
                  </a:txBody>
                  <a:tcPr anchor="ctr">
                    <a:solidFill>
                      <a:schemeClr val="bg1">
                        <a:lumMod val="65000"/>
                      </a:schemeClr>
                    </a:solidFill>
                  </a:tcPr>
                </a:tc>
                <a:tc>
                  <a:txBody>
                    <a:bodyPr/>
                    <a:lstStyle/>
                    <a:p>
                      <a:pPr algn="ctr"/>
                      <a:r>
                        <a:rPr lang="en-GB" sz="800" dirty="0" smtClean="0"/>
                        <a:t>Feb</a:t>
                      </a:r>
                      <a:endParaRPr lang="en-GB" sz="800" dirty="0"/>
                    </a:p>
                  </a:txBody>
                  <a:tcPr anchor="ctr">
                    <a:solidFill>
                      <a:schemeClr val="bg1">
                        <a:lumMod val="65000"/>
                      </a:schemeClr>
                    </a:solidFill>
                  </a:tcPr>
                </a:tc>
                <a:tc>
                  <a:txBody>
                    <a:bodyPr/>
                    <a:lstStyle/>
                    <a:p>
                      <a:pPr algn="ctr"/>
                      <a:r>
                        <a:rPr lang="en-GB" sz="800" dirty="0" smtClean="0"/>
                        <a:t>Mar</a:t>
                      </a:r>
                      <a:endParaRPr lang="en-GB" sz="800" dirty="0"/>
                    </a:p>
                  </a:txBody>
                  <a:tcPr anchor="ctr">
                    <a:solidFill>
                      <a:schemeClr val="bg1">
                        <a:lumMod val="65000"/>
                      </a:schemeClr>
                    </a:solidFill>
                  </a:tcPr>
                </a:tc>
                <a:tc>
                  <a:txBody>
                    <a:bodyPr/>
                    <a:lstStyle/>
                    <a:p>
                      <a:pPr algn="ctr"/>
                      <a:r>
                        <a:rPr lang="en-GB" sz="800" dirty="0" smtClean="0"/>
                        <a:t>Apr</a:t>
                      </a:r>
                      <a:endParaRPr lang="en-GB" sz="800" dirty="0"/>
                    </a:p>
                  </a:txBody>
                  <a:tcPr anchor="ctr">
                    <a:solidFill>
                      <a:schemeClr val="bg1">
                        <a:lumMod val="65000"/>
                      </a:schemeClr>
                    </a:solidFill>
                  </a:tcPr>
                </a:tc>
                <a:tc>
                  <a:txBody>
                    <a:bodyPr/>
                    <a:lstStyle/>
                    <a:p>
                      <a:pPr algn="ctr"/>
                      <a:r>
                        <a:rPr lang="en-GB" sz="800" dirty="0" smtClean="0"/>
                        <a:t>May</a:t>
                      </a:r>
                      <a:endParaRPr lang="en-GB" sz="800" dirty="0"/>
                    </a:p>
                  </a:txBody>
                  <a:tcPr anchor="ctr">
                    <a:solidFill>
                      <a:schemeClr val="bg1">
                        <a:lumMod val="65000"/>
                      </a:schemeClr>
                    </a:solidFill>
                  </a:tcPr>
                </a:tc>
                <a:tc>
                  <a:txBody>
                    <a:bodyPr/>
                    <a:lstStyle/>
                    <a:p>
                      <a:pPr algn="ctr"/>
                      <a:r>
                        <a:rPr lang="en-GB" sz="800" dirty="0" smtClean="0"/>
                        <a:t>Jun</a:t>
                      </a:r>
                      <a:endParaRPr lang="en-GB" sz="800" dirty="0"/>
                    </a:p>
                  </a:txBody>
                  <a:tcPr anchor="ctr">
                    <a:solidFill>
                      <a:schemeClr val="bg1">
                        <a:lumMod val="65000"/>
                      </a:schemeClr>
                    </a:solidFill>
                  </a:tcPr>
                </a:tc>
                <a:tc>
                  <a:txBody>
                    <a:bodyPr/>
                    <a:lstStyle/>
                    <a:p>
                      <a:pPr algn="ctr"/>
                      <a:r>
                        <a:rPr lang="en-GB" sz="800" dirty="0" smtClean="0"/>
                        <a:t>Jul</a:t>
                      </a:r>
                      <a:endParaRPr lang="en-GB" sz="800" dirty="0"/>
                    </a:p>
                  </a:txBody>
                  <a:tcPr anchor="ctr">
                    <a:solidFill>
                      <a:schemeClr val="bg1">
                        <a:lumMod val="65000"/>
                      </a:schemeClr>
                    </a:solidFill>
                  </a:tcPr>
                </a:tc>
                <a:tc>
                  <a:txBody>
                    <a:bodyPr/>
                    <a:lstStyle/>
                    <a:p>
                      <a:pPr algn="ctr"/>
                      <a:r>
                        <a:rPr lang="en-GB" sz="800" dirty="0" smtClean="0"/>
                        <a:t>Aug</a:t>
                      </a:r>
                      <a:endParaRPr lang="en-GB" sz="800" dirty="0"/>
                    </a:p>
                  </a:txBody>
                  <a:tcPr anchor="ctr">
                    <a:solidFill>
                      <a:schemeClr val="bg1">
                        <a:lumMod val="65000"/>
                      </a:schemeClr>
                    </a:solidFill>
                  </a:tcPr>
                </a:tc>
                <a:tc>
                  <a:txBody>
                    <a:bodyPr/>
                    <a:lstStyle/>
                    <a:p>
                      <a:pPr algn="ctr"/>
                      <a:r>
                        <a:rPr lang="en-GB" sz="800" dirty="0" smtClean="0"/>
                        <a:t>Sep</a:t>
                      </a:r>
                      <a:endParaRPr lang="en-GB" sz="800" dirty="0"/>
                    </a:p>
                  </a:txBody>
                  <a:tcPr anchor="ctr">
                    <a:solidFill>
                      <a:schemeClr val="bg1">
                        <a:lumMod val="65000"/>
                      </a:schemeClr>
                    </a:solidFill>
                  </a:tcPr>
                </a:tc>
                <a:tc>
                  <a:txBody>
                    <a:bodyPr/>
                    <a:lstStyle/>
                    <a:p>
                      <a:pPr algn="ctr"/>
                      <a:r>
                        <a:rPr lang="en-GB" sz="800" dirty="0" smtClean="0"/>
                        <a:t>Oct</a:t>
                      </a:r>
                      <a:endParaRPr lang="en-GB" sz="800" dirty="0"/>
                    </a:p>
                  </a:txBody>
                  <a:tcPr anchor="ctr">
                    <a:solidFill>
                      <a:schemeClr val="bg1">
                        <a:lumMod val="65000"/>
                      </a:schemeClr>
                    </a:solidFill>
                  </a:tcPr>
                </a:tc>
                <a:tc>
                  <a:txBody>
                    <a:bodyPr/>
                    <a:lstStyle/>
                    <a:p>
                      <a:pPr algn="ctr"/>
                      <a:r>
                        <a:rPr lang="en-GB" sz="800" dirty="0" smtClean="0"/>
                        <a:t>Nov</a:t>
                      </a:r>
                      <a:endParaRPr lang="en-GB" sz="800" dirty="0"/>
                    </a:p>
                  </a:txBody>
                  <a:tcPr anchor="ctr">
                    <a:solidFill>
                      <a:schemeClr val="bg1">
                        <a:lumMod val="65000"/>
                      </a:schemeClr>
                    </a:solidFill>
                  </a:tcPr>
                </a:tc>
                <a:tc>
                  <a:txBody>
                    <a:bodyPr/>
                    <a:lstStyle/>
                    <a:p>
                      <a:pPr algn="ctr"/>
                      <a:r>
                        <a:rPr lang="en-GB" sz="800" dirty="0" smtClean="0"/>
                        <a:t>Dec</a:t>
                      </a:r>
                      <a:endParaRPr lang="en-GB" sz="800" dirty="0"/>
                    </a:p>
                  </a:txBody>
                  <a:tcPr anchor="ctr">
                    <a:solidFill>
                      <a:schemeClr val="bg1">
                        <a:lumMod val="65000"/>
                      </a:schemeClr>
                    </a:solidFill>
                  </a:tcPr>
                </a:tc>
              </a:tr>
            </a:tbl>
          </a:graphicData>
        </a:graphic>
      </p:graphicFrame>
      <p:graphicFrame>
        <p:nvGraphicFramePr>
          <p:cNvPr id="118" name="Table 117"/>
          <p:cNvGraphicFramePr>
            <a:graphicFrameLocks noGrp="1"/>
          </p:cNvGraphicFramePr>
          <p:nvPr>
            <p:extLst>
              <p:ext uri="{D42A27DB-BD31-4B8C-83A1-F6EECF244321}">
                <p14:modId xmlns:p14="http://schemas.microsoft.com/office/powerpoint/2010/main" val="617291798"/>
              </p:ext>
            </p:extLst>
          </p:nvPr>
        </p:nvGraphicFramePr>
        <p:xfrm>
          <a:off x="6372200" y="987574"/>
          <a:ext cx="2499360" cy="270750"/>
        </p:xfrm>
        <a:graphic>
          <a:graphicData uri="http://schemas.openxmlformats.org/drawingml/2006/table">
            <a:tbl>
              <a:tblPr firstRow="1" bandRow="1">
                <a:tableStyleId>{5C22544A-7EE6-4342-B048-85BDC9FD1C3A}</a:tableStyleId>
              </a:tblPr>
              <a:tblGrid>
                <a:gridCol w="208280"/>
                <a:gridCol w="208280"/>
                <a:gridCol w="208280"/>
                <a:gridCol w="208280"/>
                <a:gridCol w="208280"/>
                <a:gridCol w="208280"/>
                <a:gridCol w="208280"/>
                <a:gridCol w="208280"/>
                <a:gridCol w="208280"/>
                <a:gridCol w="208280"/>
                <a:gridCol w="208280"/>
                <a:gridCol w="208280"/>
              </a:tblGrid>
              <a:tr h="270750">
                <a:tc>
                  <a:txBody>
                    <a:bodyPr/>
                    <a:lstStyle/>
                    <a:p>
                      <a:pPr algn="ctr"/>
                      <a:r>
                        <a:rPr lang="en-GB" sz="600" dirty="0" smtClean="0"/>
                        <a:t>J</a:t>
                      </a:r>
                      <a:endParaRPr lang="en-GB" sz="600" dirty="0"/>
                    </a:p>
                  </a:txBody>
                  <a:tcPr anchor="ctr">
                    <a:solidFill>
                      <a:schemeClr val="bg1">
                        <a:lumMod val="65000"/>
                      </a:schemeClr>
                    </a:solidFill>
                  </a:tcPr>
                </a:tc>
                <a:tc>
                  <a:txBody>
                    <a:bodyPr/>
                    <a:lstStyle/>
                    <a:p>
                      <a:pPr algn="ctr"/>
                      <a:r>
                        <a:rPr lang="en-GB" sz="600" dirty="0" smtClean="0"/>
                        <a:t>F</a:t>
                      </a:r>
                      <a:endParaRPr lang="en-GB" sz="600" dirty="0"/>
                    </a:p>
                  </a:txBody>
                  <a:tcPr anchor="ctr">
                    <a:solidFill>
                      <a:schemeClr val="bg1">
                        <a:lumMod val="65000"/>
                      </a:schemeClr>
                    </a:solidFill>
                  </a:tcPr>
                </a:tc>
                <a:tc>
                  <a:txBody>
                    <a:bodyPr/>
                    <a:lstStyle/>
                    <a:p>
                      <a:pPr algn="ctr"/>
                      <a:r>
                        <a:rPr lang="en-GB" sz="600" dirty="0" smtClean="0"/>
                        <a:t>M</a:t>
                      </a:r>
                      <a:endParaRPr lang="en-GB" sz="600" dirty="0"/>
                    </a:p>
                  </a:txBody>
                  <a:tcPr anchor="ctr">
                    <a:solidFill>
                      <a:schemeClr val="bg1">
                        <a:lumMod val="65000"/>
                      </a:schemeClr>
                    </a:solidFill>
                  </a:tcPr>
                </a:tc>
                <a:tc>
                  <a:txBody>
                    <a:bodyPr/>
                    <a:lstStyle/>
                    <a:p>
                      <a:pPr algn="ctr"/>
                      <a:r>
                        <a:rPr lang="en-GB" sz="600" dirty="0" smtClean="0"/>
                        <a:t>A</a:t>
                      </a:r>
                      <a:endParaRPr lang="en-GB" sz="600" dirty="0"/>
                    </a:p>
                  </a:txBody>
                  <a:tcPr anchor="ctr">
                    <a:solidFill>
                      <a:schemeClr val="bg1">
                        <a:lumMod val="65000"/>
                      </a:schemeClr>
                    </a:solidFill>
                  </a:tcPr>
                </a:tc>
                <a:tc>
                  <a:txBody>
                    <a:bodyPr/>
                    <a:lstStyle/>
                    <a:p>
                      <a:pPr algn="ctr"/>
                      <a:r>
                        <a:rPr lang="en-GB" sz="600" dirty="0" smtClean="0"/>
                        <a:t>M</a:t>
                      </a:r>
                      <a:endParaRPr lang="en-GB" sz="600" dirty="0"/>
                    </a:p>
                  </a:txBody>
                  <a:tcPr anchor="ctr">
                    <a:solidFill>
                      <a:schemeClr val="bg1">
                        <a:lumMod val="65000"/>
                      </a:schemeClr>
                    </a:solidFill>
                  </a:tcPr>
                </a:tc>
                <a:tc>
                  <a:txBody>
                    <a:bodyPr/>
                    <a:lstStyle/>
                    <a:p>
                      <a:pPr algn="ctr"/>
                      <a:r>
                        <a:rPr lang="en-GB" sz="600" dirty="0" smtClean="0"/>
                        <a:t>J</a:t>
                      </a:r>
                      <a:endParaRPr lang="en-GB" sz="600" dirty="0"/>
                    </a:p>
                  </a:txBody>
                  <a:tcPr anchor="ctr">
                    <a:solidFill>
                      <a:schemeClr val="bg1">
                        <a:lumMod val="65000"/>
                      </a:schemeClr>
                    </a:solidFill>
                  </a:tcPr>
                </a:tc>
                <a:tc>
                  <a:txBody>
                    <a:bodyPr/>
                    <a:lstStyle/>
                    <a:p>
                      <a:pPr algn="ctr"/>
                      <a:r>
                        <a:rPr lang="en-GB" sz="600" dirty="0" smtClean="0"/>
                        <a:t>J</a:t>
                      </a:r>
                      <a:endParaRPr lang="en-GB" sz="600" dirty="0"/>
                    </a:p>
                  </a:txBody>
                  <a:tcPr anchor="ctr">
                    <a:solidFill>
                      <a:schemeClr val="bg1">
                        <a:lumMod val="65000"/>
                      </a:schemeClr>
                    </a:solidFill>
                  </a:tcPr>
                </a:tc>
                <a:tc>
                  <a:txBody>
                    <a:bodyPr/>
                    <a:lstStyle/>
                    <a:p>
                      <a:pPr algn="ctr"/>
                      <a:r>
                        <a:rPr lang="en-GB" sz="600" dirty="0" smtClean="0"/>
                        <a:t>A</a:t>
                      </a:r>
                      <a:endParaRPr lang="en-GB" sz="600" dirty="0"/>
                    </a:p>
                  </a:txBody>
                  <a:tcPr anchor="ctr">
                    <a:solidFill>
                      <a:schemeClr val="bg1">
                        <a:lumMod val="65000"/>
                      </a:schemeClr>
                    </a:solidFill>
                  </a:tcPr>
                </a:tc>
                <a:tc>
                  <a:txBody>
                    <a:bodyPr/>
                    <a:lstStyle/>
                    <a:p>
                      <a:pPr algn="ctr"/>
                      <a:r>
                        <a:rPr lang="en-GB" sz="600" dirty="0" smtClean="0"/>
                        <a:t>S</a:t>
                      </a:r>
                      <a:endParaRPr lang="en-GB" sz="600" dirty="0"/>
                    </a:p>
                  </a:txBody>
                  <a:tcPr anchor="ctr">
                    <a:solidFill>
                      <a:schemeClr val="bg1">
                        <a:lumMod val="65000"/>
                      </a:schemeClr>
                    </a:solidFill>
                  </a:tcPr>
                </a:tc>
                <a:tc>
                  <a:txBody>
                    <a:bodyPr/>
                    <a:lstStyle/>
                    <a:p>
                      <a:pPr algn="ctr"/>
                      <a:r>
                        <a:rPr lang="en-GB" sz="600" dirty="0" smtClean="0"/>
                        <a:t>O</a:t>
                      </a:r>
                      <a:endParaRPr lang="en-GB" sz="600" dirty="0"/>
                    </a:p>
                  </a:txBody>
                  <a:tcPr anchor="ctr">
                    <a:solidFill>
                      <a:schemeClr val="bg1">
                        <a:lumMod val="65000"/>
                      </a:schemeClr>
                    </a:solidFill>
                  </a:tcPr>
                </a:tc>
                <a:tc>
                  <a:txBody>
                    <a:bodyPr/>
                    <a:lstStyle/>
                    <a:p>
                      <a:pPr algn="ctr"/>
                      <a:r>
                        <a:rPr lang="en-GB" sz="600" dirty="0" smtClean="0"/>
                        <a:t>N</a:t>
                      </a:r>
                      <a:endParaRPr lang="en-GB" sz="600" dirty="0"/>
                    </a:p>
                  </a:txBody>
                  <a:tcPr anchor="ctr">
                    <a:solidFill>
                      <a:schemeClr val="bg1">
                        <a:lumMod val="65000"/>
                      </a:schemeClr>
                    </a:solidFill>
                  </a:tcPr>
                </a:tc>
                <a:tc>
                  <a:txBody>
                    <a:bodyPr/>
                    <a:lstStyle/>
                    <a:p>
                      <a:pPr algn="ctr"/>
                      <a:r>
                        <a:rPr lang="en-GB" sz="600" dirty="0" smtClean="0"/>
                        <a:t>D</a:t>
                      </a:r>
                      <a:endParaRPr lang="en-GB" sz="600" dirty="0"/>
                    </a:p>
                  </a:txBody>
                  <a:tcPr anchor="ctr">
                    <a:solidFill>
                      <a:schemeClr val="bg1">
                        <a:lumMod val="65000"/>
                      </a:schemeClr>
                    </a:solidFill>
                  </a:tcPr>
                </a:tc>
              </a:tr>
            </a:tbl>
          </a:graphicData>
        </a:graphic>
      </p:graphicFrame>
    </p:spTree>
    <p:extLst>
      <p:ext uri="{BB962C8B-B14F-4D97-AF65-F5344CB8AC3E}">
        <p14:creationId xmlns:p14="http://schemas.microsoft.com/office/powerpoint/2010/main" val="1861452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35696"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83968"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380312"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37373" y="1258324"/>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7"/>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2"/>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8EA3F08-64D0-41F2-864D-9FD93219A379}"/>
              </a:ext>
            </a:extLst>
          </p:cNvPr>
          <p:cNvSpPr>
            <a:spLocks noGrp="1"/>
          </p:cNvSpPr>
          <p:nvPr>
            <p:ph type="title"/>
          </p:nvPr>
        </p:nvSpPr>
        <p:spPr/>
        <p:txBody>
          <a:bodyPr/>
          <a:lstStyle/>
          <a:p>
            <a:r>
              <a:rPr lang="en-GB" dirty="0" smtClean="0"/>
              <a:t>2019 / 2020 R&amp;N Governance Timeline</a:t>
            </a:r>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2047271380"/>
              </p:ext>
            </p:extLst>
          </p:nvPr>
        </p:nvGraphicFramePr>
        <p:xfrm>
          <a:off x="467544" y="1059582"/>
          <a:ext cx="9000992" cy="257038"/>
        </p:xfrm>
        <a:graphic>
          <a:graphicData uri="http://schemas.openxmlformats.org/drawingml/2006/table">
            <a:tbl>
              <a:tblPr firstRow="1" bandRow="1">
                <a:tableStyleId>{5C22544A-7EE6-4342-B048-85BDC9FD1C3A}</a:tableStyleId>
              </a:tblPr>
              <a:tblGrid>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gridCol w="346192"/>
              </a:tblGrid>
              <a:tr h="257038">
                <a:tc>
                  <a:txBody>
                    <a:bodyPr/>
                    <a:lstStyle/>
                    <a:p>
                      <a:pPr algn="ctr"/>
                      <a:r>
                        <a:rPr lang="en-GB" sz="600" dirty="0" smtClean="0"/>
                        <a:t>Jan</a:t>
                      </a:r>
                      <a:endParaRPr lang="en-GB" sz="600" dirty="0"/>
                    </a:p>
                  </a:txBody>
                  <a:tcPr anchor="ctr">
                    <a:solidFill>
                      <a:schemeClr val="bg1">
                        <a:lumMod val="65000"/>
                      </a:schemeClr>
                    </a:solidFill>
                  </a:tcPr>
                </a:tc>
                <a:tc>
                  <a:txBody>
                    <a:bodyPr/>
                    <a:lstStyle/>
                    <a:p>
                      <a:pPr algn="ctr"/>
                      <a:r>
                        <a:rPr lang="en-GB" sz="600" dirty="0" smtClean="0"/>
                        <a:t>Feb</a:t>
                      </a:r>
                      <a:endParaRPr lang="en-GB" sz="600" dirty="0"/>
                    </a:p>
                  </a:txBody>
                  <a:tcPr anchor="ctr">
                    <a:solidFill>
                      <a:schemeClr val="bg1">
                        <a:lumMod val="65000"/>
                      </a:schemeClr>
                    </a:solidFill>
                  </a:tcPr>
                </a:tc>
                <a:tc>
                  <a:txBody>
                    <a:bodyPr/>
                    <a:lstStyle/>
                    <a:p>
                      <a:pPr algn="ctr"/>
                      <a:r>
                        <a:rPr lang="en-GB" sz="600" dirty="0" smtClean="0"/>
                        <a:t>Mar</a:t>
                      </a:r>
                      <a:endParaRPr lang="en-GB" sz="600" dirty="0"/>
                    </a:p>
                  </a:txBody>
                  <a:tcPr anchor="ctr">
                    <a:solidFill>
                      <a:schemeClr val="bg1">
                        <a:lumMod val="65000"/>
                      </a:schemeClr>
                    </a:solidFill>
                  </a:tcPr>
                </a:tc>
                <a:tc>
                  <a:txBody>
                    <a:bodyPr/>
                    <a:lstStyle/>
                    <a:p>
                      <a:pPr algn="ctr"/>
                      <a:r>
                        <a:rPr lang="en-GB" sz="600" dirty="0" smtClean="0"/>
                        <a:t>Apr</a:t>
                      </a:r>
                      <a:endParaRPr lang="en-GB" sz="600" dirty="0"/>
                    </a:p>
                  </a:txBody>
                  <a:tcPr anchor="ctr">
                    <a:solidFill>
                      <a:schemeClr val="bg1">
                        <a:lumMod val="65000"/>
                      </a:schemeClr>
                    </a:solidFill>
                  </a:tcPr>
                </a:tc>
                <a:tc>
                  <a:txBody>
                    <a:bodyPr/>
                    <a:lstStyle/>
                    <a:p>
                      <a:pPr algn="ctr"/>
                      <a:r>
                        <a:rPr lang="en-GB" sz="600" dirty="0" smtClean="0"/>
                        <a:t>May</a:t>
                      </a:r>
                      <a:endParaRPr lang="en-GB" sz="600" dirty="0"/>
                    </a:p>
                  </a:txBody>
                  <a:tcPr anchor="ctr">
                    <a:solidFill>
                      <a:schemeClr val="bg1">
                        <a:lumMod val="65000"/>
                      </a:schemeClr>
                    </a:solidFill>
                  </a:tcPr>
                </a:tc>
                <a:tc>
                  <a:txBody>
                    <a:bodyPr/>
                    <a:lstStyle/>
                    <a:p>
                      <a:pPr algn="ctr"/>
                      <a:r>
                        <a:rPr lang="en-GB" sz="600" dirty="0" smtClean="0"/>
                        <a:t>Jun</a:t>
                      </a:r>
                      <a:endParaRPr lang="en-GB" sz="600" dirty="0"/>
                    </a:p>
                  </a:txBody>
                  <a:tcPr anchor="ctr">
                    <a:solidFill>
                      <a:schemeClr val="bg1">
                        <a:lumMod val="65000"/>
                      </a:schemeClr>
                    </a:solidFill>
                  </a:tcPr>
                </a:tc>
                <a:tc>
                  <a:txBody>
                    <a:bodyPr/>
                    <a:lstStyle/>
                    <a:p>
                      <a:pPr algn="ctr"/>
                      <a:r>
                        <a:rPr lang="en-GB" sz="600" dirty="0" smtClean="0"/>
                        <a:t>Jul</a:t>
                      </a:r>
                      <a:endParaRPr lang="en-GB" sz="600" dirty="0"/>
                    </a:p>
                  </a:txBody>
                  <a:tcPr anchor="ctr">
                    <a:solidFill>
                      <a:schemeClr val="bg1">
                        <a:lumMod val="65000"/>
                      </a:schemeClr>
                    </a:solidFill>
                  </a:tcPr>
                </a:tc>
                <a:tc>
                  <a:txBody>
                    <a:bodyPr/>
                    <a:lstStyle/>
                    <a:p>
                      <a:pPr algn="ctr"/>
                      <a:r>
                        <a:rPr lang="en-GB" sz="600" dirty="0" smtClean="0"/>
                        <a:t>Aug</a:t>
                      </a:r>
                      <a:endParaRPr lang="en-GB" sz="600" dirty="0"/>
                    </a:p>
                  </a:txBody>
                  <a:tcPr anchor="ctr">
                    <a:solidFill>
                      <a:schemeClr val="bg1">
                        <a:lumMod val="65000"/>
                      </a:schemeClr>
                    </a:solidFill>
                  </a:tcPr>
                </a:tc>
                <a:tc>
                  <a:txBody>
                    <a:bodyPr/>
                    <a:lstStyle/>
                    <a:p>
                      <a:pPr algn="ctr"/>
                      <a:r>
                        <a:rPr lang="en-GB" sz="600" dirty="0" smtClean="0"/>
                        <a:t>Sep</a:t>
                      </a:r>
                      <a:endParaRPr lang="en-GB" sz="600" dirty="0"/>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r>
                        <a:rPr lang="en-GB" sz="600" dirty="0" smtClean="0"/>
                        <a:t>Jan</a:t>
                      </a:r>
                    </a:p>
                  </a:txBody>
                  <a:tcPr anchor="ctr">
                    <a:solidFill>
                      <a:schemeClr val="bg1">
                        <a:lumMod val="65000"/>
                      </a:schemeClr>
                    </a:solidFill>
                  </a:tcPr>
                </a:tc>
                <a:tc>
                  <a:txBody>
                    <a:bodyPr/>
                    <a:lstStyle/>
                    <a:p>
                      <a:pPr algn="ctr"/>
                      <a:r>
                        <a:rPr lang="en-GB" sz="600" dirty="0" smtClean="0"/>
                        <a:t>Feb</a:t>
                      </a:r>
                    </a:p>
                  </a:txBody>
                  <a:tcPr anchor="ctr">
                    <a:solidFill>
                      <a:schemeClr val="bg1">
                        <a:lumMod val="65000"/>
                      </a:schemeClr>
                    </a:solidFill>
                  </a:tcPr>
                </a:tc>
                <a:tc>
                  <a:txBody>
                    <a:bodyPr/>
                    <a:lstStyle/>
                    <a:p>
                      <a:pPr algn="ctr"/>
                      <a:r>
                        <a:rPr lang="en-GB" sz="600" dirty="0" smtClean="0"/>
                        <a:t>Mar</a:t>
                      </a:r>
                    </a:p>
                  </a:txBody>
                  <a:tcPr anchor="ctr">
                    <a:solidFill>
                      <a:schemeClr val="bg1">
                        <a:lumMod val="65000"/>
                      </a:schemeClr>
                    </a:solidFill>
                  </a:tcPr>
                </a:tc>
                <a:tc>
                  <a:txBody>
                    <a:bodyPr/>
                    <a:lstStyle/>
                    <a:p>
                      <a:pPr algn="ctr"/>
                      <a:r>
                        <a:rPr lang="en-GB" sz="600" dirty="0" smtClean="0"/>
                        <a:t>Apr</a:t>
                      </a:r>
                    </a:p>
                  </a:txBody>
                  <a:tcPr anchor="ctr">
                    <a:solidFill>
                      <a:schemeClr val="bg1">
                        <a:lumMod val="65000"/>
                      </a:schemeClr>
                    </a:solidFill>
                  </a:tcPr>
                </a:tc>
                <a:tc>
                  <a:txBody>
                    <a:bodyPr/>
                    <a:lstStyle/>
                    <a:p>
                      <a:pPr algn="ctr"/>
                      <a:r>
                        <a:rPr lang="en-GB" sz="600" dirty="0" smtClean="0"/>
                        <a:t>May</a:t>
                      </a:r>
                    </a:p>
                  </a:txBody>
                  <a:tcPr anchor="ctr">
                    <a:solidFill>
                      <a:schemeClr val="bg1">
                        <a:lumMod val="65000"/>
                      </a:schemeClr>
                    </a:solidFill>
                  </a:tcPr>
                </a:tc>
                <a:tc>
                  <a:txBody>
                    <a:bodyPr/>
                    <a:lstStyle/>
                    <a:p>
                      <a:pPr algn="ctr"/>
                      <a:r>
                        <a:rPr lang="en-GB" sz="600" dirty="0" smtClean="0"/>
                        <a:t>Jun</a:t>
                      </a:r>
                    </a:p>
                  </a:txBody>
                  <a:tcPr anchor="ctr">
                    <a:solidFill>
                      <a:schemeClr val="bg1">
                        <a:lumMod val="65000"/>
                      </a:schemeClr>
                    </a:solidFill>
                  </a:tcPr>
                </a:tc>
                <a:tc>
                  <a:txBody>
                    <a:bodyPr/>
                    <a:lstStyle/>
                    <a:p>
                      <a:pPr algn="ctr"/>
                      <a:r>
                        <a:rPr lang="en-GB" sz="600" dirty="0" smtClean="0"/>
                        <a:t>Jul</a:t>
                      </a:r>
                    </a:p>
                  </a:txBody>
                  <a:tcPr anchor="ctr">
                    <a:solidFill>
                      <a:schemeClr val="bg1">
                        <a:lumMod val="65000"/>
                      </a:schemeClr>
                    </a:solidFill>
                  </a:tcPr>
                </a:tc>
                <a:tc>
                  <a:txBody>
                    <a:bodyPr/>
                    <a:lstStyle/>
                    <a:p>
                      <a:pPr algn="ctr"/>
                      <a:r>
                        <a:rPr lang="en-GB" sz="600" dirty="0" smtClean="0"/>
                        <a:t>Aug</a:t>
                      </a:r>
                    </a:p>
                  </a:txBody>
                  <a:tcPr anchor="ctr">
                    <a:solidFill>
                      <a:schemeClr val="bg1">
                        <a:lumMod val="65000"/>
                      </a:schemeClr>
                    </a:solidFill>
                  </a:tcPr>
                </a:tc>
                <a:tc>
                  <a:txBody>
                    <a:bodyPr/>
                    <a:lstStyle/>
                    <a:p>
                      <a:pPr algn="ctr"/>
                      <a:r>
                        <a:rPr lang="en-GB" sz="600" dirty="0" smtClean="0"/>
                        <a:t>Sep</a:t>
                      </a:r>
                    </a:p>
                  </a:txBody>
                  <a:tcPr anchor="ctr">
                    <a:solidFill>
                      <a:schemeClr val="bg1">
                        <a:lumMod val="65000"/>
                      </a:schemeClr>
                    </a:solidFill>
                  </a:tcPr>
                </a:tc>
                <a:tc>
                  <a:txBody>
                    <a:bodyPr/>
                    <a:lstStyle/>
                    <a:p>
                      <a:pPr algn="ctr"/>
                      <a:r>
                        <a:rPr lang="en-GB" sz="600" dirty="0" smtClean="0"/>
                        <a:t>Oct</a:t>
                      </a:r>
                    </a:p>
                  </a:txBody>
                  <a:tcPr anchor="ctr">
                    <a:solidFill>
                      <a:schemeClr val="bg1">
                        <a:lumMod val="65000"/>
                      </a:schemeClr>
                    </a:solidFill>
                  </a:tcPr>
                </a:tc>
                <a:tc>
                  <a:txBody>
                    <a:bodyPr/>
                    <a:lstStyle/>
                    <a:p>
                      <a:pPr algn="ctr"/>
                      <a:r>
                        <a:rPr lang="en-GB" sz="600" dirty="0" smtClean="0"/>
                        <a:t>Nov</a:t>
                      </a:r>
                    </a:p>
                  </a:txBody>
                  <a:tcPr anchor="ctr">
                    <a:solidFill>
                      <a:schemeClr val="bg1">
                        <a:lumMod val="65000"/>
                      </a:schemeClr>
                    </a:solidFill>
                  </a:tcPr>
                </a:tc>
                <a:tc>
                  <a:txBody>
                    <a:bodyPr/>
                    <a:lstStyle/>
                    <a:p>
                      <a:pPr algn="ctr"/>
                      <a:r>
                        <a:rPr lang="en-GB" sz="600" dirty="0" smtClean="0"/>
                        <a:t>Dec</a:t>
                      </a:r>
                    </a:p>
                  </a:txBody>
                  <a:tcPr anchor="ctr">
                    <a:solidFill>
                      <a:schemeClr val="bg1">
                        <a:lumMod val="65000"/>
                      </a:schemeClr>
                    </a:solidFill>
                  </a:tcPr>
                </a:tc>
                <a:tc>
                  <a:txBody>
                    <a:bodyPr/>
                    <a:lstStyle/>
                    <a:p>
                      <a:pPr algn="ctr"/>
                      <a:endParaRPr lang="en-GB" sz="600" dirty="0" smtClean="0"/>
                    </a:p>
                  </a:txBody>
                  <a:tcPr anchor="ctr">
                    <a:noFill/>
                  </a:tcPr>
                </a:tc>
                <a:tc>
                  <a:txBody>
                    <a:bodyPr/>
                    <a:lstStyle/>
                    <a:p>
                      <a:pPr algn="ctr"/>
                      <a:endParaRPr lang="en-GB" sz="600" dirty="0" smtClean="0"/>
                    </a:p>
                  </a:txBody>
                  <a:tcPr anchor="c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821779398"/>
              </p:ext>
            </p:extLst>
          </p:nvPr>
        </p:nvGraphicFramePr>
        <p:xfrm>
          <a:off x="395536" y="682260"/>
          <a:ext cx="8280920" cy="305314"/>
        </p:xfrm>
        <a:graphic>
          <a:graphicData uri="http://schemas.openxmlformats.org/drawingml/2006/table">
            <a:tbl>
              <a:tblPr firstRow="1" bandRow="1">
                <a:tableStyleId>{5C22544A-7EE6-4342-B048-85BDC9FD1C3A}</a:tableStyleId>
              </a:tblPr>
              <a:tblGrid>
                <a:gridCol w="4248472"/>
                <a:gridCol w="4032448"/>
              </a:tblGrid>
              <a:tr h="305314">
                <a:tc>
                  <a:txBody>
                    <a:bodyPr/>
                    <a:lstStyle/>
                    <a:p>
                      <a:pPr algn="ctr"/>
                      <a:r>
                        <a:rPr lang="en-GB" sz="1200" dirty="0" smtClean="0"/>
                        <a:t>2019</a:t>
                      </a:r>
                      <a:endParaRPr lang="en-GB" sz="1200" dirty="0"/>
                    </a:p>
                  </a:txBody>
                  <a:tcPr anchor="ctr">
                    <a:solidFill>
                      <a:schemeClr val="bg1">
                        <a:lumMod val="85000"/>
                      </a:schemeClr>
                    </a:solidFill>
                  </a:tcPr>
                </a:tc>
                <a:tc>
                  <a:txBody>
                    <a:bodyPr/>
                    <a:lstStyle/>
                    <a:p>
                      <a:pPr algn="ctr"/>
                      <a:r>
                        <a:rPr lang="en-GB" sz="1200" dirty="0" smtClean="0"/>
                        <a:t>2020</a:t>
                      </a:r>
                      <a:endParaRPr lang="en-GB" sz="1200" dirty="0"/>
                    </a:p>
                  </a:txBody>
                  <a:tcPr anchor="ctr">
                    <a:solidFill>
                      <a:schemeClr val="bg1">
                        <a:lumMod val="85000"/>
                      </a:schemeClr>
                    </a:solidFill>
                  </a:tcPr>
                </a:tc>
              </a:tr>
            </a:tbl>
          </a:graphicData>
        </a:graphic>
      </p:graphicFrame>
      <p:sp>
        <p:nvSpPr>
          <p:cNvPr id="81" name="TextBox 80"/>
          <p:cNvSpPr txBox="1"/>
          <p:nvPr/>
        </p:nvSpPr>
        <p:spPr>
          <a:xfrm>
            <a:off x="35496" y="4587974"/>
            <a:ext cx="8640960" cy="461665"/>
          </a:xfrm>
          <a:prstGeom prst="rect">
            <a:avLst/>
          </a:prstGeom>
          <a:noFill/>
        </p:spPr>
        <p:txBody>
          <a:bodyPr wrap="square" rtlCol="0">
            <a:spAutoFit/>
          </a:bodyPr>
          <a:lstStyle/>
          <a:p>
            <a:pPr marL="171450" indent="-171450">
              <a:buFont typeface="Arial" panose="020B0604020202020204" pitchFamily="34" charset="0"/>
              <a:buChar char="•"/>
            </a:pPr>
            <a:r>
              <a:rPr lang="en-GB" sz="800" b="1" dirty="0" smtClean="0"/>
              <a:t>Assumes February Release continue to be documentation only release</a:t>
            </a:r>
          </a:p>
          <a:p>
            <a:pPr marL="171450" indent="-171450">
              <a:buFont typeface="Arial" panose="020B0604020202020204" pitchFamily="34" charset="0"/>
              <a:buChar char="•"/>
            </a:pPr>
            <a:r>
              <a:rPr lang="en-GB" sz="800" b="1" dirty="0" smtClean="0"/>
              <a:t>Assumes RETRO will be Nov 2020 Major Release Delivery</a:t>
            </a:r>
          </a:p>
          <a:p>
            <a:pPr marL="171450" indent="-171450">
              <a:buFont typeface="Arial" panose="020B0604020202020204" pitchFamily="34" charset="0"/>
              <a:buChar char="•"/>
            </a:pPr>
            <a:r>
              <a:rPr lang="en-GB" sz="800" b="1" dirty="0" smtClean="0"/>
              <a:t>Please note that this is all potential activity within UK Link over the next 24 months</a:t>
            </a:r>
            <a:endParaRPr lang="en-GB" sz="800" b="1" dirty="0"/>
          </a:p>
        </p:txBody>
      </p:sp>
      <p:sp>
        <p:nvSpPr>
          <p:cNvPr id="50" name="Rectangle 49"/>
          <p:cNvSpPr/>
          <p:nvPr/>
        </p:nvSpPr>
        <p:spPr>
          <a:xfrm>
            <a:off x="107504" y="1520552"/>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500" b="1" dirty="0" smtClean="0">
                <a:solidFill>
                  <a:prstClr val="white"/>
                </a:solidFill>
              </a:rPr>
              <a:t>Jun-19</a:t>
            </a:r>
            <a:endParaRPr lang="en-GB" sz="500" b="1" dirty="0">
              <a:solidFill>
                <a:prstClr val="white"/>
              </a:solidFill>
            </a:endParaRPr>
          </a:p>
        </p:txBody>
      </p:sp>
      <p:sp>
        <p:nvSpPr>
          <p:cNvPr id="51" name="Rectangle 50"/>
          <p:cNvSpPr/>
          <p:nvPr/>
        </p:nvSpPr>
        <p:spPr>
          <a:xfrm>
            <a:off x="467544" y="1506091"/>
            <a:ext cx="1224136"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52" name="Rectangle 51"/>
          <p:cNvSpPr/>
          <p:nvPr/>
        </p:nvSpPr>
        <p:spPr>
          <a:xfrm>
            <a:off x="1691680" y="1506091"/>
            <a:ext cx="860585"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53" name="Rectangle 52"/>
          <p:cNvSpPr/>
          <p:nvPr/>
        </p:nvSpPr>
        <p:spPr>
          <a:xfrm>
            <a:off x="501936" y="1506091"/>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54" name="5-Point Star 53"/>
          <p:cNvSpPr/>
          <p:nvPr/>
        </p:nvSpPr>
        <p:spPr>
          <a:xfrm>
            <a:off x="467544" y="1491630"/>
            <a:ext cx="288032" cy="201563"/>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611560" y="1578099"/>
            <a:ext cx="1313892" cy="200055"/>
          </a:xfrm>
          <a:prstGeom prst="rect">
            <a:avLst/>
          </a:prstGeom>
          <a:noFill/>
        </p:spPr>
        <p:txBody>
          <a:bodyPr wrap="square" rtlCol="0">
            <a:spAutoFit/>
          </a:bodyPr>
          <a:lstStyle/>
          <a:p>
            <a:r>
              <a:rPr lang="en-GB" sz="700" dirty="0">
                <a:solidFill>
                  <a:schemeClr val="bg1">
                    <a:lumMod val="95000"/>
                  </a:schemeClr>
                </a:solidFill>
              </a:rPr>
              <a:t> </a:t>
            </a:r>
            <a:r>
              <a:rPr lang="en-GB" sz="700" dirty="0" smtClean="0">
                <a:solidFill>
                  <a:schemeClr val="bg1">
                    <a:lumMod val="95000"/>
                  </a:schemeClr>
                </a:solidFill>
              </a:rPr>
              <a:t>BER Approval 09/01/19</a:t>
            </a:r>
            <a:endParaRPr lang="en-GB" sz="700" dirty="0">
              <a:solidFill>
                <a:schemeClr val="bg1">
                  <a:lumMod val="95000"/>
                </a:schemeClr>
              </a:solidFill>
            </a:endParaRPr>
          </a:p>
        </p:txBody>
      </p:sp>
      <p:sp>
        <p:nvSpPr>
          <p:cNvPr id="82" name="Rectangle 81"/>
          <p:cNvSpPr/>
          <p:nvPr/>
        </p:nvSpPr>
        <p:spPr>
          <a:xfrm>
            <a:off x="107504" y="1882100"/>
            <a:ext cx="360040" cy="21602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Sep-19 / EUC</a:t>
            </a:r>
            <a:endParaRPr lang="en-GB" sz="600" b="1" dirty="0">
              <a:solidFill>
                <a:prstClr val="white"/>
              </a:solidFill>
            </a:endParaRPr>
          </a:p>
        </p:txBody>
      </p:sp>
      <p:sp>
        <p:nvSpPr>
          <p:cNvPr id="83" name="Rectangle 82"/>
          <p:cNvSpPr/>
          <p:nvPr/>
        </p:nvSpPr>
        <p:spPr>
          <a:xfrm>
            <a:off x="467544" y="1882100"/>
            <a:ext cx="1224136"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4" name="Rectangle 83"/>
          <p:cNvSpPr/>
          <p:nvPr/>
        </p:nvSpPr>
        <p:spPr>
          <a:xfrm>
            <a:off x="1691680" y="1882100"/>
            <a:ext cx="1872208" cy="21602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5" name="Rectangle 84"/>
          <p:cNvSpPr/>
          <p:nvPr/>
        </p:nvSpPr>
        <p:spPr>
          <a:xfrm>
            <a:off x="501936" y="1882100"/>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86" name="5-Point Star 85"/>
          <p:cNvSpPr/>
          <p:nvPr/>
        </p:nvSpPr>
        <p:spPr>
          <a:xfrm>
            <a:off x="467544" y="1867639"/>
            <a:ext cx="288032" cy="201563"/>
          </a:xfrm>
          <a:prstGeom prst="star5">
            <a:avLst/>
          </a:prstGeom>
          <a:solidFill>
            <a:srgbClr val="40D1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p:cNvSpPr txBox="1"/>
          <p:nvPr/>
        </p:nvSpPr>
        <p:spPr>
          <a:xfrm>
            <a:off x="611560" y="1954108"/>
            <a:ext cx="1313892" cy="200055"/>
          </a:xfrm>
          <a:prstGeom prst="rect">
            <a:avLst/>
          </a:prstGeom>
          <a:noFill/>
        </p:spPr>
        <p:txBody>
          <a:bodyPr wrap="square" rtlCol="0">
            <a:spAutoFit/>
          </a:bodyPr>
          <a:lstStyle/>
          <a:p>
            <a:r>
              <a:rPr lang="en-GB" sz="700" dirty="0">
                <a:solidFill>
                  <a:schemeClr val="bg1">
                    <a:lumMod val="95000"/>
                  </a:schemeClr>
                </a:solidFill>
              </a:rPr>
              <a:t> </a:t>
            </a:r>
            <a:r>
              <a:rPr lang="en-GB" sz="700" dirty="0" smtClean="0">
                <a:solidFill>
                  <a:schemeClr val="bg1">
                    <a:lumMod val="95000"/>
                  </a:schemeClr>
                </a:solidFill>
              </a:rPr>
              <a:t>BER Approval 09/01/19</a:t>
            </a:r>
            <a:endParaRPr lang="en-GB" sz="700" dirty="0">
              <a:solidFill>
                <a:schemeClr val="bg1">
                  <a:lumMod val="95000"/>
                </a:schemeClr>
              </a:solidFill>
            </a:endParaRPr>
          </a:p>
        </p:txBody>
      </p:sp>
      <p:sp>
        <p:nvSpPr>
          <p:cNvPr id="88" name="Rectangle 87"/>
          <p:cNvSpPr/>
          <p:nvPr/>
        </p:nvSpPr>
        <p:spPr>
          <a:xfrm>
            <a:off x="107504" y="2226171"/>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Nov-19</a:t>
            </a:r>
            <a:endParaRPr lang="en-GB" sz="600" b="1" dirty="0">
              <a:solidFill>
                <a:prstClr val="white"/>
              </a:solidFill>
            </a:endParaRPr>
          </a:p>
        </p:txBody>
      </p:sp>
      <p:sp>
        <p:nvSpPr>
          <p:cNvPr id="101" name="TextBox 100"/>
          <p:cNvSpPr txBox="1"/>
          <p:nvPr/>
        </p:nvSpPr>
        <p:spPr>
          <a:xfrm>
            <a:off x="1241884" y="2206426"/>
            <a:ext cx="1129841" cy="307777"/>
          </a:xfrm>
          <a:prstGeom prst="rect">
            <a:avLst/>
          </a:prstGeom>
          <a:noFill/>
        </p:spPr>
        <p:txBody>
          <a:bodyPr wrap="square" rtlCol="0">
            <a:spAutoFit/>
          </a:bodyPr>
          <a:lstStyle/>
          <a:p>
            <a:pPr algn="ctr"/>
            <a:r>
              <a:rPr lang="en-GB" sz="700" dirty="0" smtClean="0">
                <a:solidFill>
                  <a:schemeClr val="bg1">
                    <a:lumMod val="95000"/>
                  </a:schemeClr>
                </a:solidFill>
              </a:rPr>
              <a:t>BER Approval</a:t>
            </a:r>
          </a:p>
          <a:p>
            <a:pPr algn="ctr"/>
            <a:r>
              <a:rPr lang="en-GB" sz="700" dirty="0" smtClean="0">
                <a:solidFill>
                  <a:schemeClr val="bg1">
                    <a:lumMod val="95000"/>
                  </a:schemeClr>
                </a:solidFill>
              </a:rPr>
              <a:t>10/04/18 </a:t>
            </a:r>
            <a:endParaRPr lang="en-GB" sz="700" dirty="0">
              <a:solidFill>
                <a:schemeClr val="bg1">
                  <a:lumMod val="95000"/>
                </a:schemeClr>
              </a:solidFill>
            </a:endParaRPr>
          </a:p>
        </p:txBody>
      </p:sp>
      <p:sp>
        <p:nvSpPr>
          <p:cNvPr id="102" name="Rectangle 101"/>
          <p:cNvSpPr/>
          <p:nvPr/>
        </p:nvSpPr>
        <p:spPr>
          <a:xfrm>
            <a:off x="467544" y="2226171"/>
            <a:ext cx="1368152"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3" name="TextBox 102"/>
          <p:cNvSpPr txBox="1"/>
          <p:nvPr/>
        </p:nvSpPr>
        <p:spPr>
          <a:xfrm>
            <a:off x="633847" y="2211710"/>
            <a:ext cx="1129841" cy="307777"/>
          </a:xfrm>
          <a:prstGeom prst="rect">
            <a:avLst/>
          </a:prstGeom>
          <a:noFill/>
        </p:spPr>
        <p:txBody>
          <a:bodyPr wrap="square" rtlCol="0">
            <a:spAutoFit/>
          </a:bodyPr>
          <a:lstStyle/>
          <a:p>
            <a:pPr algn="ctr"/>
            <a:r>
              <a:rPr lang="en-GB" sz="700" dirty="0" smtClean="0">
                <a:solidFill>
                  <a:schemeClr val="bg1">
                    <a:lumMod val="95000"/>
                  </a:schemeClr>
                </a:solidFill>
              </a:rPr>
              <a:t>EQR Approval</a:t>
            </a:r>
          </a:p>
          <a:p>
            <a:pPr algn="ctr"/>
            <a:r>
              <a:rPr lang="en-GB" sz="700" dirty="0" smtClean="0">
                <a:solidFill>
                  <a:schemeClr val="bg1">
                    <a:lumMod val="95000"/>
                  </a:schemeClr>
                </a:solidFill>
              </a:rPr>
              <a:t>06/02/19 </a:t>
            </a:r>
            <a:endParaRPr lang="en-GB" sz="700" dirty="0">
              <a:solidFill>
                <a:schemeClr val="bg1">
                  <a:lumMod val="95000"/>
                </a:schemeClr>
              </a:solidFill>
            </a:endParaRPr>
          </a:p>
        </p:txBody>
      </p:sp>
      <p:sp>
        <p:nvSpPr>
          <p:cNvPr id="104" name="Rectangle 103"/>
          <p:cNvSpPr/>
          <p:nvPr/>
        </p:nvSpPr>
        <p:spPr>
          <a:xfrm>
            <a:off x="1835696" y="2226171"/>
            <a:ext cx="122413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5" name="Rectangle 104"/>
          <p:cNvSpPr/>
          <p:nvPr/>
        </p:nvSpPr>
        <p:spPr>
          <a:xfrm>
            <a:off x="3059832"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6" name="Rectangle 105"/>
          <p:cNvSpPr/>
          <p:nvPr/>
        </p:nvSpPr>
        <p:spPr>
          <a:xfrm>
            <a:off x="3635896"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7" name="Rectangle 106"/>
          <p:cNvSpPr/>
          <p:nvPr/>
        </p:nvSpPr>
        <p:spPr>
          <a:xfrm>
            <a:off x="4211960"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8" name="Rectangle 107"/>
          <p:cNvSpPr/>
          <p:nvPr/>
        </p:nvSpPr>
        <p:spPr>
          <a:xfrm>
            <a:off x="4788024" y="2226171"/>
            <a:ext cx="576064"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09" name="Rectangle 108"/>
          <p:cNvSpPr/>
          <p:nvPr/>
        </p:nvSpPr>
        <p:spPr>
          <a:xfrm>
            <a:off x="5364088" y="2226171"/>
            <a:ext cx="792088"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10" name="Rectangle 109"/>
          <p:cNvSpPr/>
          <p:nvPr/>
        </p:nvSpPr>
        <p:spPr>
          <a:xfrm>
            <a:off x="6156176" y="2226171"/>
            <a:ext cx="558316" cy="21602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prstClr val="white"/>
              </a:solidFill>
            </a:endParaRPr>
          </a:p>
        </p:txBody>
      </p:sp>
      <p:sp>
        <p:nvSpPr>
          <p:cNvPr id="111" name="5-Point Star 110"/>
          <p:cNvSpPr/>
          <p:nvPr/>
        </p:nvSpPr>
        <p:spPr>
          <a:xfrm>
            <a:off x="2195736" y="2211710"/>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p:cNvSpPr txBox="1"/>
          <p:nvPr/>
        </p:nvSpPr>
        <p:spPr>
          <a:xfrm>
            <a:off x="2362039" y="2206426"/>
            <a:ext cx="1129841" cy="307777"/>
          </a:xfrm>
          <a:prstGeom prst="rect">
            <a:avLst/>
          </a:prstGeom>
          <a:noFill/>
        </p:spPr>
        <p:txBody>
          <a:bodyPr wrap="square" rtlCol="0">
            <a:spAutoFit/>
          </a:bodyPr>
          <a:lstStyle/>
          <a:p>
            <a:pPr algn="ctr"/>
            <a:r>
              <a:rPr lang="en-GB" sz="700" dirty="0" smtClean="0">
                <a:solidFill>
                  <a:schemeClr val="bg1">
                    <a:lumMod val="95000"/>
                  </a:schemeClr>
                </a:solidFill>
              </a:rPr>
              <a:t>Change Pack Issue</a:t>
            </a:r>
          </a:p>
          <a:p>
            <a:pPr algn="ctr"/>
            <a:r>
              <a:rPr lang="en-GB" sz="700" dirty="0" smtClean="0">
                <a:solidFill>
                  <a:schemeClr val="bg1">
                    <a:lumMod val="95000"/>
                  </a:schemeClr>
                </a:solidFill>
              </a:rPr>
              <a:t>08/05/19</a:t>
            </a:r>
            <a:endParaRPr lang="en-GB" sz="700" dirty="0">
              <a:solidFill>
                <a:schemeClr val="bg1">
                  <a:lumMod val="95000"/>
                </a:schemeClr>
              </a:solidFill>
            </a:endParaRPr>
          </a:p>
        </p:txBody>
      </p:sp>
      <p:sp>
        <p:nvSpPr>
          <p:cNvPr id="113" name="5-Point Star 112"/>
          <p:cNvSpPr/>
          <p:nvPr/>
        </p:nvSpPr>
        <p:spPr>
          <a:xfrm>
            <a:off x="611560" y="2211710"/>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14" name="Rectangle 113"/>
          <p:cNvSpPr/>
          <p:nvPr/>
        </p:nvSpPr>
        <p:spPr>
          <a:xfrm>
            <a:off x="107504" y="2586211"/>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prstClr val="white"/>
                </a:solidFill>
              </a:rPr>
              <a:t>MR</a:t>
            </a:r>
            <a:endParaRPr lang="en-GB" sz="800" b="1" dirty="0">
              <a:solidFill>
                <a:prstClr val="white"/>
              </a:solidFill>
            </a:endParaRPr>
          </a:p>
        </p:txBody>
      </p:sp>
      <p:sp>
        <p:nvSpPr>
          <p:cNvPr id="115" name="Rectangle 114"/>
          <p:cNvSpPr/>
          <p:nvPr/>
        </p:nvSpPr>
        <p:spPr>
          <a:xfrm>
            <a:off x="1484020" y="2586211"/>
            <a:ext cx="1431795"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16" name="TextBox 115"/>
          <p:cNvSpPr txBox="1"/>
          <p:nvPr/>
        </p:nvSpPr>
        <p:spPr>
          <a:xfrm>
            <a:off x="899592" y="2782490"/>
            <a:ext cx="1492300" cy="307777"/>
          </a:xfrm>
          <a:prstGeom prst="rect">
            <a:avLst/>
          </a:prstGeom>
          <a:noFill/>
        </p:spPr>
        <p:txBody>
          <a:bodyPr wrap="square" rtlCol="0">
            <a:spAutoFit/>
          </a:bodyPr>
          <a:lstStyle/>
          <a:p>
            <a:pPr algn="ctr"/>
            <a:r>
              <a:rPr lang="en-GB" sz="700" dirty="0" err="1" smtClean="0"/>
              <a:t>ChMC</a:t>
            </a:r>
            <a:r>
              <a:rPr lang="en-GB" sz="700" dirty="0" smtClean="0"/>
              <a:t> Scope Approval</a:t>
            </a:r>
          </a:p>
          <a:p>
            <a:pPr algn="ctr"/>
            <a:r>
              <a:rPr lang="en-GB" sz="700" dirty="0" smtClean="0"/>
              <a:t>10/04/19</a:t>
            </a:r>
          </a:p>
        </p:txBody>
      </p:sp>
      <p:sp>
        <p:nvSpPr>
          <p:cNvPr id="117" name="5-Point Star 116"/>
          <p:cNvSpPr/>
          <p:nvPr/>
        </p:nvSpPr>
        <p:spPr>
          <a:xfrm>
            <a:off x="1475656" y="2586211"/>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107504" y="3579862"/>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600" b="1" dirty="0" smtClean="0">
                <a:solidFill>
                  <a:prstClr val="white"/>
                </a:solidFill>
              </a:rPr>
              <a:t>RETRO</a:t>
            </a:r>
            <a:endParaRPr lang="en-GB" sz="600" b="1" dirty="0">
              <a:solidFill>
                <a:prstClr val="white"/>
              </a:solidFill>
            </a:endParaRPr>
          </a:p>
        </p:txBody>
      </p:sp>
      <p:sp>
        <p:nvSpPr>
          <p:cNvPr id="119" name="Rectangle 118"/>
          <p:cNvSpPr/>
          <p:nvPr/>
        </p:nvSpPr>
        <p:spPr>
          <a:xfrm>
            <a:off x="1475656" y="3579862"/>
            <a:ext cx="6984776"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20" name="TextBox 119"/>
          <p:cNvSpPr txBox="1"/>
          <p:nvPr/>
        </p:nvSpPr>
        <p:spPr>
          <a:xfrm>
            <a:off x="4231828" y="3811855"/>
            <a:ext cx="1492300" cy="200055"/>
          </a:xfrm>
          <a:prstGeom prst="rect">
            <a:avLst/>
          </a:prstGeom>
          <a:noFill/>
        </p:spPr>
        <p:txBody>
          <a:bodyPr wrap="square" rtlCol="0">
            <a:spAutoFit/>
          </a:bodyPr>
          <a:lstStyle/>
          <a:p>
            <a:pPr algn="ctr"/>
            <a:r>
              <a:rPr lang="en-GB" sz="700" dirty="0" smtClean="0"/>
              <a:t>Governance Approval dates tbc</a:t>
            </a:r>
          </a:p>
        </p:txBody>
      </p:sp>
      <p:sp>
        <p:nvSpPr>
          <p:cNvPr id="121" name="5-Point Star 120"/>
          <p:cNvSpPr/>
          <p:nvPr/>
        </p:nvSpPr>
        <p:spPr>
          <a:xfrm>
            <a:off x="7544540" y="4250724"/>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5-Point Star 121"/>
          <p:cNvSpPr/>
          <p:nvPr/>
        </p:nvSpPr>
        <p:spPr>
          <a:xfrm>
            <a:off x="7544540" y="4497641"/>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23" name="5-Point Star 122"/>
          <p:cNvSpPr/>
          <p:nvPr/>
        </p:nvSpPr>
        <p:spPr>
          <a:xfrm>
            <a:off x="7544540" y="3991402"/>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p:cNvSpPr txBox="1"/>
          <p:nvPr/>
        </p:nvSpPr>
        <p:spPr>
          <a:xfrm>
            <a:off x="7959084" y="4286181"/>
            <a:ext cx="648072" cy="215444"/>
          </a:xfrm>
          <a:prstGeom prst="rect">
            <a:avLst/>
          </a:prstGeom>
          <a:noFill/>
        </p:spPr>
        <p:txBody>
          <a:bodyPr wrap="square" rtlCol="0">
            <a:spAutoFit/>
          </a:bodyPr>
          <a:lstStyle/>
          <a:p>
            <a:r>
              <a:rPr lang="en-GB" sz="800" dirty="0" smtClean="0"/>
              <a:t>On track</a:t>
            </a:r>
            <a:endParaRPr lang="en-GB" sz="800" dirty="0"/>
          </a:p>
        </p:txBody>
      </p:sp>
      <p:sp>
        <p:nvSpPr>
          <p:cNvPr id="125" name="TextBox 124"/>
          <p:cNvSpPr txBox="1"/>
          <p:nvPr/>
        </p:nvSpPr>
        <p:spPr>
          <a:xfrm>
            <a:off x="7965494" y="4501625"/>
            <a:ext cx="558316" cy="215444"/>
          </a:xfrm>
          <a:prstGeom prst="rect">
            <a:avLst/>
          </a:prstGeom>
          <a:noFill/>
        </p:spPr>
        <p:txBody>
          <a:bodyPr wrap="square" rtlCol="0">
            <a:spAutoFit/>
          </a:bodyPr>
          <a:lstStyle/>
          <a:p>
            <a:r>
              <a:rPr lang="en-GB" sz="800" dirty="0" smtClean="0"/>
              <a:t>At risk</a:t>
            </a:r>
            <a:endParaRPr lang="en-GB" sz="800" dirty="0"/>
          </a:p>
        </p:txBody>
      </p:sp>
      <p:sp>
        <p:nvSpPr>
          <p:cNvPr id="126" name="TextBox 125"/>
          <p:cNvSpPr txBox="1"/>
          <p:nvPr/>
        </p:nvSpPr>
        <p:spPr>
          <a:xfrm>
            <a:off x="8046132" y="3803270"/>
            <a:ext cx="792088" cy="246221"/>
          </a:xfrm>
          <a:prstGeom prst="rect">
            <a:avLst/>
          </a:prstGeom>
          <a:noFill/>
        </p:spPr>
        <p:txBody>
          <a:bodyPr wrap="square" rtlCol="0">
            <a:spAutoFit/>
          </a:bodyPr>
          <a:lstStyle/>
          <a:p>
            <a:r>
              <a:rPr lang="en-GB" sz="1000" b="1" dirty="0" smtClean="0"/>
              <a:t>Key</a:t>
            </a:r>
            <a:endParaRPr lang="en-GB" sz="1000" b="1" dirty="0"/>
          </a:p>
        </p:txBody>
      </p:sp>
      <p:sp>
        <p:nvSpPr>
          <p:cNvPr id="127" name="TextBox 126"/>
          <p:cNvSpPr txBox="1"/>
          <p:nvPr/>
        </p:nvSpPr>
        <p:spPr>
          <a:xfrm>
            <a:off x="7950282" y="4066944"/>
            <a:ext cx="1080120" cy="215444"/>
          </a:xfrm>
          <a:prstGeom prst="rect">
            <a:avLst/>
          </a:prstGeom>
          <a:noFill/>
        </p:spPr>
        <p:txBody>
          <a:bodyPr wrap="square" rtlCol="0">
            <a:spAutoFit/>
          </a:bodyPr>
          <a:lstStyle/>
          <a:p>
            <a:r>
              <a:rPr lang="en-GB" sz="800" dirty="0" smtClean="0"/>
              <a:t>Complete</a:t>
            </a:r>
            <a:endParaRPr lang="en-GB" sz="800" dirty="0"/>
          </a:p>
        </p:txBody>
      </p:sp>
      <p:sp>
        <p:nvSpPr>
          <p:cNvPr id="129" name="Rectangle 128"/>
          <p:cNvSpPr/>
          <p:nvPr/>
        </p:nvSpPr>
        <p:spPr>
          <a:xfrm>
            <a:off x="107504" y="3147814"/>
            <a:ext cx="360040" cy="20156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smtClean="0">
                <a:solidFill>
                  <a:prstClr val="white"/>
                </a:solidFill>
              </a:rPr>
              <a:t>Feb-20</a:t>
            </a:r>
            <a:endParaRPr lang="en-GB" sz="600" b="1" dirty="0">
              <a:solidFill>
                <a:prstClr val="white"/>
              </a:solidFill>
            </a:endParaRPr>
          </a:p>
        </p:txBody>
      </p:sp>
      <p:sp>
        <p:nvSpPr>
          <p:cNvPr id="130" name="Rectangle 129"/>
          <p:cNvSpPr/>
          <p:nvPr/>
        </p:nvSpPr>
        <p:spPr>
          <a:xfrm>
            <a:off x="3932293" y="3147814"/>
            <a:ext cx="1431795" cy="216024"/>
          </a:xfrm>
          <a:prstGeom prst="rect">
            <a:avLst/>
          </a:prstGeom>
          <a:solidFill>
            <a:srgbClr val="BD6AAB"/>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Potential Activity</a:t>
            </a:r>
            <a:endParaRPr lang="en-GB" sz="800" b="1" dirty="0">
              <a:solidFill>
                <a:schemeClr val="bg1"/>
              </a:solidFill>
            </a:endParaRPr>
          </a:p>
        </p:txBody>
      </p:sp>
      <p:sp>
        <p:nvSpPr>
          <p:cNvPr id="131" name="TextBox 130"/>
          <p:cNvSpPr txBox="1"/>
          <p:nvPr/>
        </p:nvSpPr>
        <p:spPr>
          <a:xfrm>
            <a:off x="5311948" y="3147814"/>
            <a:ext cx="1492300" cy="200055"/>
          </a:xfrm>
          <a:prstGeom prst="rect">
            <a:avLst/>
          </a:prstGeom>
          <a:noFill/>
        </p:spPr>
        <p:txBody>
          <a:bodyPr wrap="square" rtlCol="0">
            <a:spAutoFit/>
          </a:bodyPr>
          <a:lstStyle/>
          <a:p>
            <a:pPr algn="ctr"/>
            <a:r>
              <a:rPr lang="en-GB" sz="700" dirty="0" smtClean="0"/>
              <a:t>Governance Approval dates tbc</a:t>
            </a:r>
          </a:p>
        </p:txBody>
      </p:sp>
      <p:sp>
        <p:nvSpPr>
          <p:cNvPr id="89" name="5-Point Star 88"/>
          <p:cNvSpPr/>
          <p:nvPr/>
        </p:nvSpPr>
        <p:spPr>
          <a:xfrm>
            <a:off x="1475656" y="2211710"/>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1425935" y="2191965"/>
            <a:ext cx="1129841" cy="307777"/>
          </a:xfrm>
          <a:prstGeom prst="rect">
            <a:avLst/>
          </a:prstGeom>
          <a:noFill/>
        </p:spPr>
        <p:txBody>
          <a:bodyPr wrap="square" rtlCol="0">
            <a:spAutoFit/>
          </a:bodyPr>
          <a:lstStyle/>
          <a:p>
            <a:pPr algn="ctr"/>
            <a:r>
              <a:rPr lang="en-GB" sz="700" dirty="0" smtClean="0">
                <a:solidFill>
                  <a:schemeClr val="bg1">
                    <a:lumMod val="95000"/>
                  </a:schemeClr>
                </a:solidFill>
              </a:rPr>
              <a:t>BER Approval</a:t>
            </a:r>
          </a:p>
          <a:p>
            <a:pPr algn="ctr"/>
            <a:r>
              <a:rPr lang="en-GB" sz="700" dirty="0" smtClean="0">
                <a:solidFill>
                  <a:schemeClr val="bg1">
                    <a:lumMod val="95000"/>
                  </a:schemeClr>
                </a:solidFill>
              </a:rPr>
              <a:t>10/04/19 </a:t>
            </a:r>
            <a:endParaRPr lang="en-GB" sz="700" dirty="0">
              <a:solidFill>
                <a:schemeClr val="bg1">
                  <a:lumMod val="95000"/>
                </a:schemeClr>
              </a:solidFill>
            </a:endParaRPr>
          </a:p>
        </p:txBody>
      </p:sp>
    </p:spTree>
    <p:extLst>
      <p:ext uri="{BB962C8B-B14F-4D97-AF65-F5344CB8AC3E}">
        <p14:creationId xmlns:p14="http://schemas.microsoft.com/office/powerpoint/2010/main" val="1755091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6C73B39C-CBC9-4A5E-8E2F-8A8C75D4532D}"/>
              </a:ext>
            </a:extLst>
          </p:cNvPr>
          <p:cNvGraphicFramePr>
            <a:graphicFrameLocks noGrp="1"/>
          </p:cNvGraphicFramePr>
          <p:nvPr>
            <p:extLst>
              <p:ext uri="{D42A27DB-BD31-4B8C-83A1-F6EECF244321}">
                <p14:modId xmlns:p14="http://schemas.microsoft.com/office/powerpoint/2010/main" val="3786104756"/>
              </p:ext>
            </p:extLst>
          </p:nvPr>
        </p:nvGraphicFramePr>
        <p:xfrm>
          <a:off x="35496" y="699542"/>
          <a:ext cx="9009941" cy="1921720"/>
        </p:xfrm>
        <a:graphic>
          <a:graphicData uri="http://schemas.openxmlformats.org/drawingml/2006/table">
            <a:tbl>
              <a:tblPr/>
              <a:tblGrid>
                <a:gridCol w="505908">
                  <a:extLst>
                    <a:ext uri="{9D8B030D-6E8A-4147-A177-3AD203B41FA5}">
                      <a16:colId xmlns="" xmlns:a16="http://schemas.microsoft.com/office/drawing/2014/main" val="594677324"/>
                    </a:ext>
                  </a:extLst>
                </a:gridCol>
                <a:gridCol w="437530">
                  <a:extLst>
                    <a:ext uri="{9D8B030D-6E8A-4147-A177-3AD203B41FA5}">
                      <a16:colId xmlns="" xmlns:a16="http://schemas.microsoft.com/office/drawing/2014/main" val="1212485833"/>
                    </a:ext>
                  </a:extLst>
                </a:gridCol>
                <a:gridCol w="3378321">
                  <a:extLst>
                    <a:ext uri="{9D8B030D-6E8A-4147-A177-3AD203B41FA5}">
                      <a16:colId xmlns="" xmlns:a16="http://schemas.microsoft.com/office/drawing/2014/main" val="2588561940"/>
                    </a:ext>
                  </a:extLst>
                </a:gridCol>
                <a:gridCol w="1520216">
                  <a:extLst>
                    <a:ext uri="{9D8B030D-6E8A-4147-A177-3AD203B41FA5}">
                      <a16:colId xmlns="" xmlns:a16="http://schemas.microsoft.com/office/drawing/2014/main" val="20003"/>
                    </a:ext>
                  </a:extLst>
                </a:gridCol>
                <a:gridCol w="792410">
                  <a:extLst>
                    <a:ext uri="{9D8B030D-6E8A-4147-A177-3AD203B41FA5}">
                      <a16:colId xmlns="" xmlns:a16="http://schemas.microsoft.com/office/drawing/2014/main" val="4176577047"/>
                    </a:ext>
                  </a:extLst>
                </a:gridCol>
                <a:gridCol w="720373">
                  <a:extLst>
                    <a:ext uri="{9D8B030D-6E8A-4147-A177-3AD203B41FA5}">
                      <a16:colId xmlns="" xmlns:a16="http://schemas.microsoft.com/office/drawing/2014/main" val="198435945"/>
                    </a:ext>
                  </a:extLst>
                </a:gridCol>
                <a:gridCol w="864447">
                  <a:extLst>
                    <a:ext uri="{9D8B030D-6E8A-4147-A177-3AD203B41FA5}">
                      <a16:colId xmlns="" xmlns:a16="http://schemas.microsoft.com/office/drawing/2014/main" val="2619778090"/>
                    </a:ext>
                  </a:extLst>
                </a:gridCol>
                <a:gridCol w="790736">
                  <a:extLst>
                    <a:ext uri="{9D8B030D-6E8A-4147-A177-3AD203B41FA5}">
                      <a16:colId xmlns="" xmlns:a16="http://schemas.microsoft.com/office/drawing/2014/main" val="1022559495"/>
                    </a:ext>
                  </a:extLst>
                </a:gridCol>
              </a:tblGrid>
              <a:tr h="275092">
                <a:tc>
                  <a:txBody>
                    <a:bodyPr/>
                    <a:lstStyle/>
                    <a:p>
                      <a:pPr algn="ctr" fontAlgn="ctr"/>
                      <a:r>
                        <a:rPr lang="en-GB" sz="7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Current </a:t>
                      </a:r>
                      <a:r>
                        <a:rPr lang="en-GB" sz="700" b="1" i="0" u="none" strike="noStrike" dirty="0" smtClean="0">
                          <a:solidFill>
                            <a:srgbClr val="FFFFFF"/>
                          </a:solidFill>
                          <a:effectLst/>
                          <a:latin typeface="+mn-lt"/>
                        </a:rPr>
                        <a:t>Status</a:t>
                      </a:r>
                      <a:endParaRPr lang="en-GB" sz="700" b="1" i="0" u="none" strike="noStrike" dirty="0">
                        <a:solidFill>
                          <a:srgbClr val="FFFFFF"/>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err="1">
                          <a:solidFill>
                            <a:srgbClr val="FFFFFF"/>
                          </a:solidFill>
                          <a:effectLst/>
                          <a:latin typeface="+mn-lt"/>
                        </a:rPr>
                        <a:t>Xos</a:t>
                      </a:r>
                      <a:r>
                        <a:rPr lang="en-GB" sz="700" b="1" i="0" u="none" strike="noStrike" dirty="0">
                          <a:solidFill>
                            <a:srgbClr val="FFFFFF"/>
                          </a:solidFill>
                          <a:effectLst/>
                          <a:latin typeface="+mn-lt"/>
                        </a:rPr>
                        <a:t> Proposed </a:t>
                      </a:r>
                      <a:r>
                        <a:rPr lang="en-GB" sz="700" b="1" i="0" u="none" strike="noStrike" dirty="0" err="1">
                          <a:solidFill>
                            <a:srgbClr val="FFFFFF"/>
                          </a:solidFill>
                          <a:effectLst/>
                          <a:latin typeface="+mn-lt"/>
                        </a:rPr>
                        <a:t>Prioritsation</a:t>
                      </a:r>
                      <a:r>
                        <a:rPr lang="en-GB" sz="700" b="1" i="0" u="none" strike="noStrike" dirty="0">
                          <a:solidFill>
                            <a:srgbClr val="FFFFFF"/>
                          </a:solidFill>
                          <a:effectLst/>
                          <a:latin typeface="+mn-lt"/>
                        </a:rPr>
                        <a:t>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smtClean="0">
                          <a:solidFill>
                            <a:srgbClr val="FFFFFF"/>
                          </a:solidFill>
                          <a:effectLst/>
                          <a:latin typeface="+mn-lt"/>
                        </a:rPr>
                        <a:t>Proposed R&amp;N </a:t>
                      </a:r>
                      <a:r>
                        <a:rPr lang="en-GB" sz="700" b="1" i="0" u="none" strike="noStrike" dirty="0">
                          <a:solidFill>
                            <a:srgbClr val="FFFFFF"/>
                          </a:solidFill>
                          <a:effectLst/>
                          <a:latin typeface="+mn-lt"/>
                        </a:rPr>
                        <a:t>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 xmlns:a16="http://schemas.microsoft.com/office/drawing/2014/main" val="1915720419"/>
                  </a:ext>
                </a:extLst>
              </a:tr>
              <a:tr h="225764">
                <a:tc rowSpan="3">
                  <a:txBody>
                    <a:bodyPr/>
                    <a:lstStyle/>
                    <a:p>
                      <a:pPr marL="0" algn="ctr" defTabSz="914400" rtl="0" eaLnBrk="1" fontAlgn="ctr" latinLnBrk="0" hangingPunct="1"/>
                      <a:r>
                        <a:rPr lang="en-GB" sz="700" b="1" i="0" u="none" strike="noStrike" kern="1200" dirty="0">
                          <a:solidFill>
                            <a:srgbClr val="FFFFFF"/>
                          </a:solidFill>
                          <a:effectLst/>
                          <a:latin typeface="+mn-lt"/>
                          <a:ea typeface="+mn-ea"/>
                          <a:cs typeface="+mn-cs"/>
                        </a:rPr>
                        <a:t>June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 Reject a replacement read, where the read provided is identical to that already held in UK Link for the same read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mn-lt"/>
                        </a:rPr>
                        <a:t>In</a:t>
                      </a:r>
                      <a:r>
                        <a:rPr lang="en-US" sz="700" b="0" i="0" u="none" strike="noStrike" baseline="0" dirty="0" smtClean="0">
                          <a:solidFill>
                            <a:srgbClr val="000000"/>
                          </a:solidFill>
                          <a:effectLst/>
                          <a:latin typeface="+mn-lt"/>
                        </a:rPr>
                        <a:t>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rgbClr val="000000"/>
                          </a:solidFill>
                          <a:effectLst/>
                          <a:latin typeface="+mn-lt"/>
                        </a:rPr>
                        <a:t>27%</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n-lt"/>
                          <a:ea typeface="+mn-ea"/>
                          <a:cs typeface="+mn-cs"/>
                        </a:rPr>
                        <a:t>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9357169"/>
                  </a:ext>
                </a:extLst>
              </a:tr>
              <a:tr h="174276">
                <a:tc vMerge="1">
                  <a:txBody>
                    <a:bodyPr/>
                    <a:lstStyle/>
                    <a:p>
                      <a:pPr algn="ctr" fontAlgn="ctr"/>
                      <a:endParaRPr lang="en-GB" sz="9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cs typeface="Calibri" panose="020F0502020204030204" pitchFamily="34" charset="0"/>
                        </a:rPr>
                        <a:t>4687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dirty="0">
                          <a:solidFill>
                            <a:srgbClr val="000000"/>
                          </a:solidFill>
                          <a:effectLst/>
                          <a:latin typeface="+mn-lt"/>
                        </a:rPr>
                        <a:t>PSR updates for large domestic sites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700" b="0" i="0" u="none" strike="noStrike" dirty="0" smtClean="0">
                          <a:solidFill>
                            <a:srgbClr val="000000"/>
                          </a:solidFill>
                          <a:effectLst/>
                          <a:latin typeface="+mn-lt"/>
                        </a:rPr>
                        <a:t>In</a:t>
                      </a:r>
                      <a:r>
                        <a:rPr lang="en-GB" sz="700" b="0" i="0" u="none" strike="noStrike" baseline="0" dirty="0" smtClean="0">
                          <a:solidFill>
                            <a:srgbClr val="000000"/>
                          </a:solidFill>
                          <a:effectLst/>
                          <a:latin typeface="+mn-lt"/>
                        </a:rPr>
                        <a:t> Delivery</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n-lt"/>
                          <a:ea typeface="+mn-ea"/>
                          <a:cs typeface="+mn-cs"/>
                        </a:rPr>
                        <a:t>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0296342"/>
                  </a:ext>
                </a:extLst>
              </a:tr>
              <a:tr h="144016">
                <a:tc vMerge="1">
                  <a:txBody>
                    <a:bodyPr/>
                    <a:lstStyle/>
                    <a:p>
                      <a:endParaRPr lang="en-GB"/>
                    </a:p>
                  </a:txBody>
                  <a:tcPr/>
                </a:tc>
                <a:tc>
                  <a:txBody>
                    <a:bodyPr/>
                    <a:lstStyle/>
                    <a:p>
                      <a:pPr algn="ctr" fontAlgn="ctr"/>
                      <a:r>
                        <a:rPr lang="en-GB" sz="700" b="0" i="0" u="none" strike="noStrike" dirty="0">
                          <a:solidFill>
                            <a:schemeClr val="tx1"/>
                          </a:solidFill>
                          <a:effectLst/>
                          <a:latin typeface="+mn-lt"/>
                          <a:cs typeface="Calibri" panose="020F0502020204030204" pitchFamily="34" charset="0"/>
                        </a:rPr>
                        <a:t>4676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Reconciliation issues with reads recorded between D-1 to D-5.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rgbClr val="000000"/>
                          </a:solidFill>
                          <a:effectLst/>
                          <a:latin typeface="+mn-lt"/>
                        </a:rPr>
                        <a:t>In</a:t>
                      </a:r>
                      <a:r>
                        <a:rPr lang="en-US" sz="700" b="0" i="0" u="none" strike="noStrike" baseline="0" dirty="0" smtClean="0">
                          <a:solidFill>
                            <a:srgbClr val="000000"/>
                          </a:solidFill>
                          <a:effectLst/>
                          <a:latin typeface="+mn-lt"/>
                        </a:rPr>
                        <a:t>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rgbClr val="000000"/>
                          </a:solidFill>
                          <a:effectLst/>
                          <a:latin typeface="+mn-lt"/>
                        </a:rPr>
                        <a:t>67%</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mn-lt"/>
                          <a:ea typeface="+mn-ea"/>
                          <a:cs typeface="+mn-cs"/>
                        </a:rPr>
                        <a:t>June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rowSpan="2">
                  <a:txBody>
                    <a:bodyPr/>
                    <a:lstStyle/>
                    <a:p>
                      <a:pPr marL="0" algn="ctr" defTabSz="914400" rtl="0" eaLnBrk="1" fontAlgn="ctr" latinLnBrk="0" hangingPunct="1"/>
                      <a:r>
                        <a:rPr lang="en-GB" sz="700" b="1" i="0" u="none" strike="noStrike" kern="1200" dirty="0">
                          <a:solidFill>
                            <a:srgbClr val="FFFFFF"/>
                          </a:solidFill>
                          <a:effectLst/>
                          <a:latin typeface="+mn-lt"/>
                          <a:ea typeface="+mn-ea"/>
                          <a:cs typeface="+mn-cs"/>
                        </a:rPr>
                        <a:t>Sept</a:t>
                      </a:r>
                      <a:r>
                        <a:rPr lang="en-GB" sz="700" b="1" i="0" u="none" strike="noStrike" kern="1200" baseline="0" dirty="0">
                          <a:solidFill>
                            <a:srgbClr val="FFFFFF"/>
                          </a:solidFill>
                          <a:effectLst/>
                          <a:latin typeface="+mn-lt"/>
                          <a:ea typeface="+mn-ea"/>
                          <a:cs typeface="+mn-cs"/>
                        </a:rPr>
                        <a:t> </a:t>
                      </a:r>
                      <a:r>
                        <a:rPr lang="en-GB" sz="700" b="1" i="0" u="none" strike="noStrike" kern="1200" dirty="0">
                          <a:solidFill>
                            <a:srgbClr val="FFFFFF"/>
                          </a:solidFill>
                          <a:effectLst/>
                          <a:latin typeface="+mn-lt"/>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GB Charging &amp; Incremental (IP PARCA) Capacity Allocation Change Delivery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baseline="0" dirty="0" smtClean="0">
                          <a:solidFill>
                            <a:srgbClr val="000000"/>
                          </a:solidFill>
                          <a:effectLst/>
                          <a:latin typeface="+mn-lt"/>
                        </a:rPr>
                        <a:t>In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1" dirty="0">
                          <a:solidFill>
                            <a:schemeClr val="tx1"/>
                          </a:solidFill>
                          <a:latin typeface="+mn-lt"/>
                          <a:cs typeface="Calibri" panose="020F0502020204030204" pitchFamily="34" charset="0"/>
                        </a:rPr>
                        <a:t>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00523622"/>
                  </a:ext>
                </a:extLst>
              </a:tr>
              <a:tr h="208772">
                <a:tc vMerge="1">
                  <a:txBody>
                    <a:bodyPr/>
                    <a:lstStyle/>
                    <a:p>
                      <a:pPr algn="ctr" fontAlgn="ctr"/>
                      <a:endParaRPr lang="en-GB" sz="9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cs typeface="Calibri" panose="020F0502020204030204" pitchFamily="34" charset="0"/>
                        </a:rPr>
                        <a:t>4665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mn-lt"/>
                        </a:rPr>
                        <a:t>Creation of new End User Categories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rgbClr val="000000"/>
                          </a:solidFill>
                          <a:effectLst/>
                          <a:latin typeface="+mn-lt"/>
                        </a:rPr>
                        <a:t>In</a:t>
                      </a:r>
                      <a:r>
                        <a:rPr lang="en-US" sz="700" b="0" i="0" u="none" strike="noStrike" baseline="0" dirty="0" smtClean="0">
                          <a:solidFill>
                            <a:srgbClr val="000000"/>
                          </a:solidFill>
                          <a:effectLst/>
                          <a:latin typeface="+mn-lt"/>
                        </a:rPr>
                        <a:t> Delivery</a:t>
                      </a:r>
                      <a:endParaRPr lang="en-US"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rgbClr val="000000"/>
                          </a:solidFill>
                          <a:effectLst/>
                          <a:latin typeface="+mn-lt"/>
                        </a:rPr>
                        <a:t>52%</a:t>
                      </a:r>
                      <a:endParaRPr lang="en-GB" sz="7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June/Sep-2019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1" dirty="0">
                          <a:solidFill>
                            <a:schemeClr val="tx1"/>
                          </a:solidFill>
                          <a:latin typeface="+mn-lt"/>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91021043"/>
                  </a:ext>
                </a:extLst>
              </a:tr>
              <a:tr h="208772">
                <a:tc rowSpan="3">
                  <a:txBody>
                    <a:bodyPr/>
                    <a:lstStyle/>
                    <a:p>
                      <a:pPr marL="0" algn="ctr" defTabSz="914400" rtl="0" eaLnBrk="1" fontAlgn="ctr" latinLnBrk="0" hangingPunct="1"/>
                      <a:r>
                        <a:rPr lang="en-GB" sz="700" b="1" i="0" u="none" strike="noStrike" kern="1200" dirty="0" smtClean="0">
                          <a:solidFill>
                            <a:srgbClr val="FFFFFF"/>
                          </a:solidFill>
                          <a:effectLst/>
                          <a:latin typeface="+mn-lt"/>
                          <a:ea typeface="+mn-ea"/>
                          <a:cs typeface="+mn-cs"/>
                        </a:rPr>
                        <a:t>Nov-19</a:t>
                      </a:r>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Requiring a Meter Reading following a change of Local Distribution Zone or Exit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dirty="0" smtClean="0">
                          <a:solidFill>
                            <a:schemeClr val="tx1"/>
                          </a:solidFill>
                          <a:effectLst/>
                          <a:latin typeface="+mn-lt"/>
                        </a:rPr>
                        <a:t>CP high level solution approved at </a:t>
                      </a:r>
                      <a:r>
                        <a:rPr lang="en-US" sz="700" b="0" i="0" u="none" strike="noStrike" dirty="0" err="1" smtClean="0">
                          <a:solidFill>
                            <a:schemeClr val="tx1"/>
                          </a:solidFill>
                          <a:effectLst/>
                          <a:latin typeface="+mn-lt"/>
                        </a:rPr>
                        <a:t>ChMC</a:t>
                      </a:r>
                      <a:endParaRPr lang="en-US" sz="700" b="0" i="0"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41%</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4725</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chemeClr val="tx1"/>
                          </a:solidFill>
                          <a:effectLst/>
                          <a:latin typeface="+mn-lt"/>
                        </a:rPr>
                        <a:t>New read reason</a:t>
                      </a:r>
                      <a:r>
                        <a:rPr lang="en-US" sz="700" b="0" i="0" u="none" strike="noStrike" baseline="0" dirty="0" smtClean="0">
                          <a:solidFill>
                            <a:schemeClr val="tx1"/>
                          </a:solidFill>
                          <a:effectLst/>
                          <a:latin typeface="+mn-lt"/>
                        </a:rPr>
                        <a:t> type for LIS estimate readings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smtClean="0">
                          <a:solidFill>
                            <a:schemeClr val="tx1"/>
                          </a:solidFill>
                          <a:effectLst/>
                          <a:latin typeface="+mn-lt"/>
                        </a:rPr>
                        <a:t>CP high level solution approved at ChMC</a:t>
                      </a:r>
                      <a:endParaRPr lang="en-US" sz="700" b="0" i="0"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28%</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a:t>
                      </a:r>
                      <a:r>
                        <a:rPr lang="en-GB" sz="700" b="0" i="0" u="none" strike="noStrike" baseline="0" dirty="0" smtClean="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Medium</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smtClean="0">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smtClean="0">
                          <a:solidFill>
                            <a:schemeClr val="tx1"/>
                          </a:solidFill>
                          <a:effectLst/>
                          <a:latin typeface="+mn-lt"/>
                          <a:cs typeface="Calibri" panose="020F0502020204030204" pitchFamily="34" charset="0"/>
                        </a:rPr>
                        <a:t>4621</a:t>
                      </a:r>
                      <a:endParaRPr lang="en-GB" sz="700" b="0" i="0" u="none" strike="noStrike" dirty="0">
                        <a:solidFill>
                          <a:schemeClr val="tx1"/>
                        </a:solidFill>
                        <a:effectLst/>
                        <a:latin typeface="+mn-lt"/>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smtClean="0">
                          <a:solidFill>
                            <a:schemeClr val="tx1"/>
                          </a:solidFill>
                          <a:effectLst/>
                          <a:latin typeface="+mn-lt"/>
                        </a:rPr>
                        <a:t>Suspension of the validation between  meter index and  unconverted index</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smtClean="0">
                          <a:solidFill>
                            <a:schemeClr val="tx1"/>
                          </a:solidFill>
                          <a:effectLst/>
                          <a:latin typeface="+mn-lt"/>
                        </a:rPr>
                        <a:t>CP high level solution approved at ChMC</a:t>
                      </a:r>
                      <a:endParaRPr lang="en-US" sz="700" b="0" i="0" u="none" strike="noStrike" dirty="0" smtClean="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29%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smtClean="0">
                          <a:solidFill>
                            <a:schemeClr val="tx1"/>
                          </a:solidFill>
                          <a:effectLst/>
                          <a:latin typeface="+mn-lt"/>
                        </a:rPr>
                        <a:t>November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smtClean="0">
                          <a:solidFill>
                            <a:schemeClr val="tx1"/>
                          </a:solidFill>
                          <a:effectLst/>
                          <a:latin typeface="+mn-lt"/>
                        </a:rPr>
                        <a:t>Tbc</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smtClean="0">
                          <a:solidFill>
                            <a:schemeClr val="tx1"/>
                          </a:solidFill>
                          <a:effectLst/>
                          <a:latin typeface="+mn-lt"/>
                        </a:rPr>
                        <a:t>Shipper</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itle 1">
            <a:extLst>
              <a:ext uri="{FF2B5EF4-FFF2-40B4-BE49-F238E27FC236}">
                <a16:creationId xmlns="" xmlns:a16="http://schemas.microsoft.com/office/drawing/2014/main" id="{AAB7F775-B62D-4B10-B2D6-35D8917FF020}"/>
              </a:ext>
            </a:extLst>
          </p:cNvPr>
          <p:cNvSpPr>
            <a:spLocks noGrp="1"/>
          </p:cNvSpPr>
          <p:nvPr>
            <p:ph type="title"/>
          </p:nvPr>
        </p:nvSpPr>
        <p:spPr>
          <a:xfrm>
            <a:off x="28329" y="0"/>
            <a:ext cx="8688388" cy="525878"/>
          </a:xfrm>
        </p:spPr>
        <p:txBody>
          <a:bodyPr>
            <a:normAutofit/>
          </a:bodyPr>
          <a:lstStyle/>
          <a:p>
            <a:pPr algn="l"/>
            <a:r>
              <a:rPr lang="en-GB" dirty="0"/>
              <a:t>Change </a:t>
            </a:r>
            <a:r>
              <a:rPr lang="en-GB" dirty="0" smtClean="0"/>
              <a:t>Index – R&amp;N Allocated Change</a:t>
            </a:r>
            <a:endParaRPr lang="en-GB" dirty="0"/>
          </a:p>
        </p:txBody>
      </p:sp>
    </p:spTree>
    <p:extLst>
      <p:ext uri="{BB962C8B-B14F-4D97-AF65-F5344CB8AC3E}">
        <p14:creationId xmlns:p14="http://schemas.microsoft.com/office/powerpoint/2010/main" val="3410613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6C73B39C-CBC9-4A5E-8E2F-8A8C75D4532D}"/>
              </a:ext>
            </a:extLst>
          </p:cNvPr>
          <p:cNvGraphicFramePr>
            <a:graphicFrameLocks noGrp="1"/>
          </p:cNvGraphicFramePr>
          <p:nvPr>
            <p:extLst>
              <p:ext uri="{D42A27DB-BD31-4B8C-83A1-F6EECF244321}">
                <p14:modId xmlns:p14="http://schemas.microsoft.com/office/powerpoint/2010/main" val="2469407137"/>
              </p:ext>
            </p:extLst>
          </p:nvPr>
        </p:nvGraphicFramePr>
        <p:xfrm>
          <a:off x="35496" y="306751"/>
          <a:ext cx="9009941" cy="4857287"/>
        </p:xfrm>
        <a:graphic>
          <a:graphicData uri="http://schemas.openxmlformats.org/drawingml/2006/table">
            <a:tbl>
              <a:tblPr/>
              <a:tblGrid>
                <a:gridCol w="575700">
                  <a:extLst>
                    <a:ext uri="{9D8B030D-6E8A-4147-A177-3AD203B41FA5}">
                      <a16:colId xmlns="" xmlns:a16="http://schemas.microsoft.com/office/drawing/2014/main" val="594677324"/>
                    </a:ext>
                  </a:extLst>
                </a:gridCol>
                <a:gridCol w="367738">
                  <a:extLst>
                    <a:ext uri="{9D8B030D-6E8A-4147-A177-3AD203B41FA5}">
                      <a16:colId xmlns="" xmlns:a16="http://schemas.microsoft.com/office/drawing/2014/main" val="1212485833"/>
                    </a:ext>
                  </a:extLst>
                </a:gridCol>
                <a:gridCol w="3378321">
                  <a:extLst>
                    <a:ext uri="{9D8B030D-6E8A-4147-A177-3AD203B41FA5}">
                      <a16:colId xmlns="" xmlns:a16="http://schemas.microsoft.com/office/drawing/2014/main" val="2588561940"/>
                    </a:ext>
                  </a:extLst>
                </a:gridCol>
                <a:gridCol w="1510889">
                  <a:extLst>
                    <a:ext uri="{9D8B030D-6E8A-4147-A177-3AD203B41FA5}">
                      <a16:colId xmlns="" xmlns:a16="http://schemas.microsoft.com/office/drawing/2014/main" val="20003"/>
                    </a:ext>
                  </a:extLst>
                </a:gridCol>
                <a:gridCol w="801737">
                  <a:extLst>
                    <a:ext uri="{9D8B030D-6E8A-4147-A177-3AD203B41FA5}">
                      <a16:colId xmlns="" xmlns:a16="http://schemas.microsoft.com/office/drawing/2014/main" val="4176577047"/>
                    </a:ext>
                  </a:extLst>
                </a:gridCol>
                <a:gridCol w="720373">
                  <a:extLst>
                    <a:ext uri="{9D8B030D-6E8A-4147-A177-3AD203B41FA5}">
                      <a16:colId xmlns="" xmlns:a16="http://schemas.microsoft.com/office/drawing/2014/main" val="198435945"/>
                    </a:ext>
                  </a:extLst>
                </a:gridCol>
                <a:gridCol w="864447">
                  <a:extLst>
                    <a:ext uri="{9D8B030D-6E8A-4147-A177-3AD203B41FA5}">
                      <a16:colId xmlns="" xmlns:a16="http://schemas.microsoft.com/office/drawing/2014/main" val="2619778090"/>
                    </a:ext>
                  </a:extLst>
                </a:gridCol>
                <a:gridCol w="790736">
                  <a:extLst>
                    <a:ext uri="{9D8B030D-6E8A-4147-A177-3AD203B41FA5}">
                      <a16:colId xmlns="" xmlns:a16="http://schemas.microsoft.com/office/drawing/2014/main" val="1022559495"/>
                    </a:ext>
                  </a:extLst>
                </a:gridCol>
              </a:tblGrid>
              <a:tr h="275092">
                <a:tc>
                  <a:txBody>
                    <a:bodyPr/>
                    <a:lstStyle/>
                    <a:p>
                      <a:pPr algn="ctr" fontAlgn="ctr"/>
                      <a:r>
                        <a:rPr lang="en-GB" sz="7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smtClean="0">
                          <a:solidFill>
                            <a:srgbClr val="FFFFFF"/>
                          </a:solidFill>
                          <a:effectLst/>
                          <a:latin typeface="+mn-lt"/>
                        </a:rPr>
                        <a:t>Current </a:t>
                      </a:r>
                      <a:r>
                        <a:rPr lang="en-GB" sz="700" b="1" i="0" u="none" strike="noStrike" dirty="0">
                          <a:solidFill>
                            <a:srgbClr val="FFFFFF"/>
                          </a:solidFill>
                          <a:effectLst/>
                          <a:latin typeface="+mn-lt"/>
                        </a:rPr>
                        <a:t>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err="1">
                          <a:solidFill>
                            <a:srgbClr val="FFFFFF"/>
                          </a:solidFill>
                          <a:effectLst/>
                          <a:latin typeface="+mn-lt"/>
                        </a:rPr>
                        <a:t>Xos</a:t>
                      </a:r>
                      <a:r>
                        <a:rPr lang="en-GB" sz="700" b="1" i="0" u="none" strike="noStrike" dirty="0">
                          <a:solidFill>
                            <a:srgbClr val="FFFFFF"/>
                          </a:solidFill>
                          <a:effectLst/>
                          <a:latin typeface="+mn-lt"/>
                        </a:rPr>
                        <a:t> Proposed </a:t>
                      </a:r>
                      <a:r>
                        <a:rPr lang="en-GB" sz="700" b="1" i="0" u="none" strike="noStrike" dirty="0" err="1">
                          <a:solidFill>
                            <a:srgbClr val="FFFFFF"/>
                          </a:solidFill>
                          <a:effectLst/>
                          <a:latin typeface="+mn-lt"/>
                        </a:rPr>
                        <a:t>Prioritsation</a:t>
                      </a:r>
                      <a:r>
                        <a:rPr lang="en-GB" sz="700" b="1" i="0" u="none" strike="noStrike" dirty="0">
                          <a:solidFill>
                            <a:srgbClr val="FFFFFF"/>
                          </a:solidFill>
                          <a:effectLst/>
                          <a:latin typeface="+mn-lt"/>
                        </a:rPr>
                        <a:t>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smtClean="0">
                          <a:solidFill>
                            <a:srgbClr val="FFFFFF"/>
                          </a:solidFill>
                          <a:effectLst/>
                          <a:latin typeface="+mn-lt"/>
                        </a:rPr>
                        <a:t>Indicative </a:t>
                      </a:r>
                      <a:r>
                        <a:rPr lang="en-GB" sz="700" b="1" i="0" u="none" strike="noStrike" dirty="0">
                          <a:solidFill>
                            <a:srgbClr val="FFFFFF"/>
                          </a:solidFill>
                          <a:effectLst/>
                          <a:latin typeface="+mn-lt"/>
                        </a:rPr>
                        <a:t>R&amp;N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 xmlns:a16="http://schemas.microsoft.com/office/drawing/2014/main" val="1915720419"/>
                  </a:ext>
                </a:extLst>
              </a:tr>
              <a:tr h="183395">
                <a:tc rowSpan="22">
                  <a:txBody>
                    <a:bodyPr/>
                    <a:lstStyle/>
                    <a:p>
                      <a:pPr marL="0" algn="ctr" defTabSz="914400" rtl="0" eaLnBrk="1" fontAlgn="ctr" latinLnBrk="0" hangingPunct="1"/>
                      <a:r>
                        <a:rPr lang="en-GB" sz="700" b="1" i="0" u="none" strike="noStrike" kern="1200" dirty="0">
                          <a:solidFill>
                            <a:srgbClr val="FFFFFF"/>
                          </a:solidFill>
                          <a:effectLst/>
                          <a:latin typeface="+mn-lt"/>
                          <a:ea typeface="+mn-ea"/>
                          <a:cs typeface="+mn-cs"/>
                        </a:rPr>
                        <a:t>Unallocated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Acceptance of Contact Details Updates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A7 - CP awaiting </a:t>
                      </a:r>
                      <a:r>
                        <a:rPr lang="en-US" sz="700" b="0" i="0" u="none" strike="noStrike" kern="1200" dirty="0" err="1" smtClean="0">
                          <a:solidFill>
                            <a:schemeClr val="tx1"/>
                          </a:solidFill>
                          <a:effectLst/>
                          <a:latin typeface="+mn-lt"/>
                          <a:ea typeface="+mn-ea"/>
                          <a:cs typeface="+mn-cs"/>
                        </a:rPr>
                        <a:t>ChMC</a:t>
                      </a:r>
                      <a:r>
                        <a:rPr lang="en-US" sz="700" b="0" i="0" u="none" strike="noStrike" kern="1200" dirty="0" smtClean="0">
                          <a:solidFill>
                            <a:schemeClr val="tx1"/>
                          </a:solidFill>
                          <a:effectLst/>
                          <a:latin typeface="+mn-lt"/>
                          <a:ea typeface="+mn-ea"/>
                          <a:cs typeface="+mn-cs"/>
                        </a:rPr>
                        <a:t>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4795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Amendments to the PARR (520a) reporting</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PAC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4780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Inclusion of Meter Asset Provider Identity (MAP Id) in the UK Link system (CSS Consequential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A7 - CP awaiting </a:t>
                      </a:r>
                      <a:r>
                        <a:rPr lang="en-US" sz="700" b="0" i="0" u="none" strike="noStrike" kern="1200" dirty="0" err="1" smtClean="0">
                          <a:solidFill>
                            <a:schemeClr val="tx1"/>
                          </a:solidFill>
                          <a:effectLst/>
                          <a:latin typeface="+mn-lt"/>
                          <a:ea typeface="+mn-ea"/>
                          <a:cs typeface="+mn-cs"/>
                        </a:rPr>
                        <a:t>ChMC</a:t>
                      </a:r>
                      <a:r>
                        <a:rPr lang="en-US" sz="700" b="0" i="0" u="none" strike="noStrike" kern="1200" dirty="0" smtClean="0">
                          <a:solidFill>
                            <a:schemeClr val="tx1"/>
                          </a:solidFill>
                          <a:effectLst/>
                          <a:latin typeface="+mn-lt"/>
                          <a:ea typeface="+mn-ea"/>
                          <a:cs typeface="+mn-cs"/>
                        </a:rPr>
                        <a:t>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27%</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4803</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Removal of validation for AQ Correction Reason 4</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A7 - CP awaiting </a:t>
                      </a:r>
                      <a:r>
                        <a:rPr lang="en-US" sz="700" b="0" i="0" u="none" strike="noStrike" kern="1200" dirty="0" err="1" smtClean="0">
                          <a:solidFill>
                            <a:schemeClr val="tx1"/>
                          </a:solidFill>
                          <a:effectLst/>
                          <a:latin typeface="+mn-lt"/>
                          <a:ea typeface="+mn-ea"/>
                          <a:cs typeface="+mn-cs"/>
                        </a:rPr>
                        <a:t>ChMC</a:t>
                      </a:r>
                      <a:r>
                        <a:rPr lang="en-US" sz="700" b="0" i="0" u="none" strike="noStrike" kern="1200" dirty="0" smtClean="0">
                          <a:solidFill>
                            <a:schemeClr val="tx1"/>
                          </a:solidFill>
                          <a:effectLst/>
                          <a:latin typeface="+mn-lt"/>
                          <a:ea typeface="+mn-ea"/>
                          <a:cs typeface="+mn-cs"/>
                        </a:rPr>
                        <a:t>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71%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4871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Modification 0665 – Changes to Ratchet</a:t>
                      </a:r>
                      <a:r>
                        <a:rPr lang="en-US" sz="700" b="0" i="0" u="none" strike="noStrike" kern="1200" baseline="0" dirty="0" smtClean="0">
                          <a:solidFill>
                            <a:schemeClr val="tx1"/>
                          </a:solidFill>
                          <a:effectLst/>
                          <a:latin typeface="+mn-lt"/>
                          <a:ea typeface="+mn-ea"/>
                          <a:cs typeface="+mn-cs"/>
                        </a:rPr>
                        <a:t> Regime</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A2 - CP proposed for </a:t>
                      </a:r>
                      <a:r>
                        <a:rPr lang="en-US" sz="700" b="0" i="0" u="none" strike="noStrike" kern="1200" dirty="0" err="1" smtClean="0">
                          <a:solidFill>
                            <a:schemeClr val="tx1"/>
                          </a:solidFill>
                          <a:effectLst/>
                          <a:latin typeface="+mn-lt"/>
                          <a:ea typeface="+mn-ea"/>
                          <a:cs typeface="+mn-cs"/>
                        </a:rPr>
                        <a:t>ChMC</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27%</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a:t>
                      </a:r>
                      <a:r>
                        <a:rPr lang="en-GB" sz="700" b="0" i="0" u="none" strike="noStrike" kern="1200" baseline="0" dirty="0" smtClean="0">
                          <a:solidFill>
                            <a:schemeClr val="tx1"/>
                          </a:solidFill>
                          <a:effectLst/>
                          <a:latin typeface="+mn-lt"/>
                          <a:ea typeface="+mn-ea"/>
                          <a:cs typeface="+mn-cs"/>
                        </a:rPr>
                        <a:t> Release Drop 4</a:t>
                      </a:r>
                      <a:endParaRPr lang="en-GB"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4866</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UIG Recommendation – removal of validation</a:t>
                      </a:r>
                      <a:r>
                        <a:rPr lang="en-US" sz="700" b="0" i="0" u="none" strike="noStrike" kern="1200" baseline="0" dirty="0" smtClean="0">
                          <a:solidFill>
                            <a:schemeClr val="tx1"/>
                          </a:solidFill>
                          <a:effectLst/>
                          <a:latin typeface="+mn-lt"/>
                          <a:ea typeface="+mn-ea"/>
                          <a:cs typeface="+mn-cs"/>
                        </a:rPr>
                        <a:t> on uncorrected read </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A2 - CP proposed for </a:t>
                      </a:r>
                      <a:r>
                        <a:rPr lang="en-US" sz="700" b="0" i="0" u="none" strike="noStrike" kern="1200" dirty="0" err="1" smtClean="0">
                          <a:solidFill>
                            <a:schemeClr val="tx1"/>
                          </a:solidFill>
                          <a:effectLst/>
                          <a:latin typeface="+mn-lt"/>
                          <a:ea typeface="+mn-ea"/>
                          <a:cs typeface="+mn-cs"/>
                        </a:rPr>
                        <a:t>ChMC</a:t>
                      </a:r>
                      <a:endParaRPr lang="en-US" sz="700" b="0" i="0" u="none" strike="noStrike" kern="1200" dirty="0" smtClean="0">
                        <a:solidFill>
                          <a:schemeClr val="tx1"/>
                        </a:solidFill>
                        <a:effectLst/>
                        <a:latin typeface="+mn-lt"/>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Nov-19</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Moving Market Participant Ownership from SPAA to UNC/DSC</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A5 - CP in capture with DSG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47%</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Feb</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4645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The rejection of incrementing reads submitted for an Isolated Supply Meter Point (RGMA flows)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A5a </a:t>
                      </a:r>
                      <a:r>
                        <a:rPr lang="en-GB" sz="700" b="0" i="0" u="none" strike="noStrike" kern="1200" dirty="0">
                          <a:solidFill>
                            <a:schemeClr val="tx1"/>
                          </a:solidFill>
                          <a:effectLst/>
                          <a:latin typeface="+mn-lt"/>
                          <a:ea typeface="+mn-ea"/>
                          <a:cs typeface="+mn-cs"/>
                        </a:rPr>
                        <a:t>- Solution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Shippers/DN</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A7 - CP awaiting </a:t>
                      </a:r>
                      <a:r>
                        <a:rPr lang="en-US" sz="700" b="0" i="0" u="none" strike="noStrike" kern="1200" dirty="0" err="1">
                          <a:solidFill>
                            <a:schemeClr val="tx1"/>
                          </a:solidFill>
                          <a:effectLst/>
                          <a:latin typeface="+mn-lt"/>
                          <a:ea typeface="+mn-ea"/>
                          <a:cs typeface="+mn-cs"/>
                        </a:rPr>
                        <a:t>ChMC</a:t>
                      </a:r>
                      <a:r>
                        <a:rPr lang="en-US" sz="700" b="0" i="0" u="none" strike="noStrike" kern="1200" dirty="0">
                          <a:solidFill>
                            <a:schemeClr val="tx1"/>
                          </a:solidFill>
                          <a:effectLst/>
                          <a:latin typeface="+mn-lt"/>
                          <a:ea typeface="+mn-ea"/>
                          <a:cs typeface="+mn-cs"/>
                        </a:rPr>
                        <a:t> solution approval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June</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 / DN</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4865</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Amendment to Treatment and Reporting of CYCL Reads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A2 - CP proposed for </a:t>
                      </a:r>
                      <a:r>
                        <a:rPr lang="en-US" sz="700" b="0" i="0" u="none" strike="noStrike" kern="1200" dirty="0" err="1">
                          <a:solidFill>
                            <a:schemeClr val="tx1"/>
                          </a:solidFill>
                          <a:effectLst/>
                          <a:latin typeface="+mn-lt"/>
                          <a:ea typeface="+mn-ea"/>
                          <a:cs typeface="+mn-cs"/>
                        </a:rPr>
                        <a:t>ChMC</a:t>
                      </a:r>
                      <a:endParaRPr lang="en-US" sz="700" b="0" i="0" u="none" strike="noStrike" kern="1200" dirty="0">
                        <a:solidFill>
                          <a:schemeClr val="tx1"/>
                        </a:solidFill>
                        <a:effectLst/>
                        <a:latin typeface="+mn-lt"/>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June</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Notification of Customer Contact Details to Transporters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A2 - CP proposed for </a:t>
                      </a:r>
                      <a:r>
                        <a:rPr lang="en-US" sz="700" b="0" i="0" u="none" strike="noStrike" kern="1200" dirty="0" err="1">
                          <a:solidFill>
                            <a:schemeClr val="tx1"/>
                          </a:solidFill>
                          <a:effectLst/>
                          <a:latin typeface="+mn-lt"/>
                          <a:ea typeface="+mn-ea"/>
                          <a:cs typeface="+mn-cs"/>
                        </a:rPr>
                        <a:t>ChMC</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33%</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June</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4888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Removing</a:t>
                      </a:r>
                      <a:r>
                        <a:rPr lang="en-US" sz="700" b="0" i="0" u="none" strike="noStrike" kern="1200" baseline="0" dirty="0" smtClean="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A2 - CP proposed for </a:t>
                      </a:r>
                      <a:r>
                        <a:rPr lang="en-US" sz="700" b="0" i="0" u="none" strike="noStrike" kern="1200" dirty="0" err="1" smtClean="0">
                          <a:solidFill>
                            <a:schemeClr val="tx1"/>
                          </a:solidFill>
                          <a:effectLst/>
                          <a:latin typeface="+mn-lt"/>
                          <a:ea typeface="+mn-ea"/>
                          <a:cs typeface="+mn-cs"/>
                        </a:rPr>
                        <a:t>ChMC</a:t>
                      </a:r>
                      <a:endParaRPr lang="en-US" sz="700" b="0" i="0" u="none" strike="noStrike" kern="1200" dirty="0" smtClean="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June</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4801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Additional information to be made viewable on 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A5 - CP in capture with DSG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29%</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June</a:t>
                      </a:r>
                      <a:r>
                        <a:rPr lang="en-GB" sz="700" b="0" i="0" u="none" strike="noStrike" kern="1200" baseline="0" dirty="0" smtClean="0">
                          <a:solidFill>
                            <a:schemeClr val="tx1"/>
                          </a:solidFill>
                          <a:effectLst/>
                          <a:latin typeface="+mn-lt"/>
                          <a:ea typeface="+mn-ea"/>
                          <a:cs typeface="+mn-cs"/>
                        </a:rPr>
                        <a:t>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Increased Field Length – ‘Updated by’ data item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A5b - Undergoing Solution Impact Assessment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 Release Drop 5 –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a:solidFill>
                            <a:schemeClr val="tx1"/>
                          </a:solidFill>
                          <a:effectLst/>
                          <a:latin typeface="+mn-lt"/>
                          <a:ea typeface="+mn-ea"/>
                          <a:cs typeface="+mn-cs"/>
                        </a:rPr>
                        <a:t>4896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Failure to Supply Gas System and Template Amendment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A9 - Internal change progressing through capture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a:solidFill>
                            <a:schemeClr val="tx1"/>
                          </a:solidFill>
                          <a:effectLst/>
                          <a:latin typeface="+mn-lt"/>
                          <a:ea typeface="+mn-ea"/>
                          <a:cs typeface="+mn-cs"/>
                        </a:rPr>
                        <a:t>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 Release Drop 5 –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Resolution of deleted  Contact Details (contained within the S66 records) at a Change of Shipper event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A9 - Internal change progressing through capture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a:solidFill>
                            <a:schemeClr val="tx1"/>
                          </a:solidFill>
                          <a:effectLst/>
                          <a:latin typeface="+mn-lt"/>
                          <a:ea typeface="+mn-ea"/>
                          <a:cs typeface="+mn-cs"/>
                        </a:rPr>
                        <a:t>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 Release Drop 5 –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Treatment of Priority Service Register Data and Contact Details on a Change of Supplier Event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A5 - CP in capture with DSG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Minor Release Drop 5 –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Delivery of 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A9 - Internal change progressing through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DN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A9 - Internal change progressing through capture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endParaRPr lang="en-GB"/>
                    </a:p>
                  </a:txBody>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B1 - Start Up In Progress (Awaiting PAT/RACI)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51%</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Shippers</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4854</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smtClean="0">
                          <a:solidFill>
                            <a:schemeClr val="tx1"/>
                          </a:solidFill>
                          <a:effectLst/>
                          <a:latin typeface="+mn-lt"/>
                          <a:ea typeface="+mn-ea"/>
                          <a:cs typeface="+mn-cs"/>
                        </a:rPr>
                        <a:t>Transfer of NDM sampling obligations from Distribution Network Operators</a:t>
                      </a:r>
                      <a:r>
                        <a:rPr lang="en-US" sz="700" b="0" i="0" u="none" strike="noStrike" kern="1200" baseline="0" dirty="0" smtClean="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smtClean="0">
                          <a:solidFill>
                            <a:schemeClr val="tx1"/>
                          </a:solidFill>
                          <a:effectLst/>
                          <a:latin typeface="+mn-lt"/>
                          <a:ea typeface="+mn-ea"/>
                          <a:cs typeface="+mn-cs"/>
                        </a:rPr>
                        <a:t>A5 - CP in capture with DSG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29%</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339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Actual read following estimated transfer read calculating AQ of 1 (linked to XRN4690)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A5b - Undergoing Solution Impact Assessment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32%</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Unallocated</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smtClean="0">
                          <a:solidFill>
                            <a:schemeClr val="tx1"/>
                          </a:solidFill>
                          <a:effectLst/>
                          <a:latin typeface="+mn-lt"/>
                          <a:ea typeface="+mn-ea"/>
                          <a:cs typeface="+mn-cs"/>
                        </a:rPr>
                        <a:t>Tbc</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6" name="Title 1">
            <a:extLst>
              <a:ext uri="{FF2B5EF4-FFF2-40B4-BE49-F238E27FC236}">
                <a16:creationId xmlns="" xmlns:a16="http://schemas.microsoft.com/office/drawing/2014/main" id="{AAB7F775-B62D-4B10-B2D6-35D8917FF020}"/>
              </a:ext>
            </a:extLst>
          </p:cNvPr>
          <p:cNvSpPr>
            <a:spLocks noGrp="1"/>
          </p:cNvSpPr>
          <p:nvPr>
            <p:ph type="title"/>
          </p:nvPr>
        </p:nvSpPr>
        <p:spPr>
          <a:xfrm>
            <a:off x="28329" y="-42360"/>
            <a:ext cx="8688388" cy="525878"/>
          </a:xfrm>
        </p:spPr>
        <p:txBody>
          <a:bodyPr>
            <a:normAutofit/>
          </a:bodyPr>
          <a:lstStyle/>
          <a:p>
            <a:pPr algn="l"/>
            <a:r>
              <a:rPr lang="en-GB" sz="1200" dirty="0"/>
              <a:t>Change </a:t>
            </a:r>
            <a:r>
              <a:rPr lang="en-GB" sz="1200" dirty="0" smtClean="0"/>
              <a:t>Index – R&amp;N Unallocated External Impacting Changes  </a:t>
            </a:r>
            <a:endParaRPr lang="en-GB" sz="1200" dirty="0"/>
          </a:p>
        </p:txBody>
      </p:sp>
    </p:spTree>
    <p:extLst>
      <p:ext uri="{BB962C8B-B14F-4D97-AF65-F5344CB8AC3E}">
        <p14:creationId xmlns:p14="http://schemas.microsoft.com/office/powerpoint/2010/main" val="24564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Major Release Update</a:t>
            </a:r>
            <a:endParaRPr lang="en-GB" dirty="0"/>
          </a:p>
        </p:txBody>
      </p:sp>
      <p:sp>
        <p:nvSpPr>
          <p:cNvPr id="3" name="Subtitle 2"/>
          <p:cNvSpPr>
            <a:spLocks noGrp="1"/>
          </p:cNvSpPr>
          <p:nvPr>
            <p:ph idx="1"/>
          </p:nvPr>
        </p:nvSpPr>
        <p:spPr/>
        <p:txBody>
          <a:bodyPr/>
          <a:lstStyle/>
          <a:p>
            <a:r>
              <a:rPr lang="en-GB" sz="1800" dirty="0" smtClean="0"/>
              <a:t>5a. Release 3</a:t>
            </a:r>
          </a:p>
          <a:p>
            <a:r>
              <a:rPr lang="en-GB" sz="1800" dirty="0" smtClean="0"/>
              <a:t>5b. </a:t>
            </a:r>
            <a:r>
              <a:rPr lang="en-GB" sz="1800" dirty="0"/>
              <a:t>Minor Release Drop 3</a:t>
            </a:r>
            <a:endParaRPr lang="en-GB" sz="1800" dirty="0" smtClean="0"/>
          </a:p>
          <a:p>
            <a:r>
              <a:rPr lang="en-GB" sz="1800" dirty="0" smtClean="0"/>
              <a:t>5c. June 2019</a:t>
            </a:r>
          </a:p>
          <a:p>
            <a:r>
              <a:rPr lang="en-GB" sz="1800" dirty="0" smtClean="0"/>
              <a:t>5d. EUC 2019</a:t>
            </a:r>
          </a:p>
          <a:p>
            <a:r>
              <a:rPr lang="en-GB" sz="1800" dirty="0" smtClean="0"/>
              <a:t>5e. November 19</a:t>
            </a:r>
          </a:p>
        </p:txBody>
      </p:sp>
    </p:spTree>
    <p:extLst>
      <p:ext uri="{BB962C8B-B14F-4D97-AF65-F5344CB8AC3E}">
        <p14:creationId xmlns:p14="http://schemas.microsoft.com/office/powerpoint/2010/main" val="2305360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EDE4AA0-BEE7-40EF-ADC2-D1B3EAA1B345}"/>
              </a:ext>
            </a:extLst>
          </p:cNvPr>
          <p:cNvGrpSpPr/>
          <p:nvPr/>
        </p:nvGrpSpPr>
        <p:grpSpPr>
          <a:xfrm>
            <a:off x="251520" y="915566"/>
            <a:ext cx="8594612" cy="3065311"/>
            <a:chOff x="137840" y="723530"/>
            <a:chExt cx="8017423" cy="2694607"/>
          </a:xfrm>
        </p:grpSpPr>
        <p:graphicFrame>
          <p:nvGraphicFramePr>
            <p:cNvPr id="4" name="Content Placeholder 3">
              <a:extLst>
                <a:ext uri="{FF2B5EF4-FFF2-40B4-BE49-F238E27FC236}">
                  <a16:creationId xmlns:a16="http://schemas.microsoft.com/office/drawing/2014/main" xmlns="" id="{60E62DC6-3EBE-4901-B700-870330337CDA}"/>
                </a:ext>
              </a:extLst>
            </p:cNvPr>
            <p:cNvGraphicFramePr>
              <a:graphicFrameLocks/>
            </p:cNvGraphicFramePr>
            <p:nvPr>
              <p:extLst>
                <p:ext uri="{D42A27DB-BD31-4B8C-83A1-F6EECF244321}">
                  <p14:modId xmlns:p14="http://schemas.microsoft.com/office/powerpoint/2010/main" val="925994284"/>
                </p:ext>
              </p:extLst>
            </p:nvPr>
          </p:nvGraphicFramePr>
          <p:xfrm>
            <a:off x="137840" y="723530"/>
            <a:ext cx="8017423" cy="2694607"/>
          </p:xfrm>
          <a:graphic>
            <a:graphicData uri="http://schemas.openxmlformats.org/drawingml/2006/table">
              <a:tbl>
                <a:tblPr firstRow="1" bandRow="1"/>
                <a:tblGrid>
                  <a:gridCol w="1210676">
                    <a:extLst>
                      <a:ext uri="{9D8B030D-6E8A-4147-A177-3AD203B41FA5}">
                        <a16:colId xmlns:a16="http://schemas.microsoft.com/office/drawing/2014/main" xmlns="" val="20000"/>
                      </a:ext>
                    </a:extLst>
                  </a:gridCol>
                  <a:gridCol w="1881159">
                    <a:extLst>
                      <a:ext uri="{9D8B030D-6E8A-4147-A177-3AD203B41FA5}">
                        <a16:colId xmlns:a16="http://schemas.microsoft.com/office/drawing/2014/main" xmlns="" val="20001"/>
                      </a:ext>
                    </a:extLst>
                  </a:gridCol>
                  <a:gridCol w="1840713">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789856">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a:t>
                        </a:r>
                        <a:r>
                          <a:rPr lang="en-GB" sz="1050" kern="1200" baseline="30000" dirty="0" smtClean="0">
                            <a:solidFill>
                              <a:schemeClr val="bg1"/>
                            </a:solidFill>
                            <a:latin typeface="Arial" panose="020B0604020202020204" pitchFamily="34" charset="0"/>
                            <a:ea typeface="+mn-ea"/>
                            <a:cs typeface="Arial" panose="020B0604020202020204" pitchFamily="34" charset="0"/>
                          </a:rPr>
                          <a:t>st</a:t>
                        </a:r>
                        <a:r>
                          <a:rPr lang="en-GB" sz="1050" kern="1200" baseline="0" dirty="0" smtClean="0">
                            <a:solidFill>
                              <a:schemeClr val="bg1"/>
                            </a:solidFill>
                            <a:latin typeface="Arial" panose="020B0604020202020204" pitchFamily="34" charset="0"/>
                            <a:ea typeface="+mn-ea"/>
                            <a:cs typeface="Arial" panose="020B0604020202020204" pitchFamily="34" charset="0"/>
                          </a:rPr>
                          <a:t> April 2019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lang="en-GB" sz="900" kern="1200" baseline="0" dirty="0" smtClean="0">
                            <a:solidFill>
                              <a:schemeClr val="tx1"/>
                            </a:solidFill>
                            <a:latin typeface="+mn-lt"/>
                            <a:ea typeface="+mn-ea"/>
                            <a:cs typeface="Arial" panose="020B0604020202020204" pitchFamily="34" charset="0"/>
                          </a:rPr>
                          <a:t>Track 1 (13 Changes) &amp; Track 2 (XRN 4454 Cadent/ NG) – Implemented. PIS Complete</a:t>
                        </a:r>
                      </a:p>
                      <a:p>
                        <a:pPr marL="171450" lvl="0" indent="-171450">
                          <a:buFont typeface="Arial" panose="020B0604020202020204" pitchFamily="34" charset="0"/>
                          <a:buChar char="•"/>
                        </a:pPr>
                        <a:endParaRPr lang="en-GB" sz="900" kern="1200" baseline="0" dirty="0" smtClean="0">
                          <a:solidFill>
                            <a:schemeClr val="tx1"/>
                          </a:solidFill>
                          <a:latin typeface="+mn-lt"/>
                          <a:ea typeface="+mn-ea"/>
                          <a:cs typeface="Arial" panose="020B0604020202020204" pitchFamily="34" charset="0"/>
                        </a:endParaRPr>
                      </a:p>
                      <a:p>
                        <a:pPr marL="171450" lvl="0" indent="-171450">
                          <a:buFont typeface="Arial" panose="020B0604020202020204" pitchFamily="34" charset="0"/>
                          <a:buChar char="•"/>
                        </a:pPr>
                        <a:r>
                          <a:rPr lang="en-GB" sz="900" kern="1200" baseline="0" dirty="0" smtClean="0">
                            <a:solidFill>
                              <a:schemeClr val="tx1"/>
                            </a:solidFill>
                            <a:latin typeface="+mn-lt"/>
                            <a:ea typeface="+mn-ea"/>
                            <a:cs typeface="Arial" panose="020B0604020202020204" pitchFamily="34" charset="0"/>
                          </a:rPr>
                          <a:t>Project Closure Report to be issued to </a:t>
                        </a:r>
                        <a:r>
                          <a:rPr lang="en-GB" sz="900" kern="1200" baseline="0" dirty="0" err="1" smtClean="0">
                            <a:solidFill>
                              <a:schemeClr val="tx1"/>
                            </a:solidFill>
                            <a:latin typeface="+mn-lt"/>
                            <a:ea typeface="+mn-ea"/>
                            <a:cs typeface="Arial" panose="020B0604020202020204" pitchFamily="34" charset="0"/>
                          </a:rPr>
                          <a:t>ChMC</a:t>
                        </a:r>
                        <a:r>
                          <a:rPr lang="en-GB" sz="900" kern="1200" baseline="0" dirty="0" smtClean="0">
                            <a:solidFill>
                              <a:schemeClr val="tx1"/>
                            </a:solidFill>
                            <a:latin typeface="+mn-lt"/>
                            <a:ea typeface="+mn-ea"/>
                            <a:cs typeface="Arial" panose="020B0604020202020204" pitchFamily="34" charset="0"/>
                          </a:rPr>
                          <a:t> in April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cap="none" normalizeH="0" baseline="0" dirty="0" smtClean="0">
                            <a:ln>
                              <a:noFill/>
                            </a:ln>
                            <a:solidFill>
                              <a:schemeClr val="tx1"/>
                            </a:solidFill>
                            <a:effectLst/>
                            <a:latin typeface="+mn-lt"/>
                            <a:ea typeface="Verdana" pitchFamily="34" charset="0"/>
                            <a:cs typeface="Arial" panose="020B0604020202020204" pitchFamily="34" charset="0"/>
                          </a:rPr>
                          <a:t>Issue against XRN 4534 RGMA Validation Rules (Unable to Implement in Track 1) </a:t>
                        </a:r>
                      </a:p>
                      <a:p>
                        <a:pPr marL="628650" marR="0" lvl="1"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cap="none" normalizeH="0" baseline="0" dirty="0" smtClean="0">
                            <a:ln>
                              <a:noFill/>
                            </a:ln>
                            <a:solidFill>
                              <a:schemeClr val="tx1"/>
                            </a:solidFill>
                            <a:effectLst/>
                            <a:latin typeface="+mn-lt"/>
                            <a:ea typeface="Verdana" pitchFamily="34" charset="0"/>
                            <a:cs typeface="Arial" panose="020B0604020202020204" pitchFamily="34" charset="0"/>
                          </a:rPr>
                          <a:t>Implemented and PIS concluded in March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Cost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tx1"/>
                            </a:solidFill>
                            <a:effectLst/>
                            <a:latin typeface="+mn-lt"/>
                            <a:ea typeface="+mn-ea"/>
                            <a:cs typeface="Arial" panose="020B0604020202020204" pitchFamily="34" charset="0"/>
                          </a:rPr>
                          <a:t>Full Delivery costs approved at </a:t>
                        </a:r>
                        <a:r>
                          <a:rPr lang="en-GB" sz="900" kern="1200" baseline="0" dirty="0" err="1" smtClean="0">
                            <a:solidFill>
                              <a:schemeClr val="tx1"/>
                            </a:solidFill>
                            <a:effectLst/>
                            <a:latin typeface="+mn-lt"/>
                            <a:ea typeface="+mn-ea"/>
                            <a:cs typeface="Arial" panose="020B0604020202020204" pitchFamily="34" charset="0"/>
                          </a:rPr>
                          <a:t>ChMC</a:t>
                        </a:r>
                        <a:r>
                          <a:rPr lang="en-GB" sz="900" kern="1200" baseline="0" dirty="0" smtClean="0">
                            <a:solidFill>
                              <a:schemeClr val="tx1"/>
                            </a:solidFill>
                            <a:effectLst/>
                            <a:latin typeface="+mn-lt"/>
                            <a:ea typeface="+mn-ea"/>
                            <a:cs typeface="Arial" panose="020B0604020202020204" pitchFamily="34" charset="0"/>
                          </a:rPr>
                          <a:t> in April 2018. Revision to accommodate XRN4454 (Cadent) delivery approved at December </a:t>
                        </a:r>
                        <a:r>
                          <a:rPr lang="en-GB" sz="900" kern="1200" baseline="0" dirty="0" err="1" smtClean="0">
                            <a:solidFill>
                              <a:schemeClr val="tx1"/>
                            </a:solidFill>
                            <a:effectLst/>
                            <a:latin typeface="+mn-lt"/>
                            <a:ea typeface="+mn-ea"/>
                            <a:cs typeface="Arial" panose="020B0604020202020204" pitchFamily="34" charset="0"/>
                          </a:rPr>
                          <a:t>ChMC</a:t>
                        </a:r>
                        <a:r>
                          <a:rPr lang="en-GB" sz="900" kern="1200" baseline="0" dirty="0" smtClean="0">
                            <a:solidFill>
                              <a:schemeClr val="tx1"/>
                            </a:solidFill>
                            <a:effectLst/>
                            <a:latin typeface="+mn-lt"/>
                            <a:ea typeface="+mn-ea"/>
                            <a:cs typeface="Arial" panose="020B0604020202020204" pitchFamily="34" charset="0"/>
                          </a:rPr>
                          <a: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cap="none" normalizeH="0" baseline="0" dirty="0" smtClean="0">
                            <a:ln>
                              <a:noFill/>
                            </a:ln>
                            <a:solidFill>
                              <a:schemeClr val="tx1"/>
                            </a:solidFill>
                            <a:effectLst/>
                            <a:latin typeface="+mn-lt"/>
                            <a:ea typeface="Verdana" pitchFamily="34" charset="0"/>
                            <a:cs typeface="Arial" panose="020B0604020202020204" pitchFamily="34" charset="0"/>
                          </a:rPr>
                          <a:t>Delivery and PIS completed. No further resource requirements to support R3 with exception of PM to document closure report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8" name="Oval 7">
              <a:extLst>
                <a:ext uri="{FF2B5EF4-FFF2-40B4-BE49-F238E27FC236}">
                  <a16:creationId xmlns:a16="http://schemas.microsoft.com/office/drawing/2014/main" xmlns="" id="{0932F9EA-D945-459F-8F00-091B3CFCAABE}"/>
                </a:ext>
              </a:extLst>
            </p:cNvPr>
            <p:cNvSpPr/>
            <p:nvPr/>
          </p:nvSpPr>
          <p:spPr>
            <a:xfrm>
              <a:off x="7259096" y="1394296"/>
              <a:ext cx="204194" cy="213100"/>
            </a:xfrm>
            <a:prstGeom prst="ellipse">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1CD340F4-EC05-45B9-AB26-20BECCEF8858}"/>
                </a:ext>
              </a:extLst>
            </p:cNvPr>
            <p:cNvSpPr/>
            <p:nvPr/>
          </p:nvSpPr>
          <p:spPr>
            <a:xfrm>
              <a:off x="5606599" y="817130"/>
              <a:ext cx="196885" cy="190344"/>
            </a:xfrm>
            <a:prstGeom prst="ellipse">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xmlns="" id="{A0F57896-72F6-46F0-8DCF-1B43A706D61C}"/>
              </a:ext>
            </a:extLst>
          </p:cNvPr>
          <p:cNvSpPr/>
          <p:nvPr/>
        </p:nvSpPr>
        <p:spPr>
          <a:xfrm>
            <a:off x="5987072" y="1692456"/>
            <a:ext cx="215490" cy="214282"/>
          </a:xfrm>
          <a:prstGeom prst="ellipse">
            <a:avLst/>
          </a:prstGeom>
          <a:solidFill>
            <a:srgbClr val="9CC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7D341B2-AF9B-4E48-A146-835712CA3A8C}"/>
              </a:ext>
            </a:extLst>
          </p:cNvPr>
          <p:cNvSpPr/>
          <p:nvPr/>
        </p:nvSpPr>
        <p:spPr>
          <a:xfrm>
            <a:off x="4126217" y="1709396"/>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B354495D-E22F-4490-B63B-9C96EEB69125}"/>
              </a:ext>
            </a:extLst>
          </p:cNvPr>
          <p:cNvSpPr/>
          <p:nvPr/>
        </p:nvSpPr>
        <p:spPr>
          <a:xfrm>
            <a:off x="2265362" y="1709396"/>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GB" dirty="0" smtClean="0"/>
              <a:t>5a. XRN4572 UK Link Release 3</a:t>
            </a:r>
            <a:endParaRPr lang="en-GB" dirty="0"/>
          </a:p>
        </p:txBody>
      </p:sp>
    </p:spTree>
    <p:extLst>
      <p:ext uri="{BB962C8B-B14F-4D97-AF65-F5344CB8AC3E}">
        <p14:creationId xmlns:p14="http://schemas.microsoft.com/office/powerpoint/2010/main" val="93472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Link Release 3 - Plan</a:t>
            </a:r>
          </a:p>
        </p:txBody>
      </p:sp>
      <p:graphicFrame>
        <p:nvGraphicFramePr>
          <p:cNvPr id="3" name="Content Placeholder 3"/>
          <p:cNvGraphicFramePr>
            <a:graphicFrameLocks/>
          </p:cNvGraphicFramePr>
          <p:nvPr>
            <p:extLst>
              <p:ext uri="{D42A27DB-BD31-4B8C-83A1-F6EECF244321}">
                <p14:modId xmlns:p14="http://schemas.microsoft.com/office/powerpoint/2010/main" val="3948050571"/>
              </p:ext>
            </p:extLst>
          </p:nvPr>
        </p:nvGraphicFramePr>
        <p:xfrm>
          <a:off x="35496" y="699542"/>
          <a:ext cx="9083822" cy="3245681"/>
        </p:xfrm>
        <a:graphic>
          <a:graphicData uri="http://schemas.openxmlformats.org/drawingml/2006/table">
            <a:tbl>
              <a:tblPr firstRow="1" bandRow="1"/>
              <a:tblGrid>
                <a:gridCol w="802424"/>
                <a:gridCol w="583581"/>
                <a:gridCol w="583581"/>
                <a:gridCol w="510634"/>
                <a:gridCol w="544116"/>
                <a:gridCol w="648072"/>
                <a:gridCol w="720080"/>
                <a:gridCol w="720080"/>
                <a:gridCol w="648072"/>
                <a:gridCol w="730894"/>
                <a:gridCol w="648072"/>
                <a:gridCol w="720080"/>
                <a:gridCol w="576064"/>
                <a:gridCol w="648072"/>
              </a:tblGrid>
              <a:tr h="426647">
                <a:tc>
                  <a:txBody>
                    <a:bodyPr/>
                    <a:lstStyle/>
                    <a:p>
                      <a:pPr algn="ctr"/>
                      <a:r>
                        <a:rPr lang="en-GB" sz="1050" b="1" u="sng" baseline="0" dirty="0" smtClean="0">
                          <a:latin typeface="Arial" panose="020B0604020202020204" pitchFamily="34" charset="0"/>
                          <a:cs typeface="Arial" panose="020B0604020202020204" pitchFamily="34" charset="0"/>
                        </a:rPr>
                        <a:t>Primary Scope</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Scoping</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Initiation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Delivery</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05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Realisation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05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2" marB="45682"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11407">
                <a:tc>
                  <a:txBody>
                    <a:bodyPr/>
                    <a:lstStyle/>
                    <a:p>
                      <a:pPr algn="ctr"/>
                      <a:r>
                        <a:rPr lang="en-GB" sz="1050" b="1" baseline="0" dirty="0" smtClean="0">
                          <a:latin typeface="Arial" panose="020B0604020202020204" pitchFamily="34" charset="0"/>
                          <a:cs typeface="Arial" panose="020B0604020202020204" pitchFamily="34" charset="0"/>
                        </a:rPr>
                        <a:t>Stage</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Scope Prioritisation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Scope Defined</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Funding</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Initiation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Analysis and HLD</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Detailed Design</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Build &amp; System 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Acceptance </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Performance</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Market Trials</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Regression</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Imp.</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0"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PIS</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1 Baseline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13/08/18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07/09/18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19/10/18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08/10/18*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22/10/18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02/11/18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1 Current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13/12/17</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13/08/18</a:t>
                      </a:r>
                      <a:endParaRPr kumimoji="0" lang="en-US" sz="7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07/09/18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25/10/18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08/10/18*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22/10/18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02/11/18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2 Baseline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30/06/18*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24/09/18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05/11/18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N/A</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14/12/18*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18/01/18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01/02/19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08/03/19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287">
                <a:tc>
                  <a:txBody>
                    <a:bodyPr/>
                    <a:lstStyle/>
                    <a:p>
                      <a:pPr algn="ctr"/>
                      <a:r>
                        <a:rPr lang="en-GB" sz="1050" b="1" baseline="0" dirty="0" smtClean="0">
                          <a:latin typeface="Arial" panose="020B0604020202020204" pitchFamily="34" charset="0"/>
                          <a:cs typeface="Arial" panose="020B0604020202020204" pitchFamily="34" charset="0"/>
                        </a:rPr>
                        <a:t>Track 2 Current Plan</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10/01/8</a:t>
                      </a:r>
                    </a:p>
                  </a:txBody>
                  <a:tcPr marL="91426" marR="91426" marT="45683" marB="45683"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07/02/18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11/04/18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13/12/17</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13/04/18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30/06/18*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Build Complete ST synergised with AT</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14/12/18**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N/A</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14/12/18*</a:t>
                      </a:r>
                      <a:endParaRPr kumimoji="0" lang="en-US" sz="700" b="1" i="0" u="none" strike="noStrike"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18/01/18</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04/02/19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700" b="1" i="0" u="none" strike="noStrike"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08/03/19</a:t>
                      </a:r>
                    </a:p>
                  </a:txBody>
                  <a:tcPr marL="91426" marR="91426" marT="45683" marB="45683"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sp>
        <p:nvSpPr>
          <p:cNvPr id="4" name="Rectangle 3"/>
          <p:cNvSpPr/>
          <p:nvPr/>
        </p:nvSpPr>
        <p:spPr bwMode="auto">
          <a:xfrm>
            <a:off x="0" y="4309215"/>
            <a:ext cx="6217389" cy="250683"/>
          </a:xfrm>
          <a:prstGeom prst="rect">
            <a:avLst/>
          </a:prstGeom>
          <a:noFill/>
          <a:ln w="9525" cap="flat" cmpd="sng" algn="ctr">
            <a:noFill/>
            <a:prstDash val="solid"/>
            <a:round/>
            <a:headEnd type="none" w="med" len="med"/>
            <a:tailEnd type="none" w="med" len="med"/>
          </a:ln>
          <a:effectLst/>
          <a:extLst/>
        </p:spPr>
        <p:txBody>
          <a:bodyPr vert="horz" wrap="none" lIns="92075" tIns="46038" rIns="92075" bIns="46038" numCol="1" rtlCol="0" anchor="t" anchorCtr="0" compatLnSpc="1">
            <a:prstTxWarp prst="textNoShape">
              <a:avLst/>
            </a:prstTxWarp>
          </a:bodyPr>
          <a:lstStyle/>
          <a:p>
            <a:pPr defTabSz="914400"/>
            <a:r>
              <a:rPr lang="en-GB" sz="900" b="1" dirty="0" smtClean="0">
                <a:solidFill>
                  <a:srgbClr val="000000"/>
                </a:solidFill>
              </a:rPr>
              <a:t>RAG Key – Milestones are end dates;</a:t>
            </a:r>
          </a:p>
          <a:p>
            <a:pPr defTabSz="914400"/>
            <a:endParaRPr lang="en-GB" sz="700" dirty="0" smtClean="0">
              <a:solidFill>
                <a:srgbClr val="000000"/>
              </a:solidFill>
            </a:endParaRPr>
          </a:p>
          <a:p>
            <a:pPr defTabSz="914400"/>
            <a:r>
              <a:rPr lang="en-GB" sz="700" dirty="0" smtClean="0">
                <a:solidFill>
                  <a:srgbClr val="000000"/>
                </a:solidFill>
              </a:rPr>
              <a:t>*Closedown expected to finish this week</a:t>
            </a:r>
            <a:r>
              <a:rPr lang="en-GB" sz="2400" dirty="0">
                <a:solidFill>
                  <a:srgbClr val="000000"/>
                </a:solidFill>
              </a:rPr>
              <a:t> </a:t>
            </a:r>
            <a:r>
              <a:rPr lang="en-GB" sz="700" dirty="0">
                <a:solidFill>
                  <a:srgbClr val="000000"/>
                </a:solidFill>
              </a:rPr>
              <a:t>** Synergised ST and AT date</a:t>
            </a:r>
          </a:p>
        </p:txBody>
      </p:sp>
      <p:sp>
        <p:nvSpPr>
          <p:cNvPr id="5" name="Flowchart: Decision 4"/>
          <p:cNvSpPr/>
          <p:nvPr/>
        </p:nvSpPr>
        <p:spPr bwMode="auto">
          <a:xfrm>
            <a:off x="5299128" y="4066571"/>
            <a:ext cx="118278" cy="101576"/>
          </a:xfrm>
          <a:prstGeom prst="flowChartDecision">
            <a:avLst/>
          </a:prstGeom>
          <a:solidFill>
            <a:srgbClr val="FF000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6" name="Flowchart: Decision 5"/>
          <p:cNvSpPr/>
          <p:nvPr/>
        </p:nvSpPr>
        <p:spPr bwMode="auto">
          <a:xfrm>
            <a:off x="3570871" y="4065459"/>
            <a:ext cx="118278" cy="101576"/>
          </a:xfrm>
          <a:prstGeom prst="flowChartDecision">
            <a:avLst/>
          </a:prstGeom>
          <a:solidFill>
            <a:srgbClr val="FFC00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7" name="Flowchart: Decision 6"/>
          <p:cNvSpPr/>
          <p:nvPr/>
        </p:nvSpPr>
        <p:spPr bwMode="auto">
          <a:xfrm>
            <a:off x="1968296" y="4062299"/>
            <a:ext cx="118278" cy="101576"/>
          </a:xfrm>
          <a:prstGeom prst="flowChartDecision">
            <a:avLst/>
          </a:prstGeom>
          <a:solidFill>
            <a:srgbClr val="92D05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8" name="Flowchart: Decision 7"/>
          <p:cNvSpPr/>
          <p:nvPr/>
        </p:nvSpPr>
        <p:spPr bwMode="auto">
          <a:xfrm>
            <a:off x="7019401" y="4057044"/>
            <a:ext cx="118278" cy="101576"/>
          </a:xfrm>
          <a:prstGeom prst="flowChartDecision">
            <a:avLst/>
          </a:prstGeom>
          <a:solidFill>
            <a:srgbClr val="0070C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9" name="Flowchart: Decision 8"/>
          <p:cNvSpPr/>
          <p:nvPr/>
        </p:nvSpPr>
        <p:spPr bwMode="auto">
          <a:xfrm>
            <a:off x="96690" y="4065956"/>
            <a:ext cx="107304" cy="101576"/>
          </a:xfrm>
          <a:prstGeom prst="flowChartDecision">
            <a:avLst/>
          </a:prstGeom>
          <a:solidFill>
            <a:srgbClr val="7030A0">
              <a:alpha val="90000"/>
            </a:srgbClr>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dirty="0" smtClean="0">
              <a:solidFill>
                <a:srgbClr val="000000"/>
              </a:solidFill>
            </a:endParaRPr>
          </a:p>
        </p:txBody>
      </p:sp>
      <p:sp>
        <p:nvSpPr>
          <p:cNvPr id="10" name="TextBox 9"/>
          <p:cNvSpPr txBox="1"/>
          <p:nvPr/>
        </p:nvSpPr>
        <p:spPr>
          <a:xfrm>
            <a:off x="5373351" y="4016182"/>
            <a:ext cx="1912765" cy="200055"/>
          </a:xfrm>
          <a:prstGeom prst="rect">
            <a:avLst/>
          </a:prstGeom>
          <a:noFill/>
          <a:ln>
            <a:noFill/>
          </a:ln>
        </p:spPr>
        <p:txBody>
          <a:bodyPr wrap="square" rtlCol="0">
            <a:spAutoFit/>
          </a:bodyPr>
          <a:lstStyle/>
          <a:p>
            <a:r>
              <a:rPr lang="en-GB" sz="700" dirty="0" smtClean="0">
                <a:solidFill>
                  <a:srgbClr val="000000"/>
                </a:solidFill>
              </a:rPr>
              <a:t>Milestone date forecast to be missed</a:t>
            </a:r>
            <a:endParaRPr lang="en-GB" sz="700" dirty="0">
              <a:solidFill>
                <a:srgbClr val="000000"/>
              </a:solidFill>
            </a:endParaRPr>
          </a:p>
        </p:txBody>
      </p:sp>
      <p:sp>
        <p:nvSpPr>
          <p:cNvPr id="11" name="TextBox 10"/>
          <p:cNvSpPr txBox="1"/>
          <p:nvPr/>
        </p:nvSpPr>
        <p:spPr>
          <a:xfrm>
            <a:off x="3633424" y="4015071"/>
            <a:ext cx="1992316" cy="200055"/>
          </a:xfrm>
          <a:prstGeom prst="rect">
            <a:avLst/>
          </a:prstGeom>
          <a:noFill/>
          <a:ln>
            <a:noFill/>
          </a:ln>
        </p:spPr>
        <p:txBody>
          <a:bodyPr wrap="square" rtlCol="0">
            <a:spAutoFit/>
          </a:bodyPr>
          <a:lstStyle/>
          <a:p>
            <a:r>
              <a:rPr lang="en-GB" sz="700" dirty="0" smtClean="0">
                <a:solidFill>
                  <a:srgbClr val="000000"/>
                </a:solidFill>
              </a:rPr>
              <a:t>Milestone date forecast to be at risk</a:t>
            </a:r>
            <a:endParaRPr lang="en-GB" sz="700" dirty="0">
              <a:solidFill>
                <a:srgbClr val="000000"/>
              </a:solidFill>
            </a:endParaRPr>
          </a:p>
        </p:txBody>
      </p:sp>
      <p:sp>
        <p:nvSpPr>
          <p:cNvPr id="12" name="TextBox 11"/>
          <p:cNvSpPr txBox="1"/>
          <p:nvPr/>
        </p:nvSpPr>
        <p:spPr>
          <a:xfrm>
            <a:off x="2038679" y="4011910"/>
            <a:ext cx="2061111" cy="200055"/>
          </a:xfrm>
          <a:prstGeom prst="rect">
            <a:avLst/>
          </a:prstGeom>
          <a:noFill/>
          <a:ln>
            <a:noFill/>
          </a:ln>
        </p:spPr>
        <p:txBody>
          <a:bodyPr wrap="square" rtlCol="0">
            <a:spAutoFit/>
          </a:bodyPr>
          <a:lstStyle/>
          <a:p>
            <a:r>
              <a:rPr lang="en-GB" sz="700" dirty="0" smtClean="0">
                <a:solidFill>
                  <a:srgbClr val="000000"/>
                </a:solidFill>
              </a:rPr>
              <a:t>Milestone date forecast to be met</a:t>
            </a:r>
            <a:endParaRPr lang="en-GB" sz="700" dirty="0">
              <a:solidFill>
                <a:srgbClr val="000000"/>
              </a:solidFill>
            </a:endParaRPr>
          </a:p>
        </p:txBody>
      </p:sp>
      <p:sp>
        <p:nvSpPr>
          <p:cNvPr id="13" name="TextBox 12"/>
          <p:cNvSpPr txBox="1"/>
          <p:nvPr/>
        </p:nvSpPr>
        <p:spPr>
          <a:xfrm>
            <a:off x="7088184" y="4016182"/>
            <a:ext cx="1830447" cy="200055"/>
          </a:xfrm>
          <a:prstGeom prst="rect">
            <a:avLst/>
          </a:prstGeom>
          <a:noFill/>
          <a:ln>
            <a:noFill/>
          </a:ln>
        </p:spPr>
        <p:txBody>
          <a:bodyPr wrap="square" rtlCol="0">
            <a:spAutoFit/>
          </a:bodyPr>
          <a:lstStyle/>
          <a:p>
            <a:r>
              <a:rPr lang="en-GB" sz="700" dirty="0" smtClean="0">
                <a:solidFill>
                  <a:srgbClr val="000000"/>
                </a:solidFill>
              </a:rPr>
              <a:t>Milestone completed</a:t>
            </a:r>
            <a:endParaRPr lang="en-GB" sz="700" dirty="0">
              <a:solidFill>
                <a:srgbClr val="000000"/>
              </a:solidFill>
            </a:endParaRPr>
          </a:p>
        </p:txBody>
      </p:sp>
      <p:sp>
        <p:nvSpPr>
          <p:cNvPr id="14" name="TextBox 13"/>
          <p:cNvSpPr txBox="1"/>
          <p:nvPr/>
        </p:nvSpPr>
        <p:spPr>
          <a:xfrm>
            <a:off x="163873" y="4015569"/>
            <a:ext cx="1869873" cy="200055"/>
          </a:xfrm>
          <a:prstGeom prst="rect">
            <a:avLst/>
          </a:prstGeom>
          <a:noFill/>
          <a:ln>
            <a:noFill/>
          </a:ln>
        </p:spPr>
        <p:txBody>
          <a:bodyPr wrap="square" rtlCol="0">
            <a:spAutoFit/>
          </a:bodyPr>
          <a:lstStyle/>
          <a:p>
            <a:r>
              <a:rPr lang="en-GB" sz="700" dirty="0" smtClean="0">
                <a:solidFill>
                  <a:srgbClr val="000000"/>
                </a:solidFill>
              </a:rPr>
              <a:t>Planning/Milestone date to be confirmed</a:t>
            </a:r>
            <a:endParaRPr lang="en-GB" sz="700" dirty="0">
              <a:solidFill>
                <a:srgbClr val="000000"/>
              </a:solidFill>
            </a:endParaRPr>
          </a:p>
        </p:txBody>
      </p:sp>
    </p:spTree>
    <p:extLst>
      <p:ext uri="{BB962C8B-B14F-4D97-AF65-F5344CB8AC3E}">
        <p14:creationId xmlns:p14="http://schemas.microsoft.com/office/powerpoint/2010/main" val="3489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637580"/>
          </a:xfrm>
        </p:spPr>
        <p:txBody>
          <a:bodyPr/>
          <a:lstStyle/>
          <a:p>
            <a:r>
              <a:rPr lang="en-GB" dirty="0" smtClean="0"/>
              <a:t>Agenda (1)</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49976958"/>
              </p:ext>
            </p:extLst>
          </p:nvPr>
        </p:nvGraphicFramePr>
        <p:xfrm>
          <a:off x="179512" y="555526"/>
          <a:ext cx="8712969" cy="4500959"/>
        </p:xfrm>
        <a:graphic>
          <a:graphicData uri="http://schemas.openxmlformats.org/drawingml/2006/table">
            <a:tbl>
              <a:tblPr firstRow="1" firstCol="1" bandRow="1">
                <a:tableStyleId>{5C22544A-7EE6-4342-B048-85BDC9FD1C3A}</a:tableStyleId>
              </a:tblPr>
              <a:tblGrid>
                <a:gridCol w="527032"/>
                <a:gridCol w="3613234"/>
                <a:gridCol w="902176"/>
                <a:gridCol w="1455366"/>
                <a:gridCol w="2215161"/>
              </a:tblGrid>
              <a:tr h="165048">
                <a:tc>
                  <a:txBody>
                    <a:bodyPr/>
                    <a:lstStyle/>
                    <a:p>
                      <a:pPr algn="ctr">
                        <a:lnSpc>
                          <a:spcPct val="115000"/>
                        </a:lnSpc>
                        <a:spcAft>
                          <a:spcPts val="0"/>
                        </a:spcAft>
                      </a:pPr>
                      <a:r>
                        <a:rPr lang="en-GB" sz="800" dirty="0">
                          <a:effectLst/>
                        </a:rPr>
                        <a:t>Item</a:t>
                      </a:r>
                      <a:endParaRPr lang="en-GB" sz="800" dirty="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a:effectLst/>
                        </a:rPr>
                        <a:t>Title</a:t>
                      </a:r>
                      <a:endParaRPr lang="en-GB" sz="80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dirty="0">
                          <a:effectLst/>
                        </a:rPr>
                        <a:t>Document Ref</a:t>
                      </a:r>
                      <a:endParaRPr lang="en-GB" sz="800" dirty="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a:effectLst/>
                        </a:rPr>
                        <a:t>Lead</a:t>
                      </a:r>
                      <a:endParaRPr lang="en-GB" sz="80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a:effectLst/>
                        </a:rPr>
                        <a:t>Action Required From DSG</a:t>
                      </a:r>
                      <a:endParaRPr lang="en-GB" sz="800">
                        <a:solidFill>
                          <a:srgbClr val="000000"/>
                        </a:solidFill>
                        <a:effectLst/>
                        <a:latin typeface="Arial"/>
                        <a:ea typeface="Arial"/>
                        <a:cs typeface="Times New Roman"/>
                      </a:endParaRPr>
                    </a:p>
                  </a:txBody>
                  <a:tcPr marL="5142" marR="5142" marT="0" marB="0" anchor="ctr"/>
                </a:tc>
              </a:tr>
              <a:tr h="194992">
                <a:tc>
                  <a:txBody>
                    <a:bodyPr/>
                    <a:lstStyle/>
                    <a:p>
                      <a:pPr algn="ctr">
                        <a:lnSpc>
                          <a:spcPct val="115000"/>
                        </a:lnSpc>
                        <a:spcAft>
                          <a:spcPts val="0"/>
                        </a:spcAft>
                      </a:pPr>
                      <a:r>
                        <a:rPr lang="en-GB" sz="800">
                          <a:effectLst/>
                        </a:rPr>
                        <a:t>1.</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Welcome and Introductions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Verbal</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Chair</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Introduce yourself</a:t>
                      </a:r>
                      <a:endParaRPr lang="en-GB" sz="800">
                        <a:solidFill>
                          <a:srgbClr val="000000"/>
                        </a:solidFill>
                        <a:effectLst/>
                        <a:latin typeface="Arial"/>
                        <a:ea typeface="Arial"/>
                        <a:cs typeface="Times New Roman"/>
                      </a:endParaRPr>
                    </a:p>
                  </a:txBody>
                  <a:tcPr marL="5142" marR="5142" marT="0" marB="0" anchor="ctr"/>
                </a:tc>
              </a:tr>
              <a:tr h="288032">
                <a:tc>
                  <a:txBody>
                    <a:bodyPr/>
                    <a:lstStyle/>
                    <a:p>
                      <a:pPr algn="ctr">
                        <a:lnSpc>
                          <a:spcPct val="115000"/>
                        </a:lnSpc>
                        <a:spcAft>
                          <a:spcPts val="0"/>
                        </a:spcAft>
                      </a:pPr>
                      <a:r>
                        <a:rPr lang="en-GB" sz="800">
                          <a:effectLst/>
                        </a:rPr>
                        <a:t>2.</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 </a:t>
                      </a:r>
                      <a:r>
                        <a:rPr lang="en-GB" sz="800" dirty="0" smtClean="0">
                          <a:effectLst/>
                        </a:rPr>
                        <a:t>Meeting Minutes</a:t>
                      </a:r>
                      <a:endParaRPr lang="en-GB" sz="800" dirty="0">
                        <a:effectLst/>
                      </a:endParaRPr>
                    </a:p>
                  </a:txBody>
                  <a:tcPr marL="5142" marR="5142" marT="0" marB="0" anchor="ctr"/>
                </a:tc>
                <a:tc>
                  <a:txBody>
                    <a:bodyPr/>
                    <a:lstStyle/>
                    <a:p>
                      <a:pPr>
                        <a:lnSpc>
                          <a:spcPct val="115000"/>
                        </a:lnSpc>
                        <a:spcAft>
                          <a:spcPts val="0"/>
                        </a:spcAft>
                      </a:pPr>
                      <a:r>
                        <a:rPr lang="en-GB" sz="800" dirty="0">
                          <a:effectLst/>
                        </a:rPr>
                        <a:t>Verbal</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Chair</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Approval of the meeting minutes for the previous meeting</a:t>
                      </a:r>
                      <a:endParaRPr lang="en-GB" sz="800" dirty="0">
                        <a:solidFill>
                          <a:srgbClr val="000000"/>
                        </a:solidFill>
                        <a:effectLst/>
                        <a:latin typeface="Arial"/>
                        <a:ea typeface="Arial"/>
                        <a:cs typeface="Times New Roman"/>
                      </a:endParaRPr>
                    </a:p>
                  </a:txBody>
                  <a:tcPr marL="5142" marR="5142" marT="0" marB="0" anchor="ctr"/>
                </a:tc>
              </a:tr>
              <a:tr h="243461">
                <a:tc>
                  <a:txBody>
                    <a:bodyPr/>
                    <a:lstStyle/>
                    <a:p>
                      <a:pPr algn="ctr">
                        <a:lnSpc>
                          <a:spcPct val="115000"/>
                        </a:lnSpc>
                        <a:spcAft>
                          <a:spcPts val="0"/>
                        </a:spcAft>
                      </a:pPr>
                      <a:r>
                        <a:rPr lang="en-GB" sz="800">
                          <a:effectLst/>
                        </a:rPr>
                        <a:t>3.</a:t>
                      </a:r>
                      <a:endParaRPr lang="en-GB" sz="800">
                        <a:solidFill>
                          <a:srgbClr val="000000"/>
                        </a:solidFill>
                        <a:effectLst/>
                        <a:latin typeface="Arial"/>
                        <a:ea typeface="Arial"/>
                        <a:cs typeface="Times New Roman"/>
                      </a:endParaRPr>
                    </a:p>
                  </a:txBody>
                  <a:tcPr marL="5142" marR="5142" marT="0" marB="0" anchor="ctr"/>
                </a:tc>
                <a:tc gridSpan="4">
                  <a:txBody>
                    <a:bodyPr/>
                    <a:lstStyle/>
                    <a:p>
                      <a:pPr>
                        <a:lnSpc>
                          <a:spcPct val="115000"/>
                        </a:lnSpc>
                        <a:spcAft>
                          <a:spcPts val="0"/>
                        </a:spcAft>
                      </a:pPr>
                      <a:r>
                        <a:rPr lang="en-GB" sz="800">
                          <a:effectLst/>
                        </a:rPr>
                        <a:t>Defects</a:t>
                      </a:r>
                      <a:endParaRPr lang="en-GB" sz="800">
                        <a:solidFill>
                          <a:srgbClr val="000000"/>
                        </a:solidFill>
                        <a:effectLst/>
                        <a:latin typeface="Arial"/>
                        <a:ea typeface="Arial"/>
                        <a:cs typeface="Times New Roman"/>
                      </a:endParaRP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332603">
                <a:tc>
                  <a:txBody>
                    <a:bodyPr/>
                    <a:lstStyle/>
                    <a:p>
                      <a:pPr algn="ctr">
                        <a:lnSpc>
                          <a:spcPct val="115000"/>
                        </a:lnSpc>
                        <a:spcAft>
                          <a:spcPts val="0"/>
                        </a:spcAft>
                      </a:pPr>
                      <a:r>
                        <a:rPr lang="en-GB" sz="800">
                          <a:effectLst/>
                        </a:rPr>
                        <a:t>3a.</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AQ Defects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u="sng" dirty="0">
                          <a:effectLst/>
                        </a:rPr>
                        <a:t>Spreadsheet published on Xoserve.com</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Eamonn Darcy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Standing agenda item – for information (if there is an update)</a:t>
                      </a:r>
                      <a:endParaRPr lang="en-GB" sz="800">
                        <a:solidFill>
                          <a:srgbClr val="000000"/>
                        </a:solidFill>
                        <a:effectLst/>
                        <a:latin typeface="Arial"/>
                        <a:ea typeface="Arial"/>
                        <a:cs typeface="Times New Roman"/>
                      </a:endParaRPr>
                    </a:p>
                  </a:txBody>
                  <a:tcPr marL="5142" marR="5142" marT="0" marB="0" anchor="ctr"/>
                </a:tc>
              </a:tr>
              <a:tr h="283957">
                <a:tc>
                  <a:txBody>
                    <a:bodyPr/>
                    <a:lstStyle/>
                    <a:p>
                      <a:pPr algn="ctr">
                        <a:lnSpc>
                          <a:spcPct val="115000"/>
                        </a:lnSpc>
                        <a:spcAft>
                          <a:spcPts val="0"/>
                        </a:spcAft>
                      </a:pPr>
                      <a:r>
                        <a:rPr lang="en-GB" sz="800">
                          <a:effectLst/>
                        </a:rPr>
                        <a:t>3b. </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Defect Dashboard</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u="sng">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Mark Tullett</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Standing agenda item – for information (if there is an update)</a:t>
                      </a:r>
                      <a:endParaRPr lang="en-GB" sz="800">
                        <a:solidFill>
                          <a:srgbClr val="000000"/>
                        </a:solidFill>
                        <a:effectLst/>
                        <a:latin typeface="Arial"/>
                        <a:ea typeface="Arial"/>
                        <a:cs typeface="Times New Roman"/>
                      </a:endParaRPr>
                    </a:p>
                  </a:txBody>
                  <a:tcPr marL="5142" marR="5142" marT="0" marB="0" anchor="ctr"/>
                </a:tc>
              </a:tr>
              <a:tr h="279688">
                <a:tc>
                  <a:txBody>
                    <a:bodyPr/>
                    <a:lstStyle/>
                    <a:p>
                      <a:pPr algn="ctr">
                        <a:lnSpc>
                          <a:spcPct val="115000"/>
                        </a:lnSpc>
                        <a:spcAft>
                          <a:spcPts val="0"/>
                        </a:spcAft>
                      </a:pPr>
                      <a:r>
                        <a:rPr lang="en-GB" sz="800">
                          <a:effectLst/>
                        </a:rPr>
                        <a:t>4.</a:t>
                      </a:r>
                      <a:endParaRPr lang="en-GB" sz="800">
                        <a:solidFill>
                          <a:srgbClr val="000000"/>
                        </a:solidFill>
                        <a:effectLst/>
                        <a:latin typeface="Arial"/>
                        <a:ea typeface="Arial"/>
                        <a:cs typeface="Times New Roman"/>
                      </a:endParaRPr>
                    </a:p>
                  </a:txBody>
                  <a:tcPr marL="5142" marR="5142" marT="0" marB="0" anchor="ctr"/>
                </a:tc>
                <a:tc gridSpan="4">
                  <a:txBody>
                    <a:bodyPr/>
                    <a:lstStyle/>
                    <a:p>
                      <a:pPr>
                        <a:lnSpc>
                          <a:spcPct val="115000"/>
                        </a:lnSpc>
                        <a:spcAft>
                          <a:spcPts val="0"/>
                        </a:spcAft>
                      </a:pPr>
                      <a:r>
                        <a:rPr lang="en-GB" sz="800">
                          <a:effectLst/>
                        </a:rPr>
                        <a:t>Portfolio Delivery </a:t>
                      </a:r>
                      <a:endParaRPr lang="en-GB" sz="800">
                        <a:solidFill>
                          <a:srgbClr val="000000"/>
                        </a:solidFill>
                        <a:effectLst/>
                        <a:latin typeface="Arial"/>
                        <a:ea typeface="Arial"/>
                        <a:cs typeface="Times New Roman"/>
                      </a:endParaRP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296376">
                <a:tc>
                  <a:txBody>
                    <a:bodyPr/>
                    <a:lstStyle/>
                    <a:p>
                      <a:pPr algn="ctr">
                        <a:lnSpc>
                          <a:spcPct val="115000"/>
                        </a:lnSpc>
                        <a:spcAft>
                          <a:spcPts val="0"/>
                        </a:spcAft>
                      </a:pPr>
                      <a:r>
                        <a:rPr lang="en-GB" sz="800">
                          <a:effectLst/>
                        </a:rPr>
                        <a:t>4a.</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Portfolio Overview POAP</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u="sng" dirty="0">
                          <a:effectLst/>
                        </a:rPr>
                        <a:t>POAP published on Xoserve.com</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 </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Standing agenda item – for information (if there is an update)</a:t>
                      </a:r>
                      <a:endParaRPr lang="en-GB" sz="800">
                        <a:solidFill>
                          <a:srgbClr val="000000"/>
                        </a:solidFill>
                        <a:effectLst/>
                        <a:latin typeface="Arial"/>
                        <a:ea typeface="Arial"/>
                        <a:cs typeface="Times New Roman"/>
                      </a:endParaRPr>
                    </a:p>
                  </a:txBody>
                  <a:tcPr marL="5142" marR="5142" marT="0" marB="0" anchor="ctr"/>
                </a:tc>
              </a:tr>
              <a:tr h="320173">
                <a:tc>
                  <a:txBody>
                    <a:bodyPr/>
                    <a:lstStyle/>
                    <a:p>
                      <a:pPr algn="ctr">
                        <a:lnSpc>
                          <a:spcPct val="115000"/>
                        </a:lnSpc>
                        <a:spcAft>
                          <a:spcPts val="0"/>
                        </a:spcAft>
                      </a:pPr>
                      <a:r>
                        <a:rPr lang="en-GB" sz="800">
                          <a:effectLst/>
                        </a:rPr>
                        <a:t>4b.</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Retail and Network Delivery Overview</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u="sng">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Richard Hadfield/Julie Bretherton</a:t>
                      </a:r>
                      <a:endParaRPr lang="en-GB" sz="800">
                        <a:solidFill>
                          <a:srgbClr val="000000"/>
                        </a:solidFill>
                        <a:effectLst/>
                        <a:latin typeface="Arial"/>
                        <a:ea typeface="Arial"/>
                        <a:cs typeface="Times New Roman"/>
                      </a:endParaRPr>
                    </a:p>
                  </a:txBody>
                  <a:tcPr marL="5142" marR="5142"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rPr>
                        <a:t>Standing agenda item – for information</a:t>
                      </a:r>
                      <a:r>
                        <a:rPr lang="en-GB" sz="800" baseline="0" dirty="0" smtClean="0">
                          <a:effectLst/>
                        </a:rPr>
                        <a:t> – no update</a:t>
                      </a:r>
                      <a:endParaRPr lang="en-GB" sz="800" dirty="0" smtClean="0">
                        <a:solidFill>
                          <a:srgbClr val="000000"/>
                        </a:solidFill>
                        <a:effectLst/>
                        <a:latin typeface="+mn-lt"/>
                        <a:ea typeface="Arial"/>
                        <a:cs typeface="Times New Roman"/>
                      </a:endParaRPr>
                    </a:p>
                  </a:txBody>
                  <a:tcPr marL="5142" marR="5142" marT="0" marB="0" anchor="ctr"/>
                </a:tc>
              </a:tr>
              <a:tr h="242996">
                <a:tc>
                  <a:txBody>
                    <a:bodyPr/>
                    <a:lstStyle/>
                    <a:p>
                      <a:pPr algn="ctr">
                        <a:lnSpc>
                          <a:spcPct val="115000"/>
                        </a:lnSpc>
                        <a:spcAft>
                          <a:spcPts val="0"/>
                        </a:spcAft>
                      </a:pPr>
                      <a:r>
                        <a:rPr lang="en-GB" sz="800" dirty="0">
                          <a:effectLst/>
                        </a:rPr>
                        <a:t>5.</a:t>
                      </a:r>
                      <a:endParaRPr lang="en-GB" sz="800" dirty="0">
                        <a:solidFill>
                          <a:srgbClr val="000000"/>
                        </a:solidFill>
                        <a:effectLst/>
                        <a:latin typeface="Arial"/>
                        <a:ea typeface="Arial"/>
                        <a:cs typeface="Times New Roman"/>
                      </a:endParaRPr>
                    </a:p>
                  </a:txBody>
                  <a:tcPr marL="5142" marR="5142" marT="0" marB="0" anchor="ctr"/>
                </a:tc>
                <a:tc gridSpan="4">
                  <a:txBody>
                    <a:bodyPr/>
                    <a:lstStyle/>
                    <a:p>
                      <a:pPr>
                        <a:lnSpc>
                          <a:spcPct val="115000"/>
                        </a:lnSpc>
                        <a:spcAft>
                          <a:spcPts val="0"/>
                        </a:spcAft>
                      </a:pPr>
                      <a:r>
                        <a:rPr lang="en-GB" sz="800">
                          <a:effectLst/>
                        </a:rPr>
                        <a:t>Release Update</a:t>
                      </a:r>
                      <a:endParaRPr lang="en-GB" sz="800">
                        <a:solidFill>
                          <a:srgbClr val="000000"/>
                        </a:solidFill>
                        <a:effectLst/>
                        <a:latin typeface="Arial"/>
                        <a:ea typeface="Arial"/>
                        <a:cs typeface="Times New Roman"/>
                      </a:endParaRP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300927">
                <a:tc>
                  <a:txBody>
                    <a:bodyPr/>
                    <a:lstStyle/>
                    <a:p>
                      <a:pPr algn="ctr">
                        <a:lnSpc>
                          <a:spcPct val="115000"/>
                        </a:lnSpc>
                        <a:spcAft>
                          <a:spcPts val="0"/>
                        </a:spcAft>
                      </a:pPr>
                      <a:r>
                        <a:rPr lang="en-GB" sz="800" dirty="0" smtClean="0">
                          <a:solidFill>
                            <a:schemeClr val="bg1"/>
                          </a:solidFill>
                          <a:effectLst/>
                          <a:latin typeface="Arial"/>
                          <a:ea typeface="Arial"/>
                          <a:cs typeface="Times New Roman"/>
                        </a:rPr>
                        <a:t>5a.</a:t>
                      </a:r>
                      <a:endParaRPr lang="en-GB" sz="800" dirty="0">
                        <a:solidFill>
                          <a:schemeClr val="bg1"/>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smtClean="0">
                          <a:solidFill>
                            <a:srgbClr val="000000"/>
                          </a:solidFill>
                          <a:effectLst/>
                          <a:latin typeface="Arial"/>
                          <a:ea typeface="Arial"/>
                          <a:cs typeface="Times New Roman"/>
                        </a:rPr>
                        <a:t>Release 3</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Slides Only</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Tom Lineham</a:t>
                      </a:r>
                      <a:endParaRPr lang="en-GB" sz="800" dirty="0">
                        <a:solidFill>
                          <a:srgbClr val="000000"/>
                        </a:solidFill>
                        <a:effectLst/>
                        <a:latin typeface="Arial"/>
                        <a:ea typeface="Arial"/>
                        <a:cs typeface="Times New Roman"/>
                      </a:endParaRPr>
                    </a:p>
                  </a:txBody>
                  <a:tcPr marL="5142" marR="5142"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rPr>
                        <a:t>Standing agenda item – for information</a:t>
                      </a:r>
                      <a:r>
                        <a:rPr lang="en-GB" sz="800" baseline="0" dirty="0" smtClean="0">
                          <a:effectLst/>
                        </a:rPr>
                        <a:t> – no update</a:t>
                      </a:r>
                      <a:endParaRPr lang="en-GB" sz="800" dirty="0" smtClean="0">
                        <a:solidFill>
                          <a:srgbClr val="000000"/>
                        </a:solidFill>
                        <a:effectLst/>
                        <a:latin typeface="+mn-lt"/>
                        <a:ea typeface="Arial"/>
                        <a:cs typeface="Times New Roman"/>
                      </a:endParaRPr>
                    </a:p>
                  </a:txBody>
                  <a:tcPr marL="5142" marR="5142" marT="0" marB="0" anchor="ctr"/>
                </a:tc>
              </a:tr>
              <a:tr h="268786">
                <a:tc>
                  <a:txBody>
                    <a:bodyPr/>
                    <a:lstStyle/>
                    <a:p>
                      <a:pPr algn="ctr">
                        <a:lnSpc>
                          <a:spcPct val="115000"/>
                        </a:lnSpc>
                        <a:spcAft>
                          <a:spcPts val="0"/>
                        </a:spcAft>
                      </a:pPr>
                      <a:r>
                        <a:rPr lang="en-GB" sz="800" dirty="0">
                          <a:effectLst/>
                        </a:rPr>
                        <a:t>5a.</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Minor Release Drop 3</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Slides Only</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Matt Rider</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Standing agenda item – for information (if there is an update)</a:t>
                      </a:r>
                      <a:endParaRPr lang="en-GB" sz="800">
                        <a:solidFill>
                          <a:srgbClr val="000000"/>
                        </a:solidFill>
                        <a:effectLst/>
                        <a:latin typeface="Arial"/>
                        <a:ea typeface="Arial"/>
                        <a:cs typeface="Times New Roman"/>
                      </a:endParaRPr>
                    </a:p>
                  </a:txBody>
                  <a:tcPr marL="5142" marR="5142" marT="0" marB="0" anchor="ctr"/>
                </a:tc>
              </a:tr>
              <a:tr h="288032">
                <a:tc>
                  <a:txBody>
                    <a:bodyPr/>
                    <a:lstStyle/>
                    <a:p>
                      <a:pPr algn="ctr">
                        <a:lnSpc>
                          <a:spcPct val="115000"/>
                        </a:lnSpc>
                        <a:spcAft>
                          <a:spcPts val="0"/>
                        </a:spcAft>
                      </a:pPr>
                      <a:r>
                        <a:rPr lang="en-GB" sz="800">
                          <a:effectLst/>
                        </a:rPr>
                        <a:t>5b.</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June 19 </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Tara Ross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Standing agenda item – for information (if there is an update)</a:t>
                      </a:r>
                      <a:endParaRPr lang="en-GB" sz="800">
                        <a:solidFill>
                          <a:srgbClr val="000000"/>
                        </a:solidFill>
                        <a:effectLst/>
                        <a:latin typeface="Arial"/>
                        <a:ea typeface="Arial"/>
                        <a:cs typeface="Times New Roman"/>
                      </a:endParaRPr>
                    </a:p>
                  </a:txBody>
                  <a:tcPr marL="5142" marR="5142" marT="0" marB="0" anchor="ctr"/>
                </a:tc>
              </a:tr>
              <a:tr h="288032">
                <a:tc>
                  <a:txBody>
                    <a:bodyPr/>
                    <a:lstStyle/>
                    <a:p>
                      <a:pPr algn="ctr">
                        <a:lnSpc>
                          <a:spcPct val="115000"/>
                        </a:lnSpc>
                        <a:spcAft>
                          <a:spcPts val="0"/>
                        </a:spcAft>
                      </a:pPr>
                      <a:r>
                        <a:rPr lang="en-GB" sz="800">
                          <a:effectLst/>
                        </a:rPr>
                        <a:t>5c.</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End User Categories 19</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Matt Rider</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Standing agenda item – for information (if there is an update)</a:t>
                      </a:r>
                      <a:endParaRPr lang="en-GB" sz="800">
                        <a:solidFill>
                          <a:srgbClr val="000000"/>
                        </a:solidFill>
                        <a:effectLst/>
                        <a:latin typeface="Arial"/>
                        <a:ea typeface="Arial"/>
                        <a:cs typeface="Times New Roman"/>
                      </a:endParaRPr>
                    </a:p>
                  </a:txBody>
                  <a:tcPr marL="5142" marR="5142" marT="0" marB="0" anchor="ctr"/>
                </a:tc>
              </a:tr>
              <a:tr h="288032">
                <a:tc>
                  <a:txBody>
                    <a:bodyPr/>
                    <a:lstStyle/>
                    <a:p>
                      <a:pPr algn="ctr">
                        <a:lnSpc>
                          <a:spcPct val="115000"/>
                        </a:lnSpc>
                        <a:spcAft>
                          <a:spcPts val="0"/>
                        </a:spcAft>
                      </a:pPr>
                      <a:r>
                        <a:rPr lang="en-GB" sz="800">
                          <a:effectLst/>
                        </a:rPr>
                        <a:t>5d.</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November </a:t>
                      </a:r>
                      <a:r>
                        <a:rPr lang="en-GB" sz="800" dirty="0" smtClean="0">
                          <a:effectLst/>
                        </a:rPr>
                        <a:t>19</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Tom Lineham</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Standing agenda item – for information (if there is an update)</a:t>
                      </a:r>
                      <a:endParaRPr lang="en-GB" sz="800" dirty="0">
                        <a:solidFill>
                          <a:srgbClr val="000000"/>
                        </a:solidFill>
                        <a:effectLst/>
                        <a:latin typeface="Arial"/>
                        <a:ea typeface="Arial"/>
                        <a:cs typeface="Times New Roman"/>
                      </a:endParaRPr>
                    </a:p>
                  </a:txBody>
                  <a:tcPr marL="5142" marR="5142" marT="0" marB="0" anchor="ctr"/>
                </a:tc>
              </a:tr>
              <a:tr h="320173">
                <a:tc>
                  <a:txBody>
                    <a:bodyPr/>
                    <a:lstStyle/>
                    <a:p>
                      <a:pPr algn="ctr">
                        <a:lnSpc>
                          <a:spcPct val="115000"/>
                        </a:lnSpc>
                        <a:spcAft>
                          <a:spcPts val="0"/>
                        </a:spcAft>
                      </a:pPr>
                      <a:r>
                        <a:rPr lang="en-GB" sz="800">
                          <a:effectLst/>
                        </a:rPr>
                        <a:t>6.</a:t>
                      </a:r>
                      <a:endParaRPr lang="en-GB" sz="800">
                        <a:solidFill>
                          <a:srgbClr val="000000"/>
                        </a:solidFill>
                        <a:effectLst/>
                        <a:latin typeface="Arial"/>
                        <a:ea typeface="Arial"/>
                        <a:cs typeface="Times New Roman"/>
                      </a:endParaRPr>
                    </a:p>
                  </a:txBody>
                  <a:tcPr marL="5142" marR="5142" marT="0" marB="0" anchor="ctr"/>
                </a:tc>
                <a:tc gridSpan="4">
                  <a:txBody>
                    <a:bodyPr/>
                    <a:lstStyle/>
                    <a:p>
                      <a:pPr>
                        <a:lnSpc>
                          <a:spcPct val="115000"/>
                        </a:lnSpc>
                        <a:spcAft>
                          <a:spcPts val="0"/>
                        </a:spcAft>
                      </a:pPr>
                      <a:r>
                        <a:rPr lang="en-GB" sz="800" dirty="0">
                          <a:effectLst/>
                        </a:rPr>
                        <a:t>New Change Proposals							</a:t>
                      </a:r>
                    </a:p>
                    <a:p>
                      <a:pPr>
                        <a:lnSpc>
                          <a:spcPct val="115000"/>
                        </a:lnSpc>
                        <a:spcAft>
                          <a:spcPts val="0"/>
                        </a:spcAft>
                      </a:pPr>
                      <a:r>
                        <a:rPr lang="en-GB" sz="800" dirty="0">
                          <a:effectLst/>
                        </a:rPr>
                        <a:t>For Ratification of the Prioritisation Scores			</a:t>
                      </a:r>
                      <a:endParaRPr lang="en-GB" sz="800" dirty="0">
                        <a:solidFill>
                          <a:srgbClr val="000000"/>
                        </a:solidFill>
                        <a:effectLst/>
                        <a:latin typeface="Arial"/>
                        <a:ea typeface="Arial"/>
                        <a:cs typeface="Times New Roman"/>
                      </a:endParaRP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325781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F64D1-DD4B-479C-8274-060EA4CFB223}"/>
              </a:ext>
            </a:extLst>
          </p:cNvPr>
          <p:cNvSpPr>
            <a:spLocks noGrp="1"/>
          </p:cNvSpPr>
          <p:nvPr>
            <p:ph type="title"/>
          </p:nvPr>
        </p:nvSpPr>
        <p:spPr>
          <a:xfrm>
            <a:off x="457200" y="252545"/>
            <a:ext cx="8229600" cy="637580"/>
          </a:xfrm>
        </p:spPr>
        <p:txBody>
          <a:bodyPr>
            <a:normAutofit/>
          </a:bodyPr>
          <a:lstStyle/>
          <a:p>
            <a:r>
              <a:rPr lang="en-GB" dirty="0" smtClean="0"/>
              <a:t>5b. XRN4802 – MiR Drop 3 </a:t>
            </a:r>
            <a:r>
              <a:rPr lang="en-GB" dirty="0"/>
              <a:t>-  Status Update</a:t>
            </a:r>
          </a:p>
        </p:txBody>
      </p:sp>
      <p:grpSp>
        <p:nvGrpSpPr>
          <p:cNvPr id="10" name="Group 9">
            <a:extLst>
              <a:ext uri="{FF2B5EF4-FFF2-40B4-BE49-F238E27FC236}">
                <a16:creationId xmlns:a16="http://schemas.microsoft.com/office/drawing/2014/main" xmlns="" id="{EEDE4AA0-BEE7-40EF-ADC2-D1B3EAA1B345}"/>
              </a:ext>
            </a:extLst>
          </p:cNvPr>
          <p:cNvGrpSpPr/>
          <p:nvPr/>
        </p:nvGrpSpPr>
        <p:grpSpPr>
          <a:xfrm>
            <a:off x="225860" y="1059582"/>
            <a:ext cx="8594612" cy="2921295"/>
            <a:chOff x="137840" y="723530"/>
            <a:chExt cx="8017423" cy="2808443"/>
          </a:xfrm>
        </p:grpSpPr>
        <p:graphicFrame>
          <p:nvGraphicFramePr>
            <p:cNvPr id="4" name="Content Placeholder 3">
              <a:extLst>
                <a:ext uri="{FF2B5EF4-FFF2-40B4-BE49-F238E27FC236}">
                  <a16:creationId xmlns:a16="http://schemas.microsoft.com/office/drawing/2014/main" xmlns="" id="{60E62DC6-3EBE-4901-B700-870330337CDA}"/>
                </a:ext>
              </a:extLst>
            </p:cNvPr>
            <p:cNvGraphicFramePr>
              <a:graphicFrameLocks/>
            </p:cNvGraphicFramePr>
            <p:nvPr>
              <p:extLst>
                <p:ext uri="{D42A27DB-BD31-4B8C-83A1-F6EECF244321}">
                  <p14:modId xmlns:p14="http://schemas.microsoft.com/office/powerpoint/2010/main" val="695323466"/>
                </p:ext>
              </p:extLst>
            </p:nvPr>
          </p:nvGraphicFramePr>
          <p:xfrm>
            <a:off x="137840" y="723530"/>
            <a:ext cx="8017423" cy="2808443"/>
          </p:xfrm>
          <a:graphic>
            <a:graphicData uri="http://schemas.openxmlformats.org/drawingml/2006/table">
              <a:tbl>
                <a:tblPr firstRow="1" bandRow="1"/>
                <a:tblGrid>
                  <a:gridCol w="1210676">
                    <a:extLst>
                      <a:ext uri="{9D8B030D-6E8A-4147-A177-3AD203B41FA5}">
                        <a16:colId xmlns:a16="http://schemas.microsoft.com/office/drawing/2014/main" xmlns="" val="20000"/>
                      </a:ext>
                    </a:extLst>
                  </a:gridCol>
                  <a:gridCol w="1881159">
                    <a:extLst>
                      <a:ext uri="{9D8B030D-6E8A-4147-A177-3AD203B41FA5}">
                        <a16:colId xmlns:a16="http://schemas.microsoft.com/office/drawing/2014/main" xmlns="" val="20001"/>
                      </a:ext>
                    </a:extLst>
                  </a:gridCol>
                  <a:gridCol w="1840713">
                    <a:extLst>
                      <a:ext uri="{9D8B030D-6E8A-4147-A177-3AD203B41FA5}">
                        <a16:colId xmlns:a16="http://schemas.microsoft.com/office/drawing/2014/main" xmlns="" val="20002"/>
                      </a:ext>
                    </a:extLst>
                  </a:gridCol>
                  <a:gridCol w="1872208">
                    <a:extLst>
                      <a:ext uri="{9D8B030D-6E8A-4147-A177-3AD203B41FA5}">
                        <a16:colId xmlns:a16="http://schemas.microsoft.com/office/drawing/2014/main" xmlns="" val="20003"/>
                      </a:ext>
                    </a:extLst>
                  </a:gridCol>
                  <a:gridCol w="1789856">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01/04/19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7422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PIS</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All activities completed</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Closedown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Project completed PIS with Handover to Xoserve Operate accepted</a:t>
                        </a:r>
                        <a:endPar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Risks </a:t>
                        </a:r>
                        <a:r>
                          <a:rPr lang="en-GB" sz="1050" b="1" baseline="0" dirty="0">
                            <a:solidFill>
                              <a:schemeClr val="bg1"/>
                            </a:solidFill>
                            <a:latin typeface="Arial" panose="020B0604020202020204" pitchFamily="34" charset="0"/>
                            <a:cs typeface="Arial" panose="020B0604020202020204" pitchFamily="34" charset="0"/>
                          </a:rPr>
                          <a:t>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All RAID items for Drop 3 closed down following project completion and handover</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All costs tracked to budget</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No resource requirements for Drop 3 as the project has now closed down and handover is complete</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8" name="Oval 7">
              <a:extLst>
                <a:ext uri="{FF2B5EF4-FFF2-40B4-BE49-F238E27FC236}">
                  <a16:creationId xmlns:a16="http://schemas.microsoft.com/office/drawing/2014/main" xmlns="" id="{0932F9EA-D945-459F-8F00-091B3CFCAABE}"/>
                </a:ext>
              </a:extLst>
            </p:cNvPr>
            <p:cNvSpPr/>
            <p:nvPr/>
          </p:nvSpPr>
          <p:spPr>
            <a:xfrm>
              <a:off x="7258266" y="1467211"/>
              <a:ext cx="204194" cy="2131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xmlns="" id="{1CD340F4-EC05-45B9-AB26-20BECCEF8858}"/>
                </a:ext>
              </a:extLst>
            </p:cNvPr>
            <p:cNvSpPr/>
            <p:nvPr/>
          </p:nvSpPr>
          <p:spPr>
            <a:xfrm>
              <a:off x="5606599" y="817130"/>
              <a:ext cx="196885" cy="19034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xmlns="" id="{A0F57896-72F6-46F0-8DCF-1B43A706D61C}"/>
              </a:ext>
            </a:extLst>
          </p:cNvPr>
          <p:cNvSpPr/>
          <p:nvPr/>
        </p:nvSpPr>
        <p:spPr>
          <a:xfrm>
            <a:off x="5987072" y="1822017"/>
            <a:ext cx="215490" cy="2142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xmlns="" id="{07D341B2-AF9B-4E48-A146-835712CA3A8C}"/>
              </a:ext>
            </a:extLst>
          </p:cNvPr>
          <p:cNvSpPr/>
          <p:nvPr/>
        </p:nvSpPr>
        <p:spPr>
          <a:xfrm>
            <a:off x="4126217" y="1822017"/>
            <a:ext cx="215490" cy="2142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xmlns="" id="{B354495D-E22F-4490-B63B-9C96EEB69125}"/>
              </a:ext>
            </a:extLst>
          </p:cNvPr>
          <p:cNvSpPr/>
          <p:nvPr/>
        </p:nvSpPr>
        <p:spPr>
          <a:xfrm>
            <a:off x="2265362" y="1838957"/>
            <a:ext cx="215490" cy="2142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09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a:xfrm>
            <a:off x="395536" y="205978"/>
            <a:ext cx="8229600" cy="637580"/>
          </a:xfrm>
        </p:spPr>
        <p:txBody>
          <a:bodyPr>
            <a:normAutofit/>
          </a:bodyPr>
          <a:lstStyle/>
          <a:p>
            <a:r>
              <a:rPr lang="en-GB" dirty="0" smtClean="0"/>
              <a:t>XRN4802 – MiR Drop 3</a:t>
            </a:r>
            <a:endParaRPr lang="en-GB" dirty="0"/>
          </a:p>
        </p:txBody>
      </p:sp>
      <p:sp>
        <p:nvSpPr>
          <p:cNvPr id="5" name="TextBox 4">
            <a:extLst>
              <a:ext uri="{FF2B5EF4-FFF2-40B4-BE49-F238E27FC236}">
                <a16:creationId xmlns:a16="http://schemas.microsoft.com/office/drawing/2014/main" xmlns="" id="{DFA77669-B323-43A7-AA90-FFEE9856EC44}"/>
              </a:ext>
            </a:extLst>
          </p:cNvPr>
          <p:cNvSpPr txBox="1"/>
          <p:nvPr/>
        </p:nvSpPr>
        <p:spPr>
          <a:xfrm>
            <a:off x="53752" y="915566"/>
            <a:ext cx="9036496" cy="523220"/>
          </a:xfrm>
          <a:prstGeom prst="rect">
            <a:avLst/>
          </a:prstGeom>
          <a:noFill/>
        </p:spPr>
        <p:txBody>
          <a:bodyPr wrap="square" rtlCol="0">
            <a:spAutoFit/>
          </a:bodyPr>
          <a:lstStyle/>
          <a:p>
            <a:r>
              <a:rPr lang="en-GB" sz="1400" b="1" dirty="0" smtClean="0">
                <a:solidFill>
                  <a:schemeClr val="tx2"/>
                </a:solidFill>
              </a:rPr>
              <a:t>Minor Release Key </a:t>
            </a:r>
            <a:r>
              <a:rPr lang="en-GB" sz="1400" b="1" dirty="0">
                <a:solidFill>
                  <a:schemeClr val="tx2"/>
                </a:solidFill>
              </a:rPr>
              <a:t>Milestone Dates</a:t>
            </a:r>
            <a:r>
              <a:rPr lang="en-GB" sz="1400" b="1" dirty="0" smtClean="0">
                <a:solidFill>
                  <a:schemeClr val="tx2"/>
                </a:solidFill>
              </a:rPr>
              <a:t>:</a:t>
            </a:r>
          </a:p>
          <a:p>
            <a:pPr marL="285750" indent="-285750">
              <a:buFont typeface="Arial" panose="020B0604020202020204" pitchFamily="34" charset="0"/>
              <a:buChar char="•"/>
            </a:pPr>
            <a:r>
              <a:rPr lang="en-GB" sz="1400" b="1" dirty="0" smtClean="0">
                <a:solidFill>
                  <a:schemeClr val="tx2"/>
                </a:solidFill>
              </a:rPr>
              <a:t>22</a:t>
            </a:r>
            <a:r>
              <a:rPr lang="en-GB" sz="1400" b="1" baseline="30000" dirty="0" smtClean="0">
                <a:solidFill>
                  <a:schemeClr val="tx2"/>
                </a:solidFill>
              </a:rPr>
              <a:t>nd</a:t>
            </a:r>
            <a:r>
              <a:rPr lang="en-GB" sz="1400" b="1" dirty="0" smtClean="0">
                <a:solidFill>
                  <a:schemeClr val="tx2"/>
                </a:solidFill>
              </a:rPr>
              <a:t> March – PIS completed and Handover to Xoserve Operate accepted – Project now closed</a:t>
            </a:r>
            <a:endParaRPr lang="en-GB" sz="1400" b="1" dirty="0">
              <a:solidFill>
                <a:schemeClr val="tx2"/>
              </a:solidFill>
            </a:endParaRPr>
          </a:p>
        </p:txBody>
      </p:sp>
      <p:grpSp>
        <p:nvGrpSpPr>
          <p:cNvPr id="71" name="Group 4"/>
          <p:cNvGrpSpPr>
            <a:grpSpLocks noChangeAspect="1"/>
          </p:cNvGrpSpPr>
          <p:nvPr/>
        </p:nvGrpSpPr>
        <p:grpSpPr bwMode="auto">
          <a:xfrm>
            <a:off x="98838" y="2211710"/>
            <a:ext cx="8865650" cy="2471737"/>
            <a:chOff x="177" y="1575"/>
            <a:chExt cx="5824" cy="1557"/>
          </a:xfrm>
        </p:grpSpPr>
        <p:sp>
          <p:nvSpPr>
            <p:cNvPr id="72" name="Rectangle 5"/>
            <p:cNvSpPr>
              <a:spLocks noChangeArrowheads="1"/>
            </p:cNvSpPr>
            <p:nvPr/>
          </p:nvSpPr>
          <p:spPr bwMode="auto">
            <a:xfrm>
              <a:off x="1923" y="1575"/>
              <a:ext cx="4078"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Rectangle 6"/>
            <p:cNvSpPr>
              <a:spLocks noChangeArrowheads="1"/>
            </p:cNvSpPr>
            <p:nvPr/>
          </p:nvSpPr>
          <p:spPr bwMode="auto">
            <a:xfrm>
              <a:off x="4988" y="1604"/>
              <a:ext cx="2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2019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ectangle 7"/>
            <p:cNvSpPr>
              <a:spLocks noChangeArrowheads="1"/>
            </p:cNvSpPr>
            <p:nvPr/>
          </p:nvSpPr>
          <p:spPr bwMode="auto">
            <a:xfrm>
              <a:off x="453" y="1721"/>
              <a:ext cx="475"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Rectangle 8"/>
            <p:cNvSpPr>
              <a:spLocks noChangeArrowheads="1"/>
            </p:cNvSpPr>
            <p:nvPr/>
          </p:nvSpPr>
          <p:spPr bwMode="auto">
            <a:xfrm>
              <a:off x="453" y="1721"/>
              <a:ext cx="475"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6" name="Rectangle 9"/>
            <p:cNvSpPr>
              <a:spLocks noChangeArrowheads="1"/>
            </p:cNvSpPr>
            <p:nvPr/>
          </p:nvSpPr>
          <p:spPr bwMode="auto">
            <a:xfrm>
              <a:off x="637" y="1766"/>
              <a:ext cx="12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May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10"/>
            <p:cNvSpPr>
              <a:spLocks noChangeArrowheads="1"/>
            </p:cNvSpPr>
            <p:nvPr/>
          </p:nvSpPr>
          <p:spPr bwMode="auto">
            <a:xfrm>
              <a:off x="920"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Rectangle 11"/>
            <p:cNvSpPr>
              <a:spLocks noChangeArrowheads="1"/>
            </p:cNvSpPr>
            <p:nvPr/>
          </p:nvSpPr>
          <p:spPr bwMode="auto">
            <a:xfrm>
              <a:off x="920"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9" name="Rectangle 12"/>
            <p:cNvSpPr>
              <a:spLocks noChangeArrowheads="1"/>
            </p:cNvSpPr>
            <p:nvPr/>
          </p:nvSpPr>
          <p:spPr bwMode="auto">
            <a:xfrm>
              <a:off x="1096" y="1766"/>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Jun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13"/>
            <p:cNvSpPr>
              <a:spLocks noChangeArrowheads="1"/>
            </p:cNvSpPr>
            <p:nvPr/>
          </p:nvSpPr>
          <p:spPr bwMode="auto">
            <a:xfrm>
              <a:off x="138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Rectangle 14"/>
            <p:cNvSpPr>
              <a:spLocks noChangeArrowheads="1"/>
            </p:cNvSpPr>
            <p:nvPr/>
          </p:nvSpPr>
          <p:spPr bwMode="auto">
            <a:xfrm>
              <a:off x="138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Rectangle 15"/>
            <p:cNvSpPr>
              <a:spLocks noChangeArrowheads="1"/>
            </p:cNvSpPr>
            <p:nvPr/>
          </p:nvSpPr>
          <p:spPr bwMode="auto">
            <a:xfrm>
              <a:off x="1563" y="1766"/>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Jul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Rectangle 16"/>
            <p:cNvSpPr>
              <a:spLocks noChangeArrowheads="1"/>
            </p:cNvSpPr>
            <p:nvPr/>
          </p:nvSpPr>
          <p:spPr bwMode="auto">
            <a:xfrm>
              <a:off x="1854"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Rectangle 17"/>
            <p:cNvSpPr>
              <a:spLocks noChangeArrowheads="1"/>
            </p:cNvSpPr>
            <p:nvPr/>
          </p:nvSpPr>
          <p:spPr bwMode="auto">
            <a:xfrm>
              <a:off x="1854"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5" name="Rectangle 18"/>
            <p:cNvSpPr>
              <a:spLocks noChangeArrowheads="1"/>
            </p:cNvSpPr>
            <p:nvPr/>
          </p:nvSpPr>
          <p:spPr bwMode="auto">
            <a:xfrm>
              <a:off x="2038" y="1766"/>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Aug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19"/>
            <p:cNvSpPr>
              <a:spLocks noChangeArrowheads="1"/>
            </p:cNvSpPr>
            <p:nvPr/>
          </p:nvSpPr>
          <p:spPr bwMode="auto">
            <a:xfrm>
              <a:off x="2321"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Rectangle 20"/>
            <p:cNvSpPr>
              <a:spLocks noChangeArrowheads="1"/>
            </p:cNvSpPr>
            <p:nvPr/>
          </p:nvSpPr>
          <p:spPr bwMode="auto">
            <a:xfrm>
              <a:off x="2321"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8" name="Rectangle 21"/>
            <p:cNvSpPr>
              <a:spLocks noChangeArrowheads="1"/>
            </p:cNvSpPr>
            <p:nvPr/>
          </p:nvSpPr>
          <p:spPr bwMode="auto">
            <a:xfrm>
              <a:off x="2497" y="1766"/>
              <a:ext cx="1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Sept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22"/>
            <p:cNvSpPr>
              <a:spLocks noChangeArrowheads="1"/>
            </p:cNvSpPr>
            <p:nvPr/>
          </p:nvSpPr>
          <p:spPr bwMode="auto">
            <a:xfrm>
              <a:off x="2803" y="1721"/>
              <a:ext cx="444"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Rectangle 23"/>
            <p:cNvSpPr>
              <a:spLocks noChangeArrowheads="1"/>
            </p:cNvSpPr>
            <p:nvPr/>
          </p:nvSpPr>
          <p:spPr bwMode="auto">
            <a:xfrm>
              <a:off x="2803" y="1721"/>
              <a:ext cx="444"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Rectangle 24"/>
            <p:cNvSpPr>
              <a:spLocks noChangeArrowheads="1"/>
            </p:cNvSpPr>
            <p:nvPr/>
          </p:nvSpPr>
          <p:spPr bwMode="auto">
            <a:xfrm>
              <a:off x="2969" y="176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Oct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ectangle 25"/>
            <p:cNvSpPr>
              <a:spLocks noChangeArrowheads="1"/>
            </p:cNvSpPr>
            <p:nvPr/>
          </p:nvSpPr>
          <p:spPr bwMode="auto">
            <a:xfrm>
              <a:off x="324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Rectangle 26"/>
            <p:cNvSpPr>
              <a:spLocks noChangeArrowheads="1"/>
            </p:cNvSpPr>
            <p:nvPr/>
          </p:nvSpPr>
          <p:spPr bwMode="auto">
            <a:xfrm>
              <a:off x="324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4" name="Rectangle 27"/>
            <p:cNvSpPr>
              <a:spLocks noChangeArrowheads="1"/>
            </p:cNvSpPr>
            <p:nvPr/>
          </p:nvSpPr>
          <p:spPr bwMode="auto">
            <a:xfrm>
              <a:off x="3431" y="1766"/>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Nov</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Rectangle 28"/>
            <p:cNvSpPr>
              <a:spLocks noChangeArrowheads="1"/>
            </p:cNvSpPr>
            <p:nvPr/>
          </p:nvSpPr>
          <p:spPr bwMode="auto">
            <a:xfrm>
              <a:off x="3714" y="1721"/>
              <a:ext cx="468"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6" name="Rectangle 29"/>
            <p:cNvSpPr>
              <a:spLocks noChangeArrowheads="1"/>
            </p:cNvSpPr>
            <p:nvPr/>
          </p:nvSpPr>
          <p:spPr bwMode="auto">
            <a:xfrm>
              <a:off x="3714" y="1721"/>
              <a:ext cx="468"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7" name="Rectangle 30"/>
            <p:cNvSpPr>
              <a:spLocks noChangeArrowheads="1"/>
            </p:cNvSpPr>
            <p:nvPr/>
          </p:nvSpPr>
          <p:spPr bwMode="auto">
            <a:xfrm>
              <a:off x="3891" y="1766"/>
              <a:ext cx="1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Dec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Rectangle 31"/>
            <p:cNvSpPr>
              <a:spLocks noChangeArrowheads="1"/>
            </p:cNvSpPr>
            <p:nvPr/>
          </p:nvSpPr>
          <p:spPr bwMode="auto">
            <a:xfrm>
              <a:off x="4182"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Rectangle 32"/>
            <p:cNvSpPr>
              <a:spLocks noChangeArrowheads="1"/>
            </p:cNvSpPr>
            <p:nvPr/>
          </p:nvSpPr>
          <p:spPr bwMode="auto">
            <a:xfrm>
              <a:off x="4182"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Rectangle 33"/>
            <p:cNvSpPr>
              <a:spLocks noChangeArrowheads="1"/>
            </p:cNvSpPr>
            <p:nvPr/>
          </p:nvSpPr>
          <p:spPr bwMode="auto">
            <a:xfrm>
              <a:off x="4358" y="1766"/>
              <a:ext cx="1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Jan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Rectangle 34"/>
            <p:cNvSpPr>
              <a:spLocks noChangeArrowheads="1"/>
            </p:cNvSpPr>
            <p:nvPr/>
          </p:nvSpPr>
          <p:spPr bwMode="auto">
            <a:xfrm>
              <a:off x="4649"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Rectangle 35"/>
            <p:cNvSpPr>
              <a:spLocks noChangeArrowheads="1"/>
            </p:cNvSpPr>
            <p:nvPr/>
          </p:nvSpPr>
          <p:spPr bwMode="auto">
            <a:xfrm>
              <a:off x="4649"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Rectangle 36"/>
            <p:cNvSpPr>
              <a:spLocks noChangeArrowheads="1"/>
            </p:cNvSpPr>
            <p:nvPr/>
          </p:nvSpPr>
          <p:spPr bwMode="auto">
            <a:xfrm>
              <a:off x="4840" y="1766"/>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Feb</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37"/>
            <p:cNvSpPr>
              <a:spLocks noChangeArrowheads="1"/>
            </p:cNvSpPr>
            <p:nvPr/>
          </p:nvSpPr>
          <p:spPr bwMode="auto">
            <a:xfrm>
              <a:off x="5116"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Rectangle 38"/>
            <p:cNvSpPr>
              <a:spLocks noChangeArrowheads="1"/>
            </p:cNvSpPr>
            <p:nvPr/>
          </p:nvSpPr>
          <p:spPr bwMode="auto">
            <a:xfrm>
              <a:off x="5116"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Rectangle 39"/>
            <p:cNvSpPr>
              <a:spLocks noChangeArrowheads="1"/>
            </p:cNvSpPr>
            <p:nvPr/>
          </p:nvSpPr>
          <p:spPr bwMode="auto">
            <a:xfrm>
              <a:off x="5292" y="1766"/>
              <a:ext cx="11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Mar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Rectangle 40"/>
            <p:cNvSpPr>
              <a:spLocks noChangeArrowheads="1"/>
            </p:cNvSpPr>
            <p:nvPr/>
          </p:nvSpPr>
          <p:spPr bwMode="auto">
            <a:xfrm>
              <a:off x="453" y="1575"/>
              <a:ext cx="1470"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 name="Rectangle 41"/>
            <p:cNvSpPr>
              <a:spLocks noChangeArrowheads="1"/>
            </p:cNvSpPr>
            <p:nvPr/>
          </p:nvSpPr>
          <p:spPr bwMode="auto">
            <a:xfrm>
              <a:off x="1096" y="1598"/>
              <a:ext cx="2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2018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 name="Rectangle 42"/>
            <p:cNvSpPr>
              <a:spLocks noChangeArrowheads="1"/>
            </p:cNvSpPr>
            <p:nvPr/>
          </p:nvSpPr>
          <p:spPr bwMode="auto">
            <a:xfrm>
              <a:off x="177" y="1889"/>
              <a:ext cx="268" cy="483"/>
            </a:xfrm>
            <a:prstGeom prst="rect">
              <a:avLst/>
            </a:prstGeom>
            <a:solidFill>
              <a:srgbClr val="8DB1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10" name="Rectangle 43"/>
            <p:cNvSpPr>
              <a:spLocks noChangeArrowheads="1"/>
            </p:cNvSpPr>
            <p:nvPr/>
          </p:nvSpPr>
          <p:spPr bwMode="auto">
            <a:xfrm>
              <a:off x="177" y="1889"/>
              <a:ext cx="268" cy="1243"/>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Rectangle 45"/>
            <p:cNvSpPr>
              <a:spLocks noChangeArrowheads="1"/>
            </p:cNvSpPr>
            <p:nvPr/>
          </p:nvSpPr>
          <p:spPr bwMode="auto">
            <a:xfrm rot="16200000">
              <a:off x="268" y="2797"/>
              <a:ext cx="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 name="Rectangle 51"/>
            <p:cNvSpPr>
              <a:spLocks noChangeArrowheads="1"/>
            </p:cNvSpPr>
            <p:nvPr/>
          </p:nvSpPr>
          <p:spPr bwMode="auto">
            <a:xfrm rot="16200000">
              <a:off x="237" y="25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 name="Rectangle 57"/>
            <p:cNvSpPr>
              <a:spLocks noChangeArrowheads="1"/>
            </p:cNvSpPr>
            <p:nvPr/>
          </p:nvSpPr>
          <p:spPr bwMode="auto">
            <a:xfrm rot="16200000">
              <a:off x="237" y="2256"/>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Rectangle 64"/>
            <p:cNvSpPr>
              <a:spLocks noChangeArrowheads="1"/>
            </p:cNvSpPr>
            <p:nvPr/>
          </p:nvSpPr>
          <p:spPr bwMode="auto">
            <a:xfrm rot="16200000">
              <a:off x="237" y="1950"/>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FFFFFF"/>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Rectangle 73"/>
            <p:cNvSpPr>
              <a:spLocks noChangeArrowheads="1"/>
            </p:cNvSpPr>
            <p:nvPr/>
          </p:nvSpPr>
          <p:spPr bwMode="auto">
            <a:xfrm>
              <a:off x="2895" y="2426"/>
              <a:ext cx="3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Testing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Rectangle 76"/>
            <p:cNvSpPr>
              <a:spLocks noChangeArrowheads="1"/>
            </p:cNvSpPr>
            <p:nvPr/>
          </p:nvSpPr>
          <p:spPr bwMode="auto">
            <a:xfrm>
              <a:off x="2214" y="2372"/>
              <a:ext cx="2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Build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Rectangle 78"/>
            <p:cNvSpPr>
              <a:spLocks noChangeArrowheads="1"/>
            </p:cNvSpPr>
            <p:nvPr/>
          </p:nvSpPr>
          <p:spPr bwMode="auto">
            <a:xfrm>
              <a:off x="2497" y="2372"/>
              <a:ext cx="1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UT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 name="Rectangle 87"/>
            <p:cNvSpPr>
              <a:spLocks noChangeArrowheads="1"/>
            </p:cNvSpPr>
            <p:nvPr/>
          </p:nvSpPr>
          <p:spPr bwMode="auto">
            <a:xfrm>
              <a:off x="4449" y="2372"/>
              <a:ext cx="1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Arial" pitchFamily="34" charset="0"/>
                  <a:cs typeface="Arial" pitchFamily="34" charset="0"/>
                </a:rPr>
                <a:t>Imp</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23" name="Rectangle 37"/>
          <p:cNvSpPr>
            <a:spLocks noChangeArrowheads="1"/>
          </p:cNvSpPr>
          <p:nvPr/>
        </p:nvSpPr>
        <p:spPr bwMode="auto">
          <a:xfrm>
            <a:off x="8468698" y="2443485"/>
            <a:ext cx="639698" cy="26047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4" name="Rectangle 39"/>
          <p:cNvSpPr>
            <a:spLocks noChangeArrowheads="1"/>
          </p:cNvSpPr>
          <p:nvPr/>
        </p:nvSpPr>
        <p:spPr bwMode="auto">
          <a:xfrm>
            <a:off x="8694604" y="2519362"/>
            <a:ext cx="176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smtClean="0">
                <a:solidFill>
                  <a:srgbClr val="FFFFFF"/>
                </a:solidFill>
              </a:rPr>
              <a:t>Apr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TextBox 149"/>
          <p:cNvSpPr txBox="1"/>
          <p:nvPr/>
        </p:nvSpPr>
        <p:spPr>
          <a:xfrm>
            <a:off x="-86454" y="2661742"/>
            <a:ext cx="553998" cy="846112"/>
          </a:xfrm>
          <a:prstGeom prst="rect">
            <a:avLst/>
          </a:prstGeom>
          <a:noFill/>
        </p:spPr>
        <p:txBody>
          <a:bodyPr vert="vert270" wrap="square" rtlCol="0">
            <a:spAutoFit/>
          </a:bodyPr>
          <a:lstStyle/>
          <a:p>
            <a:pPr algn="ctr"/>
            <a:r>
              <a:rPr lang="en-GB" sz="800" b="1" dirty="0" smtClean="0">
                <a:solidFill>
                  <a:schemeClr val="bg1"/>
                </a:solidFill>
              </a:rPr>
              <a:t>Feb-19 Minor Release Timeline</a:t>
            </a:r>
            <a:endParaRPr lang="en-GB" sz="800" b="1" dirty="0">
              <a:solidFill>
                <a:schemeClr val="bg1"/>
              </a:solidFill>
            </a:endParaRPr>
          </a:p>
        </p:txBody>
      </p:sp>
      <p:sp>
        <p:nvSpPr>
          <p:cNvPr id="151" name="Rectangle 150"/>
          <p:cNvSpPr/>
          <p:nvPr/>
        </p:nvSpPr>
        <p:spPr>
          <a:xfrm>
            <a:off x="4590256" y="2931790"/>
            <a:ext cx="561703"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Design</a:t>
            </a:r>
            <a:endParaRPr lang="en-GB" sz="700" b="1" dirty="0">
              <a:solidFill>
                <a:schemeClr val="bg1"/>
              </a:solidFill>
            </a:endParaRPr>
          </a:p>
        </p:txBody>
      </p:sp>
      <p:sp>
        <p:nvSpPr>
          <p:cNvPr id="152" name="Rectangle 151"/>
          <p:cNvSpPr/>
          <p:nvPr/>
        </p:nvSpPr>
        <p:spPr>
          <a:xfrm>
            <a:off x="5151959" y="2931790"/>
            <a:ext cx="432048"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Build</a:t>
            </a:r>
            <a:endParaRPr lang="en-GB" sz="700" b="1" dirty="0">
              <a:solidFill>
                <a:schemeClr val="bg1"/>
              </a:solidFill>
            </a:endParaRPr>
          </a:p>
        </p:txBody>
      </p:sp>
      <p:sp>
        <p:nvSpPr>
          <p:cNvPr id="153" name="Rectangle 152"/>
          <p:cNvSpPr/>
          <p:nvPr/>
        </p:nvSpPr>
        <p:spPr>
          <a:xfrm>
            <a:off x="5587505" y="2931790"/>
            <a:ext cx="788590"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ST &amp; Assurance</a:t>
            </a:r>
            <a:endParaRPr lang="en-GB" sz="700" b="1" dirty="0">
              <a:solidFill>
                <a:schemeClr val="bg1"/>
              </a:solidFill>
            </a:endParaRPr>
          </a:p>
        </p:txBody>
      </p:sp>
      <p:sp>
        <p:nvSpPr>
          <p:cNvPr id="154" name="Rectangle 153"/>
          <p:cNvSpPr/>
          <p:nvPr/>
        </p:nvSpPr>
        <p:spPr>
          <a:xfrm>
            <a:off x="6376095" y="2931790"/>
            <a:ext cx="288032"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CM</a:t>
            </a:r>
            <a:endParaRPr lang="en-GB" sz="700" b="1" dirty="0">
              <a:solidFill>
                <a:schemeClr val="bg1"/>
              </a:solidFill>
            </a:endParaRPr>
          </a:p>
        </p:txBody>
      </p:sp>
      <p:sp>
        <p:nvSpPr>
          <p:cNvPr id="155" name="Rectangle 154"/>
          <p:cNvSpPr/>
          <p:nvPr/>
        </p:nvSpPr>
        <p:spPr>
          <a:xfrm>
            <a:off x="6646379" y="2931790"/>
            <a:ext cx="449796"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PT / RT</a:t>
            </a:r>
            <a:endParaRPr lang="en-GB" sz="700" b="1" dirty="0">
              <a:solidFill>
                <a:schemeClr val="bg1"/>
              </a:solidFill>
            </a:endParaRPr>
          </a:p>
        </p:txBody>
      </p:sp>
      <p:sp>
        <p:nvSpPr>
          <p:cNvPr id="156" name="Rectangle 155"/>
          <p:cNvSpPr/>
          <p:nvPr/>
        </p:nvSpPr>
        <p:spPr>
          <a:xfrm>
            <a:off x="7087301" y="2931790"/>
            <a:ext cx="224898"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IMP</a:t>
            </a:r>
            <a:endParaRPr lang="en-GB" sz="700" b="1" dirty="0">
              <a:solidFill>
                <a:schemeClr val="bg1"/>
              </a:solidFill>
            </a:endParaRPr>
          </a:p>
        </p:txBody>
      </p:sp>
      <p:sp>
        <p:nvSpPr>
          <p:cNvPr id="157" name="Rectangle 156"/>
          <p:cNvSpPr/>
          <p:nvPr/>
        </p:nvSpPr>
        <p:spPr>
          <a:xfrm>
            <a:off x="7312199" y="2931790"/>
            <a:ext cx="860201" cy="334912"/>
          </a:xfrm>
          <a:prstGeom prst="rect">
            <a:avLst/>
          </a:prstGeom>
          <a:solidFill>
            <a:srgbClr val="0070C0"/>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bg1"/>
                </a:solidFill>
              </a:rPr>
              <a:t>PIS</a:t>
            </a:r>
            <a:endParaRPr lang="en-GB" sz="700" b="1" dirty="0">
              <a:solidFill>
                <a:schemeClr val="bg1"/>
              </a:solidFill>
            </a:endParaRPr>
          </a:p>
        </p:txBody>
      </p:sp>
      <p:sp>
        <p:nvSpPr>
          <p:cNvPr id="160" name="TextBox 159"/>
          <p:cNvSpPr txBox="1"/>
          <p:nvPr/>
        </p:nvSpPr>
        <p:spPr>
          <a:xfrm>
            <a:off x="-36512" y="3597846"/>
            <a:ext cx="553998" cy="846112"/>
          </a:xfrm>
          <a:prstGeom prst="rect">
            <a:avLst/>
          </a:prstGeom>
          <a:noFill/>
        </p:spPr>
        <p:txBody>
          <a:bodyPr vert="vert270" wrap="square" rtlCol="0">
            <a:spAutoFit/>
          </a:bodyPr>
          <a:lstStyle/>
          <a:p>
            <a:pPr algn="ctr"/>
            <a:r>
              <a:rPr lang="en-GB" sz="800" b="1" dirty="0" smtClean="0">
                <a:solidFill>
                  <a:schemeClr val="bg1"/>
                </a:solidFill>
              </a:rPr>
              <a:t>Feb-19 Minor Release Timeline</a:t>
            </a:r>
            <a:endParaRPr lang="en-GB" sz="800" b="1" dirty="0">
              <a:solidFill>
                <a:schemeClr val="bg1"/>
              </a:solidFill>
            </a:endParaRPr>
          </a:p>
        </p:txBody>
      </p:sp>
    </p:spTree>
    <p:extLst>
      <p:ext uri="{BB962C8B-B14F-4D97-AF65-F5344CB8AC3E}">
        <p14:creationId xmlns:p14="http://schemas.microsoft.com/office/powerpoint/2010/main" val="34242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F64D1-DD4B-479C-8274-060EA4CFB223}"/>
              </a:ext>
            </a:extLst>
          </p:cNvPr>
          <p:cNvSpPr>
            <a:spLocks noGrp="1"/>
          </p:cNvSpPr>
          <p:nvPr>
            <p:ph type="title"/>
          </p:nvPr>
        </p:nvSpPr>
        <p:spPr>
          <a:xfrm>
            <a:off x="457200" y="252545"/>
            <a:ext cx="8229600" cy="637580"/>
          </a:xfrm>
        </p:spPr>
        <p:txBody>
          <a:bodyPr>
            <a:normAutofit/>
          </a:bodyPr>
          <a:lstStyle/>
          <a:p>
            <a:r>
              <a:rPr lang="en-GB" dirty="0" smtClean="0"/>
              <a:t>5c. XRN4732 </a:t>
            </a:r>
            <a:r>
              <a:rPr lang="en-GB" dirty="0"/>
              <a:t>- June 19 Release -  Status Update</a:t>
            </a:r>
          </a:p>
        </p:txBody>
      </p:sp>
      <p:graphicFrame>
        <p:nvGraphicFramePr>
          <p:cNvPr id="4" name="Content Placeholder 3">
            <a:extLst>
              <a:ext uri="{FF2B5EF4-FFF2-40B4-BE49-F238E27FC236}">
                <a16:creationId xmlns=""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2172373562"/>
              </p:ext>
            </p:extLst>
          </p:nvPr>
        </p:nvGraphicFramePr>
        <p:xfrm>
          <a:off x="225860" y="1059582"/>
          <a:ext cx="8594612" cy="3381610"/>
        </p:xfrm>
        <a:graphic>
          <a:graphicData uri="http://schemas.openxmlformats.org/drawingml/2006/table">
            <a:tbl>
              <a:tblPr firstRow="1" bandRow="1"/>
              <a:tblGrid>
                <a:gridCol w="1210676">
                  <a:extLst>
                    <a:ext uri="{9D8B030D-6E8A-4147-A177-3AD203B41FA5}">
                      <a16:colId xmlns="" xmlns:a16="http://schemas.microsoft.com/office/drawing/2014/main" val="20000"/>
                    </a:ext>
                  </a:extLst>
                </a:gridCol>
                <a:gridCol w="1881159">
                  <a:extLst>
                    <a:ext uri="{9D8B030D-6E8A-4147-A177-3AD203B41FA5}">
                      <a16:colId xmlns="" xmlns:a16="http://schemas.microsoft.com/office/drawing/2014/main" val="20001"/>
                    </a:ext>
                  </a:extLst>
                </a:gridCol>
                <a:gridCol w="1840713">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gridCol w="1789856">
                  <a:extLst>
                    <a:ext uri="{9D8B030D-6E8A-4147-A177-3AD203B41FA5}">
                      <a16:colId xmlns=""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18</a:t>
                      </a:r>
                      <a:r>
                        <a:rPr lang="en-GB" sz="1050" kern="1200" baseline="30000" dirty="0" smtClean="0">
                          <a:solidFill>
                            <a:schemeClr val="bg1"/>
                          </a:solidFill>
                          <a:latin typeface="Arial" panose="020B0604020202020204" pitchFamily="34" charset="0"/>
                          <a:ea typeface="+mn-ea"/>
                          <a:cs typeface="Arial" panose="020B0604020202020204" pitchFamily="34" charset="0"/>
                        </a:rPr>
                        <a:t>th</a:t>
                      </a:r>
                      <a:r>
                        <a:rPr lang="en-GB" sz="1050" kern="1200" baseline="0" dirty="0" smtClean="0">
                          <a:solidFill>
                            <a:schemeClr val="bg1"/>
                          </a:solidFill>
                          <a:latin typeface="Arial" panose="020B0604020202020204" pitchFamily="34" charset="0"/>
                          <a:ea typeface="+mn-ea"/>
                          <a:cs typeface="Arial" panose="020B0604020202020204" pitchFamily="34" charset="0"/>
                        </a:rPr>
                        <a:t> March 2019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System Testing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Testing has commenced and is continuing to plan to be completed by 29</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April</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Tracking to plan, detailed testing phases have been planned out, implementation planning and assessment has started alongside System Testing</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Funding</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The BER was approved by</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ChMC at the 09</a:t>
                      </a:r>
                      <a:r>
                        <a:rPr kumimoji="0" lang="en-US"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January 19 meeting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AML/ASP etc) and all requirements are able to be met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Environments– There is a risk that multiple projects are running in parallel  (EUC, June 19  &amp; GB Charging) a detailed assessment of plans and co-existence in pre-production is in progress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budgets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Future Releases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8"/>
                  </a:ext>
                </a:extLst>
              </a:tr>
            </a:tbl>
          </a:graphicData>
        </a:graphic>
      </p:graphicFrame>
      <p:sp>
        <p:nvSpPr>
          <p:cNvPr id="8" name="Oval 7">
            <a:extLst>
              <a:ext uri="{FF2B5EF4-FFF2-40B4-BE49-F238E27FC236}">
                <a16:creationId xmlns="" xmlns:a16="http://schemas.microsoft.com/office/drawing/2014/main" id="{0932F9EA-D945-459F-8F00-091B3CFCAABE}"/>
              </a:ext>
            </a:extLst>
          </p:cNvPr>
          <p:cNvSpPr/>
          <p:nvPr/>
        </p:nvSpPr>
        <p:spPr>
          <a:xfrm>
            <a:off x="7803884" y="1817266"/>
            <a:ext cx="218894" cy="221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 xmlns:a16="http://schemas.microsoft.com/office/drawing/2014/main" id="{1CD340F4-EC05-45B9-AB26-20BECCEF8858}"/>
              </a:ext>
            </a:extLst>
          </p:cNvPr>
          <p:cNvSpPr/>
          <p:nvPr/>
        </p:nvSpPr>
        <p:spPr>
          <a:xfrm>
            <a:off x="6088325" y="1156943"/>
            <a:ext cx="211059" cy="1979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 xmlns:a16="http://schemas.microsoft.com/office/drawing/2014/main"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 xmlns:a16="http://schemas.microsoft.com/office/drawing/2014/main" id="{07D341B2-AF9B-4E48-A146-835712CA3A8C}"/>
              </a:ext>
            </a:extLst>
          </p:cNvPr>
          <p:cNvSpPr/>
          <p:nvPr/>
        </p:nvSpPr>
        <p:spPr>
          <a:xfrm>
            <a:off x="4158243" y="182464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 xmlns:a16="http://schemas.microsoft.com/office/drawing/2014/main"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84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E92D8-FEBE-4DDD-AD8B-03957BD623C8}"/>
              </a:ext>
            </a:extLst>
          </p:cNvPr>
          <p:cNvSpPr>
            <a:spLocks noGrp="1"/>
          </p:cNvSpPr>
          <p:nvPr>
            <p:ph type="title"/>
          </p:nvPr>
        </p:nvSpPr>
        <p:spPr/>
        <p:txBody>
          <a:bodyPr/>
          <a:lstStyle/>
          <a:p>
            <a:r>
              <a:rPr lang="en-GB" dirty="0"/>
              <a:t>XRN4732 - June 19 Release Timelines</a:t>
            </a:r>
          </a:p>
        </p:txBody>
      </p:sp>
      <p:sp>
        <p:nvSpPr>
          <p:cNvPr id="5" name="TextBox 4">
            <a:extLst>
              <a:ext uri="{FF2B5EF4-FFF2-40B4-BE49-F238E27FC236}">
                <a16:creationId xmlns="" xmlns:a16="http://schemas.microsoft.com/office/drawing/2014/main" id="{DFA77669-B323-43A7-AA90-FFEE9856EC44}"/>
              </a:ext>
            </a:extLst>
          </p:cNvPr>
          <p:cNvSpPr txBox="1"/>
          <p:nvPr/>
        </p:nvSpPr>
        <p:spPr>
          <a:xfrm>
            <a:off x="53752" y="833198"/>
            <a:ext cx="9036496" cy="738664"/>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r>
              <a:rPr lang="en-GB" sz="1400" b="1" dirty="0" smtClean="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Build and UT has completed</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ST+SIT has now commenced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59" y="1851670"/>
            <a:ext cx="8651843" cy="240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4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F630E-CE13-4C7E-AC97-7686C5E00471}"/>
              </a:ext>
            </a:extLst>
          </p:cNvPr>
          <p:cNvSpPr>
            <a:spLocks noGrp="1"/>
          </p:cNvSpPr>
          <p:nvPr>
            <p:ph type="title"/>
          </p:nvPr>
        </p:nvSpPr>
        <p:spPr/>
        <p:txBody>
          <a:bodyPr/>
          <a:lstStyle/>
          <a:p>
            <a:r>
              <a:rPr lang="en-GB" dirty="0" smtClean="0"/>
              <a:t>5d. XRN4665 </a:t>
            </a:r>
            <a:r>
              <a:rPr lang="en-GB" dirty="0"/>
              <a:t>– EUC Release</a:t>
            </a:r>
          </a:p>
        </p:txBody>
      </p:sp>
      <p:grpSp>
        <p:nvGrpSpPr>
          <p:cNvPr id="10" name="Group 9">
            <a:extLst>
              <a:ext uri="{FF2B5EF4-FFF2-40B4-BE49-F238E27FC236}">
                <a16:creationId xmlns:a16="http://schemas.microsoft.com/office/drawing/2014/main" xmlns="" id="{FE222645-BCC4-4B81-9318-6F41A4DDD06C}"/>
              </a:ext>
            </a:extLst>
          </p:cNvPr>
          <p:cNvGrpSpPr/>
          <p:nvPr/>
        </p:nvGrpSpPr>
        <p:grpSpPr>
          <a:xfrm>
            <a:off x="254442" y="915566"/>
            <a:ext cx="8550950" cy="3684017"/>
            <a:chOff x="137840" y="723530"/>
            <a:chExt cx="8102715" cy="3584447"/>
          </a:xfrm>
        </p:grpSpPr>
        <p:graphicFrame>
          <p:nvGraphicFramePr>
            <p:cNvPr id="11" name="Content Placeholder 3">
              <a:extLst>
                <a:ext uri="{FF2B5EF4-FFF2-40B4-BE49-F238E27FC236}">
                  <a16:creationId xmlns:a16="http://schemas.microsoft.com/office/drawing/2014/main" xmlns="" id="{35034311-FCBF-4F23-BFE3-BA3FFE4A3E3B}"/>
                </a:ext>
              </a:extLst>
            </p:cNvPr>
            <p:cNvGraphicFramePr>
              <a:graphicFrameLocks/>
            </p:cNvGraphicFramePr>
            <p:nvPr>
              <p:extLst>
                <p:ext uri="{D42A27DB-BD31-4B8C-83A1-F6EECF244321}">
                  <p14:modId xmlns:p14="http://schemas.microsoft.com/office/powerpoint/2010/main" val="1488129663"/>
                </p:ext>
              </p:extLst>
            </p:nvPr>
          </p:nvGraphicFramePr>
          <p:xfrm>
            <a:off x="137840" y="723530"/>
            <a:ext cx="8102715" cy="3584447"/>
          </p:xfrm>
          <a:graphic>
            <a:graphicData uri="http://schemas.openxmlformats.org/drawingml/2006/table">
              <a:tbl>
                <a:tblPr firstRow="1" bandRow="1"/>
                <a:tblGrid>
                  <a:gridCol w="1223556">
                    <a:extLst>
                      <a:ext uri="{9D8B030D-6E8A-4147-A177-3AD203B41FA5}">
                        <a16:colId xmlns:a16="http://schemas.microsoft.com/office/drawing/2014/main" xmlns="" val="20000"/>
                      </a:ext>
                    </a:extLst>
                  </a:gridCol>
                  <a:gridCol w="1901171">
                    <a:extLst>
                      <a:ext uri="{9D8B030D-6E8A-4147-A177-3AD203B41FA5}">
                        <a16:colId xmlns:a16="http://schemas.microsoft.com/office/drawing/2014/main" xmlns="" val="20001"/>
                      </a:ext>
                    </a:extLst>
                  </a:gridCol>
                  <a:gridCol w="1860295">
                    <a:extLst>
                      <a:ext uri="{9D8B030D-6E8A-4147-A177-3AD203B41FA5}">
                        <a16:colId xmlns:a16="http://schemas.microsoft.com/office/drawing/2014/main" xmlns="" val="20002"/>
                      </a:ext>
                    </a:extLst>
                  </a:gridCol>
                  <a:gridCol w="1892125">
                    <a:extLst>
                      <a:ext uri="{9D8B030D-6E8A-4147-A177-3AD203B41FA5}">
                        <a16:colId xmlns:a16="http://schemas.microsoft.com/office/drawing/2014/main" xmlns="" val="20003"/>
                      </a:ext>
                    </a:extLst>
                  </a:gridCol>
                  <a:gridCol w="1673803">
                    <a:extLst>
                      <a:ext uri="{9D8B030D-6E8A-4147-A177-3AD203B41FA5}">
                        <a16:colId xmlns:a16="http://schemas.microsoft.com/office/drawing/2014/main" xmlns=""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01/04/19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xmlns=""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xmlns=""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Build &amp; UT</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Build &amp; UT activities on track to complete as per planned milestone date</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Testing</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ST &amp; SIT activities commenced as per plan and currently running to schedule </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 Change Pack distributed for information on 15/03 to inform industry colleagues of the following implementation dates;</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Part A on 03/08 to make new EUC bands allowable in ISU to enable sharing of new EUC bands with Industry via the T67 file</a:t>
                        </a:r>
                      </a:p>
                      <a:p>
                        <a:pPr marL="628650" lvl="1"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Part B on 31/08 (with a contingency date of 07/09 if required) to implement all code changes to processes affected by new EUC bands</a:t>
                        </a:r>
                        <a:endPar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Environments–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continues to be a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that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multiple projects are running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in parallel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(EUC, June 19  &amp; GB Charging). A detailed assessment of co-existence in Pre-production is currently in progress with relevant project teams. However the current view is that this should not impact the EUC release.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buFont typeface="Arial" panose="020B0604020202020204" pitchFamily="34" charset="0"/>
                          <a:buChar char="•"/>
                        </a:pP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budgets</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SME resources supporting multiple demands (e.g. BAU defects, Future Releases etc) is 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8"/>
                    </a:ext>
                  </a:extLst>
                </a:tr>
              </a:tbl>
            </a:graphicData>
          </a:graphic>
        </p:graphicFrame>
        <p:sp>
          <p:nvSpPr>
            <p:cNvPr id="12" name="Oval 11">
              <a:extLst>
                <a:ext uri="{FF2B5EF4-FFF2-40B4-BE49-F238E27FC236}">
                  <a16:creationId xmlns:a16="http://schemas.microsoft.com/office/drawing/2014/main" xmlns="" id="{70CAECF2-DEC2-4E29-A1AB-B89CF72EE0CD}"/>
                </a:ext>
              </a:extLst>
            </p:cNvPr>
            <p:cNvSpPr/>
            <p:nvPr/>
          </p:nvSpPr>
          <p:spPr>
            <a:xfrm>
              <a:off x="7304180" y="1453919"/>
              <a:ext cx="204194" cy="2131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xmlns="" id="{9C025B08-F88A-41BC-959F-7975D291319A}"/>
                </a:ext>
              </a:extLst>
            </p:cNvPr>
            <p:cNvSpPr/>
            <p:nvPr/>
          </p:nvSpPr>
          <p:spPr>
            <a:xfrm>
              <a:off x="5717830" y="794410"/>
              <a:ext cx="196885" cy="190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Oval 13">
            <a:extLst>
              <a:ext uri="{FF2B5EF4-FFF2-40B4-BE49-F238E27FC236}">
                <a16:creationId xmlns:a16="http://schemas.microsoft.com/office/drawing/2014/main" xmlns="" id="{35B7AB43-D412-4796-A79C-387981F74ACE}"/>
              </a:ext>
            </a:extLst>
          </p:cNvPr>
          <p:cNvSpPr/>
          <p:nvPr/>
        </p:nvSpPr>
        <p:spPr>
          <a:xfrm>
            <a:off x="6027390" y="1666244"/>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F6639B60-ED8E-41FD-A5AA-FE5B67D25923}"/>
              </a:ext>
            </a:extLst>
          </p:cNvPr>
          <p:cNvSpPr/>
          <p:nvPr/>
        </p:nvSpPr>
        <p:spPr>
          <a:xfrm>
            <a:off x="4156412" y="167098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xmlns="" id="{59C946BC-C73C-430B-B113-E7C848B0314B}"/>
              </a:ext>
            </a:extLst>
          </p:cNvPr>
          <p:cNvSpPr/>
          <p:nvPr/>
        </p:nvSpPr>
        <p:spPr>
          <a:xfrm>
            <a:off x="2285434" y="1668613"/>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20630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E92D8-FEBE-4DDD-AD8B-03957BD623C8}"/>
              </a:ext>
            </a:extLst>
          </p:cNvPr>
          <p:cNvSpPr>
            <a:spLocks noGrp="1"/>
          </p:cNvSpPr>
          <p:nvPr>
            <p:ph type="title"/>
          </p:nvPr>
        </p:nvSpPr>
        <p:spPr/>
        <p:txBody>
          <a:bodyPr/>
          <a:lstStyle/>
          <a:p>
            <a:r>
              <a:rPr lang="en-GB" dirty="0"/>
              <a:t>XRN 4665 - EUC Release Timelines</a:t>
            </a:r>
          </a:p>
        </p:txBody>
      </p:sp>
      <p:sp>
        <p:nvSpPr>
          <p:cNvPr id="5" name="TextBox 4">
            <a:extLst>
              <a:ext uri="{FF2B5EF4-FFF2-40B4-BE49-F238E27FC236}">
                <a16:creationId xmlns:a16="http://schemas.microsoft.com/office/drawing/2014/main" xmlns="" id="{DFA77669-B323-43A7-AA90-FFEE9856EC44}"/>
              </a:ext>
            </a:extLst>
          </p:cNvPr>
          <p:cNvSpPr txBox="1"/>
          <p:nvPr/>
        </p:nvSpPr>
        <p:spPr>
          <a:xfrm>
            <a:off x="53752" y="833198"/>
            <a:ext cx="9036496" cy="954107"/>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r>
              <a:rPr lang="en-GB" sz="1400" b="1" dirty="0" smtClean="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Build &amp; UT activities tracking to plan for completion by planned milestone date</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ST/SIT activities commenced as per plan and currently tracking to schedule</a:t>
            </a:r>
          </a:p>
          <a:p>
            <a:pPr marL="285750" indent="-285750">
              <a:buFont typeface="Arial" panose="020B0604020202020204" pitchFamily="34" charset="0"/>
              <a:buChar char="•"/>
            </a:pPr>
            <a:r>
              <a:rPr lang="en-GB" sz="1400" dirty="0" smtClean="0">
                <a:solidFill>
                  <a:schemeClr val="tx2"/>
                </a:solidFill>
                <a:latin typeface="Arial" panose="020B0604020202020204" pitchFamily="34" charset="0"/>
                <a:cs typeface="Arial" panose="020B0604020202020204" pitchFamily="34" charset="0"/>
              </a:rPr>
              <a:t>Internal discussions ongoing to agree PIS duration (to include first usage monitoring)</a:t>
            </a:r>
            <a:endParaRPr lang="en-GB" sz="1400" dirty="0">
              <a:solidFill>
                <a:schemeClr val="tx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 y="2108423"/>
            <a:ext cx="9036496"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02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smtClean="0"/>
              <a:t>XRN4828 </a:t>
            </a:r>
            <a:r>
              <a:rPr lang="en-GB" dirty="0"/>
              <a:t>- </a:t>
            </a:r>
            <a:r>
              <a:rPr lang="en-GB" dirty="0" smtClean="0"/>
              <a:t>Nov </a:t>
            </a:r>
            <a:r>
              <a:rPr lang="en-GB" dirty="0"/>
              <a:t>19 Release -  Status Update</a:t>
            </a:r>
          </a:p>
        </p:txBody>
      </p:sp>
      <p:grpSp>
        <p:nvGrpSpPr>
          <p:cNvPr id="10" name="Group 9">
            <a:extLst>
              <a:ext uri="{FF2B5EF4-FFF2-40B4-BE49-F238E27FC236}">
                <a16:creationId xmlns="" xmlns:a16="http://schemas.microsoft.com/office/drawing/2014/main" id="{EEDE4AA0-BEE7-40EF-ADC2-D1B3EAA1B345}"/>
              </a:ext>
            </a:extLst>
          </p:cNvPr>
          <p:cNvGrpSpPr/>
          <p:nvPr/>
        </p:nvGrpSpPr>
        <p:grpSpPr>
          <a:xfrm>
            <a:off x="251520" y="1059582"/>
            <a:ext cx="8594612" cy="3468319"/>
            <a:chOff x="137840" y="723530"/>
            <a:chExt cx="8017423" cy="3048875"/>
          </a:xfrm>
        </p:grpSpPr>
        <p:graphicFrame>
          <p:nvGraphicFramePr>
            <p:cNvPr id="4" name="Content Placeholder 3">
              <a:extLst>
                <a:ext uri="{FF2B5EF4-FFF2-40B4-BE49-F238E27FC236}">
                  <a16:creationId xmlns=""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933268125"/>
                </p:ext>
              </p:extLst>
            </p:nvPr>
          </p:nvGraphicFramePr>
          <p:xfrm>
            <a:off x="137840" y="723530"/>
            <a:ext cx="8017423" cy="3048875"/>
          </p:xfrm>
          <a:graphic>
            <a:graphicData uri="http://schemas.openxmlformats.org/drawingml/2006/table">
              <a:tbl>
                <a:tblPr firstRow="1" bandRow="1"/>
                <a:tblGrid>
                  <a:gridCol w="1210676">
                    <a:extLst>
                      <a:ext uri="{9D8B030D-6E8A-4147-A177-3AD203B41FA5}">
                        <a16:colId xmlns="" xmlns:a16="http://schemas.microsoft.com/office/drawing/2014/main" val="20000"/>
                      </a:ext>
                    </a:extLst>
                  </a:gridCol>
                  <a:gridCol w="1881159">
                    <a:extLst>
                      <a:ext uri="{9D8B030D-6E8A-4147-A177-3AD203B41FA5}">
                        <a16:colId xmlns="" xmlns:a16="http://schemas.microsoft.com/office/drawing/2014/main" val="20001"/>
                      </a:ext>
                    </a:extLst>
                  </a:gridCol>
                  <a:gridCol w="1840713">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gridCol w="1789856">
                    <a:extLst>
                      <a:ext uri="{9D8B030D-6E8A-4147-A177-3AD203B41FA5}">
                        <a16:colId xmlns=""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smtClean="0">
                            <a:solidFill>
                              <a:schemeClr val="bg1"/>
                            </a:solidFill>
                            <a:latin typeface="Arial" panose="020B0604020202020204" pitchFamily="34" charset="0"/>
                            <a:ea typeface="+mn-ea"/>
                            <a:cs typeface="Arial" panose="020B0604020202020204" pitchFamily="34" charset="0"/>
                          </a:rPr>
                          <a:t>1</a:t>
                        </a:r>
                        <a:r>
                          <a:rPr lang="en-GB" sz="1050" kern="1200" baseline="30000" dirty="0" smtClean="0">
                            <a:solidFill>
                              <a:schemeClr val="bg1"/>
                            </a:solidFill>
                            <a:latin typeface="Arial" panose="020B0604020202020204" pitchFamily="34" charset="0"/>
                            <a:ea typeface="+mn-ea"/>
                            <a:cs typeface="Arial" panose="020B0604020202020204" pitchFamily="34" charset="0"/>
                          </a:rPr>
                          <a:t>st</a:t>
                        </a:r>
                        <a:r>
                          <a:rPr lang="en-GB" sz="1050" kern="1200" baseline="0" dirty="0" smtClean="0">
                            <a:solidFill>
                              <a:schemeClr val="bg1"/>
                            </a:solidFill>
                            <a:latin typeface="Arial" panose="020B0604020202020204" pitchFamily="34" charset="0"/>
                            <a:ea typeface="+mn-ea"/>
                            <a:cs typeface="Arial" panose="020B0604020202020204" pitchFamily="34" charset="0"/>
                          </a:rPr>
                          <a:t> April 2019</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Start Up and Initiation phase in progress and on track to complete in April</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Planning for Design phase being finalised with selected vendor. Slightly behind planned date of 1</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st</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April, due 5</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April. </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Market Trials phase discussed at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and agreement reached in principle that this is not required for November 19 release. Alternative options to MT to be discussed on 1</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st</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April DSG. </a:t>
                        </a:r>
                      </a:p>
                      <a:p>
                        <a:pPr marL="171450" lvl="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Change Packs on track to be approved by 8</a:t>
                        </a:r>
                        <a:r>
                          <a:rPr kumimoji="0" lang="en-GB" sz="1050" b="0" i="0" u="none" strike="noStrike" kern="1200" cap="none" normalizeH="0" baseline="30000" dirty="0" smtClean="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May </a:t>
                        </a:r>
                      </a:p>
                      <a:p>
                        <a:pPr marL="171450" lvl="0" indent="-171450">
                          <a:buFont typeface="Arial" panose="020B0604020202020204" pitchFamily="34" charset="0"/>
                          <a:buChar char="•"/>
                        </a:pPr>
                        <a:r>
                          <a:rPr kumimoji="0" lang="en-GB"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Funding</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BER for full delivery to be presented to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in April 2019 </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There is a risk that the Nov 19 Release may be impacted by Pre-Production environment congestion due to multiple deliveries running in parallel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There is a risk that due to multiple </a:t>
                        </a:r>
                        <a:r>
                          <a:rPr kumimoji="0" lang="en-US"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UKLink</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deliveries running in parallel there may be limited access to resources.</a:t>
                        </a:r>
                        <a:endPar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smtClean="0">
                            <a:solidFill>
                              <a:schemeClr val="bg1"/>
                            </a:solidFill>
                            <a:latin typeface="Arial" panose="020B0604020202020204" pitchFamily="34" charset="0"/>
                            <a:cs typeface="Arial" panose="020B0604020202020204" pitchFamily="34" charset="0"/>
                          </a:rPr>
                          <a:t>Cost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buFont typeface="Arial" panose="020B0604020202020204" pitchFamily="34" charset="0"/>
                          <a:buChar char="•"/>
                        </a:pP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The BER with full delivery costs will be presented to </a:t>
                        </a:r>
                        <a:r>
                          <a:rPr kumimoji="0" lang="en-GB"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in April 2019.</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a:t>
                        </a:r>
                        <a:r>
                          <a:rPr kumimoji="0" lang="en-US" sz="1050" b="0" i="0" u="none" strike="noStrike" kern="1200" cap="none" normalizeH="0" baseline="0" dirty="0" err="1" smtClean="0">
                            <a:ln>
                              <a:noFill/>
                            </a:ln>
                            <a:solidFill>
                              <a:schemeClr val="tx1"/>
                            </a:solidFill>
                            <a:effectLst/>
                            <a:latin typeface="Arial" panose="020B0604020202020204" pitchFamily="34" charset="0"/>
                            <a:ea typeface="Verdana" pitchFamily="34" charset="0"/>
                            <a:cs typeface="Arial" panose="020B0604020202020204" pitchFamily="34" charset="0"/>
                          </a:rPr>
                          <a:t>Xoserve</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 SME </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resources supporting multiple demands (e.g. BAU defects, Future Releases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etc</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is </a:t>
                        </a:r>
                        <a:r>
                          <a:rPr kumimoji="0" lang="en-US" sz="1050" b="0" i="0" u="none" strike="noStrike" kern="1200" cap="none" normalizeH="0" baseline="0" dirty="0" smtClean="0">
                            <a:ln>
                              <a:noFill/>
                            </a:ln>
                            <a:solidFill>
                              <a:schemeClr val="tx1"/>
                            </a:solidFill>
                            <a:effectLst/>
                            <a:latin typeface="Arial" panose="020B0604020202020204" pitchFamily="34" charset="0"/>
                            <a:ea typeface="Verdana" pitchFamily="34" charset="0"/>
                            <a:cs typeface="Arial" panose="020B0604020202020204" pitchFamily="34" charset="0"/>
                          </a:rPr>
                          <a:t>ongoing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8"/>
                    </a:ext>
                  </a:extLst>
                </a:tr>
              </a:tbl>
            </a:graphicData>
          </a:graphic>
        </p:graphicFrame>
        <p:sp>
          <p:nvSpPr>
            <p:cNvPr id="8" name="Oval 7">
              <a:extLst>
                <a:ext uri="{FF2B5EF4-FFF2-40B4-BE49-F238E27FC236}">
                  <a16:creationId xmlns="" xmlns:a16="http://schemas.microsoft.com/office/drawing/2014/main" id="{0932F9EA-D945-459F-8F00-091B3CFCAABE}"/>
                </a:ext>
              </a:extLst>
            </p:cNvPr>
            <p:cNvSpPr/>
            <p:nvPr/>
          </p:nvSpPr>
          <p:spPr>
            <a:xfrm>
              <a:off x="7259096" y="1394296"/>
              <a:ext cx="204194" cy="2131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9" name="Oval 8">
              <a:extLst>
                <a:ext uri="{FF2B5EF4-FFF2-40B4-BE49-F238E27FC236}">
                  <a16:creationId xmlns="" xmlns:a16="http://schemas.microsoft.com/office/drawing/2014/main" id="{1CD340F4-EC05-45B9-AB26-20BECCEF8858}"/>
                </a:ext>
              </a:extLst>
            </p:cNvPr>
            <p:cNvSpPr/>
            <p:nvPr/>
          </p:nvSpPr>
          <p:spPr>
            <a:xfrm>
              <a:off x="5606599" y="817130"/>
              <a:ext cx="196885" cy="1903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grpSp>
      <p:sp>
        <p:nvSpPr>
          <p:cNvPr id="11" name="Oval 10">
            <a:extLst>
              <a:ext uri="{FF2B5EF4-FFF2-40B4-BE49-F238E27FC236}">
                <a16:creationId xmlns="" xmlns:a16="http://schemas.microsoft.com/office/drawing/2014/main" id="{A0F57896-72F6-46F0-8DCF-1B43A706D61C}"/>
              </a:ext>
            </a:extLst>
          </p:cNvPr>
          <p:cNvSpPr/>
          <p:nvPr/>
        </p:nvSpPr>
        <p:spPr>
          <a:xfrm>
            <a:off x="5987072" y="182201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 xmlns:a16="http://schemas.microsoft.com/office/drawing/2014/main" id="{07D341B2-AF9B-4E48-A146-835712CA3A8C}"/>
              </a:ext>
            </a:extLst>
          </p:cNvPr>
          <p:cNvSpPr/>
          <p:nvPr/>
        </p:nvSpPr>
        <p:spPr>
          <a:xfrm>
            <a:off x="4126217" y="182201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 xmlns:a16="http://schemas.microsoft.com/office/drawing/2014/main" id="{B354495D-E22F-4490-B63B-9C96EEB69125}"/>
              </a:ext>
            </a:extLst>
          </p:cNvPr>
          <p:cNvSpPr/>
          <p:nvPr/>
        </p:nvSpPr>
        <p:spPr>
          <a:xfrm>
            <a:off x="2265362" y="183895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2929073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E92D8-FEBE-4DDD-AD8B-03957BD623C8}"/>
              </a:ext>
            </a:extLst>
          </p:cNvPr>
          <p:cNvSpPr>
            <a:spLocks noGrp="1"/>
          </p:cNvSpPr>
          <p:nvPr>
            <p:ph type="title"/>
          </p:nvPr>
        </p:nvSpPr>
        <p:spPr/>
        <p:txBody>
          <a:bodyPr/>
          <a:lstStyle/>
          <a:p>
            <a:r>
              <a:rPr lang="en-GB" dirty="0" smtClean="0"/>
              <a:t>XRN4828 </a:t>
            </a:r>
            <a:r>
              <a:rPr lang="en-GB" dirty="0"/>
              <a:t>- </a:t>
            </a:r>
            <a:r>
              <a:rPr lang="en-GB" dirty="0" smtClean="0"/>
              <a:t>Nov </a:t>
            </a:r>
            <a:r>
              <a:rPr lang="en-GB" dirty="0"/>
              <a:t>19 Release Timelines</a:t>
            </a:r>
          </a:p>
        </p:txBody>
      </p:sp>
      <p:sp>
        <p:nvSpPr>
          <p:cNvPr id="5" name="TextBox 4">
            <a:extLst>
              <a:ext uri="{FF2B5EF4-FFF2-40B4-BE49-F238E27FC236}">
                <a16:creationId xmlns="" xmlns:a16="http://schemas.microsoft.com/office/drawing/2014/main" id="{DFA77669-B323-43A7-AA90-FFEE9856EC44}"/>
              </a:ext>
            </a:extLst>
          </p:cNvPr>
          <p:cNvSpPr txBox="1"/>
          <p:nvPr/>
        </p:nvSpPr>
        <p:spPr>
          <a:xfrm>
            <a:off x="53752" y="704766"/>
            <a:ext cx="9036496" cy="1785104"/>
          </a:xfrm>
          <a:prstGeom prst="rect">
            <a:avLst/>
          </a:prstGeom>
          <a:noFill/>
        </p:spPr>
        <p:txBody>
          <a:bodyPr wrap="square" rtlCol="0">
            <a:spAutoFit/>
          </a:bodyPr>
          <a:lstStyle/>
          <a:p>
            <a:r>
              <a:rPr lang="en-GB" sz="1000" b="1" dirty="0">
                <a:solidFill>
                  <a:srgbClr val="1D3E61"/>
                </a:solidFill>
              </a:rPr>
              <a:t>Key Milestone Dates</a:t>
            </a:r>
            <a:r>
              <a:rPr lang="en-GB" sz="1000" b="1" dirty="0" smtClean="0">
                <a:solidFill>
                  <a:srgbClr val="1D3E61"/>
                </a:solidFill>
              </a:rPr>
              <a:t>:</a:t>
            </a:r>
          </a:p>
          <a:p>
            <a:pPr marL="285750" indent="-285750">
              <a:buFont typeface="Arial" panose="020B0604020202020204" pitchFamily="34" charset="0"/>
              <a:buChar char="•"/>
            </a:pPr>
            <a:r>
              <a:rPr lang="en-GB" sz="1000" b="1" dirty="0">
                <a:solidFill>
                  <a:srgbClr val="1D3E61"/>
                </a:solidFill>
              </a:rPr>
              <a:t>Receive supplier responses – 13/02/19</a:t>
            </a:r>
          </a:p>
          <a:p>
            <a:pPr marL="285750" indent="-285750">
              <a:buFont typeface="Arial" panose="020B0604020202020204" pitchFamily="34" charset="0"/>
              <a:buChar char="•"/>
            </a:pPr>
            <a:r>
              <a:rPr lang="en-GB" sz="1000" dirty="0" smtClean="0">
                <a:solidFill>
                  <a:srgbClr val="1D3E61"/>
                </a:solidFill>
              </a:rPr>
              <a:t>Supplier </a:t>
            </a:r>
            <a:r>
              <a:rPr lang="en-GB" sz="1000" dirty="0">
                <a:solidFill>
                  <a:srgbClr val="1D3E61"/>
                </a:solidFill>
              </a:rPr>
              <a:t>contract approval – </a:t>
            </a:r>
            <a:r>
              <a:rPr lang="en-GB" sz="1000" dirty="0" smtClean="0">
                <a:solidFill>
                  <a:srgbClr val="1D3E61"/>
                </a:solidFill>
              </a:rPr>
              <a:t>05/04/19</a:t>
            </a:r>
            <a:endParaRPr lang="en-GB" sz="1000" dirty="0">
              <a:solidFill>
                <a:srgbClr val="1D3E61"/>
              </a:solidFill>
            </a:endParaRPr>
          </a:p>
          <a:p>
            <a:pPr marL="285750" indent="-285750">
              <a:buFont typeface="Arial" panose="020B0604020202020204" pitchFamily="34" charset="0"/>
              <a:buChar char="•"/>
            </a:pPr>
            <a:r>
              <a:rPr lang="en-GB" sz="1000" b="1" dirty="0" smtClean="0">
                <a:solidFill>
                  <a:srgbClr val="1D3E61"/>
                </a:solidFill>
              </a:rPr>
              <a:t>Approve and </a:t>
            </a:r>
            <a:r>
              <a:rPr lang="en-GB" sz="1000" b="1" dirty="0">
                <a:solidFill>
                  <a:srgbClr val="1D3E61"/>
                </a:solidFill>
              </a:rPr>
              <a:t>issue EQR – 04/02/19</a:t>
            </a:r>
          </a:p>
          <a:p>
            <a:pPr marL="285750" indent="-285750">
              <a:buFont typeface="Arial" panose="020B0604020202020204" pitchFamily="34" charset="0"/>
              <a:buChar char="•"/>
            </a:pPr>
            <a:r>
              <a:rPr lang="en-GB" sz="1000" b="1" dirty="0">
                <a:solidFill>
                  <a:srgbClr val="1D3E61"/>
                </a:solidFill>
              </a:rPr>
              <a:t>Gain </a:t>
            </a:r>
            <a:r>
              <a:rPr lang="en-GB" sz="1000" b="1" dirty="0" smtClean="0">
                <a:solidFill>
                  <a:srgbClr val="1D3E61"/>
                </a:solidFill>
              </a:rPr>
              <a:t>Business </a:t>
            </a:r>
            <a:r>
              <a:rPr lang="en-GB" sz="1000" b="1" dirty="0">
                <a:solidFill>
                  <a:srgbClr val="1D3E61"/>
                </a:solidFill>
              </a:rPr>
              <a:t>Case approval at IRC - </a:t>
            </a:r>
            <a:r>
              <a:rPr lang="en-GB" sz="1000" b="1" dirty="0" smtClean="0">
                <a:solidFill>
                  <a:srgbClr val="1D3E61"/>
                </a:solidFill>
              </a:rPr>
              <a:t>13/03/19</a:t>
            </a:r>
            <a:endParaRPr lang="en-GB" sz="1000" b="1" dirty="0">
              <a:solidFill>
                <a:srgbClr val="1D3E61"/>
              </a:solidFill>
            </a:endParaRPr>
          </a:p>
          <a:p>
            <a:pPr marL="285750" indent="-285750">
              <a:buFont typeface="Arial" panose="020B0604020202020204" pitchFamily="34" charset="0"/>
              <a:buChar char="•"/>
            </a:pPr>
            <a:r>
              <a:rPr lang="en-GB" sz="1000" dirty="0">
                <a:solidFill>
                  <a:srgbClr val="1D3E61"/>
                </a:solidFill>
              </a:rPr>
              <a:t>PID approval </a:t>
            </a:r>
            <a:r>
              <a:rPr lang="en-GB" sz="1000" dirty="0" smtClean="0">
                <a:solidFill>
                  <a:srgbClr val="1D3E61"/>
                </a:solidFill>
              </a:rPr>
              <a:t>12/04/19</a:t>
            </a:r>
            <a:endParaRPr lang="en-GB" sz="1000" dirty="0">
              <a:solidFill>
                <a:srgbClr val="1D3E61"/>
              </a:solidFill>
            </a:endParaRPr>
          </a:p>
          <a:p>
            <a:pPr marL="285750" indent="-285750">
              <a:buFont typeface="Arial" panose="020B0604020202020204" pitchFamily="34" charset="0"/>
              <a:buChar char="•"/>
            </a:pPr>
            <a:r>
              <a:rPr lang="en-GB" sz="1000" dirty="0">
                <a:solidFill>
                  <a:srgbClr val="1D3E61"/>
                </a:solidFill>
              </a:rPr>
              <a:t>Detailed Delivery Plan approved – </a:t>
            </a:r>
            <a:r>
              <a:rPr lang="en-GB" sz="1000" dirty="0" smtClean="0">
                <a:solidFill>
                  <a:srgbClr val="1D3E61"/>
                </a:solidFill>
              </a:rPr>
              <a:t>05/04/19</a:t>
            </a:r>
          </a:p>
          <a:p>
            <a:pPr marL="285750" indent="-285750">
              <a:buFont typeface="Arial" panose="020B0604020202020204" pitchFamily="34" charset="0"/>
              <a:buChar char="•"/>
            </a:pPr>
            <a:r>
              <a:rPr lang="en-GB" sz="1000" b="1" dirty="0">
                <a:solidFill>
                  <a:srgbClr val="1D3E61"/>
                </a:solidFill>
              </a:rPr>
              <a:t>BER Approval – </a:t>
            </a:r>
            <a:r>
              <a:rPr lang="en-GB" sz="1000" b="1" dirty="0" smtClean="0">
                <a:solidFill>
                  <a:srgbClr val="1D3E61"/>
                </a:solidFill>
              </a:rPr>
              <a:t>10/04/19</a:t>
            </a:r>
            <a:endParaRPr lang="en-GB" sz="1000" dirty="0">
              <a:solidFill>
                <a:srgbClr val="1D3E61"/>
              </a:solidFill>
            </a:endParaRPr>
          </a:p>
          <a:p>
            <a:pPr marL="285750" indent="-285750">
              <a:buFont typeface="Arial" panose="020B0604020202020204" pitchFamily="34" charset="0"/>
              <a:buChar char="•"/>
            </a:pPr>
            <a:r>
              <a:rPr lang="en-GB" sz="1000" b="1" dirty="0">
                <a:solidFill>
                  <a:srgbClr val="1D3E61"/>
                </a:solidFill>
              </a:rPr>
              <a:t>Design Change Packs Submitted to Industry –08/05/19 </a:t>
            </a:r>
          </a:p>
          <a:p>
            <a:pPr marL="285750" indent="-285750">
              <a:buFont typeface="Arial" panose="020B0604020202020204" pitchFamily="34" charset="0"/>
              <a:buChar char="•"/>
            </a:pPr>
            <a:r>
              <a:rPr lang="en-GB" sz="1000" dirty="0">
                <a:solidFill>
                  <a:srgbClr val="1D3E61"/>
                </a:solidFill>
              </a:rPr>
              <a:t>Test Plan approval – </a:t>
            </a:r>
            <a:r>
              <a:rPr lang="en-GB" sz="1000" dirty="0" smtClean="0">
                <a:solidFill>
                  <a:srgbClr val="1D3E61"/>
                </a:solidFill>
              </a:rPr>
              <a:t>05/04/19</a:t>
            </a:r>
          </a:p>
          <a:p>
            <a:endParaRPr lang="en-GB" sz="1000" b="1" dirty="0">
              <a:solidFill>
                <a:srgbClr val="1D3E61"/>
              </a:solidFill>
            </a:endParaRPr>
          </a:p>
        </p:txBody>
      </p:sp>
      <p:grpSp>
        <p:nvGrpSpPr>
          <p:cNvPr id="4" name="Group 4"/>
          <p:cNvGrpSpPr>
            <a:grpSpLocks noChangeAspect="1"/>
          </p:cNvGrpSpPr>
          <p:nvPr/>
        </p:nvGrpSpPr>
        <p:grpSpPr bwMode="auto">
          <a:xfrm>
            <a:off x="32264" y="2500313"/>
            <a:ext cx="9058092" cy="2227262"/>
            <a:chOff x="206" y="1575"/>
            <a:chExt cx="5795" cy="1403"/>
          </a:xfrm>
        </p:grpSpPr>
        <p:sp>
          <p:nvSpPr>
            <p:cNvPr id="8" name="Rectangle 5"/>
            <p:cNvSpPr>
              <a:spLocks noChangeArrowheads="1"/>
            </p:cNvSpPr>
            <p:nvPr/>
          </p:nvSpPr>
          <p:spPr bwMode="auto">
            <a:xfrm>
              <a:off x="1923" y="1575"/>
              <a:ext cx="4078"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Rectangle 6"/>
            <p:cNvSpPr>
              <a:spLocks noChangeArrowheads="1"/>
            </p:cNvSpPr>
            <p:nvPr/>
          </p:nvSpPr>
          <p:spPr bwMode="auto">
            <a:xfrm>
              <a:off x="5673" y="1604"/>
              <a:ext cx="2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2020</a:t>
              </a:r>
              <a:endParaRPr lang="en-US" altLang="en-US" dirty="0" smtClean="0">
                <a:solidFill>
                  <a:prstClr val="black"/>
                </a:solidFill>
              </a:endParaRPr>
            </a:p>
          </p:txBody>
        </p:sp>
        <p:sp>
          <p:nvSpPr>
            <p:cNvPr id="10" name="Rectangle 7"/>
            <p:cNvSpPr>
              <a:spLocks noChangeArrowheads="1"/>
            </p:cNvSpPr>
            <p:nvPr/>
          </p:nvSpPr>
          <p:spPr bwMode="auto">
            <a:xfrm>
              <a:off x="453" y="1721"/>
              <a:ext cx="475"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Rectangle 8"/>
            <p:cNvSpPr>
              <a:spLocks noChangeArrowheads="1"/>
            </p:cNvSpPr>
            <p:nvPr/>
          </p:nvSpPr>
          <p:spPr bwMode="auto">
            <a:xfrm>
              <a:off x="453" y="1721"/>
              <a:ext cx="475"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Rectangle 9"/>
            <p:cNvSpPr>
              <a:spLocks noChangeArrowheads="1"/>
            </p:cNvSpPr>
            <p:nvPr/>
          </p:nvSpPr>
          <p:spPr bwMode="auto">
            <a:xfrm>
              <a:off x="637" y="1766"/>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Feb</a:t>
              </a:r>
              <a:endParaRPr lang="en-US" altLang="en-US" dirty="0" smtClean="0">
                <a:solidFill>
                  <a:prstClr val="black"/>
                </a:solidFill>
              </a:endParaRPr>
            </a:p>
          </p:txBody>
        </p:sp>
        <p:sp>
          <p:nvSpPr>
            <p:cNvPr id="13" name="Rectangle 10"/>
            <p:cNvSpPr>
              <a:spLocks noChangeArrowheads="1"/>
            </p:cNvSpPr>
            <p:nvPr/>
          </p:nvSpPr>
          <p:spPr bwMode="auto">
            <a:xfrm>
              <a:off x="920"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Rectangle 11"/>
            <p:cNvSpPr>
              <a:spLocks noChangeArrowheads="1"/>
            </p:cNvSpPr>
            <p:nvPr/>
          </p:nvSpPr>
          <p:spPr bwMode="auto">
            <a:xfrm>
              <a:off x="920"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Rectangle 12"/>
            <p:cNvSpPr>
              <a:spLocks noChangeArrowheads="1"/>
            </p:cNvSpPr>
            <p:nvPr/>
          </p:nvSpPr>
          <p:spPr bwMode="auto">
            <a:xfrm>
              <a:off x="1096" y="1766"/>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Mar</a:t>
              </a:r>
              <a:endParaRPr lang="en-US" altLang="en-US" dirty="0" smtClean="0">
                <a:solidFill>
                  <a:prstClr val="black"/>
                </a:solidFill>
              </a:endParaRPr>
            </a:p>
          </p:txBody>
        </p:sp>
        <p:sp>
          <p:nvSpPr>
            <p:cNvPr id="16" name="Rectangle 13"/>
            <p:cNvSpPr>
              <a:spLocks noChangeArrowheads="1"/>
            </p:cNvSpPr>
            <p:nvPr/>
          </p:nvSpPr>
          <p:spPr bwMode="auto">
            <a:xfrm>
              <a:off x="138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Rectangle 14"/>
            <p:cNvSpPr>
              <a:spLocks noChangeArrowheads="1"/>
            </p:cNvSpPr>
            <p:nvPr/>
          </p:nvSpPr>
          <p:spPr bwMode="auto">
            <a:xfrm>
              <a:off x="138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Rectangle 15"/>
            <p:cNvSpPr>
              <a:spLocks noChangeArrowheads="1"/>
            </p:cNvSpPr>
            <p:nvPr/>
          </p:nvSpPr>
          <p:spPr bwMode="auto">
            <a:xfrm>
              <a:off x="1563" y="1766"/>
              <a:ext cx="1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Apr</a:t>
              </a:r>
              <a:endParaRPr lang="en-US" altLang="en-US" dirty="0" smtClean="0">
                <a:solidFill>
                  <a:prstClr val="black"/>
                </a:solidFill>
              </a:endParaRPr>
            </a:p>
          </p:txBody>
        </p:sp>
        <p:sp>
          <p:nvSpPr>
            <p:cNvPr id="19" name="Rectangle 16"/>
            <p:cNvSpPr>
              <a:spLocks noChangeArrowheads="1"/>
            </p:cNvSpPr>
            <p:nvPr/>
          </p:nvSpPr>
          <p:spPr bwMode="auto">
            <a:xfrm>
              <a:off x="1854"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Rectangle 17"/>
            <p:cNvSpPr>
              <a:spLocks noChangeArrowheads="1"/>
            </p:cNvSpPr>
            <p:nvPr/>
          </p:nvSpPr>
          <p:spPr bwMode="auto">
            <a:xfrm>
              <a:off x="1854"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Rectangle 18"/>
            <p:cNvSpPr>
              <a:spLocks noChangeArrowheads="1"/>
            </p:cNvSpPr>
            <p:nvPr/>
          </p:nvSpPr>
          <p:spPr bwMode="auto">
            <a:xfrm>
              <a:off x="2038" y="1766"/>
              <a:ext cx="1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May</a:t>
              </a:r>
              <a:endParaRPr lang="en-US" altLang="en-US" dirty="0" smtClean="0">
                <a:solidFill>
                  <a:prstClr val="black"/>
                </a:solidFill>
              </a:endParaRPr>
            </a:p>
          </p:txBody>
        </p:sp>
        <p:sp>
          <p:nvSpPr>
            <p:cNvPr id="22" name="Rectangle 19"/>
            <p:cNvSpPr>
              <a:spLocks noChangeArrowheads="1"/>
            </p:cNvSpPr>
            <p:nvPr/>
          </p:nvSpPr>
          <p:spPr bwMode="auto">
            <a:xfrm>
              <a:off x="2321"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Rectangle 20"/>
            <p:cNvSpPr>
              <a:spLocks noChangeArrowheads="1"/>
            </p:cNvSpPr>
            <p:nvPr/>
          </p:nvSpPr>
          <p:spPr bwMode="auto">
            <a:xfrm>
              <a:off x="2321"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Rectangle 21"/>
            <p:cNvSpPr>
              <a:spLocks noChangeArrowheads="1"/>
            </p:cNvSpPr>
            <p:nvPr/>
          </p:nvSpPr>
          <p:spPr bwMode="auto">
            <a:xfrm>
              <a:off x="2497" y="1766"/>
              <a:ext cx="1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Jun</a:t>
              </a:r>
              <a:endParaRPr lang="en-US" altLang="en-US" dirty="0" smtClean="0">
                <a:solidFill>
                  <a:prstClr val="black"/>
                </a:solidFill>
              </a:endParaRPr>
            </a:p>
          </p:txBody>
        </p:sp>
        <p:sp>
          <p:nvSpPr>
            <p:cNvPr id="25" name="Rectangle 22"/>
            <p:cNvSpPr>
              <a:spLocks noChangeArrowheads="1"/>
            </p:cNvSpPr>
            <p:nvPr/>
          </p:nvSpPr>
          <p:spPr bwMode="auto">
            <a:xfrm>
              <a:off x="2803" y="1721"/>
              <a:ext cx="444"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Rectangle 23"/>
            <p:cNvSpPr>
              <a:spLocks noChangeArrowheads="1"/>
            </p:cNvSpPr>
            <p:nvPr/>
          </p:nvSpPr>
          <p:spPr bwMode="auto">
            <a:xfrm>
              <a:off x="2803" y="1721"/>
              <a:ext cx="444"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Rectangle 24"/>
            <p:cNvSpPr>
              <a:spLocks noChangeArrowheads="1"/>
            </p:cNvSpPr>
            <p:nvPr/>
          </p:nvSpPr>
          <p:spPr bwMode="auto">
            <a:xfrm>
              <a:off x="2969" y="1766"/>
              <a:ext cx="9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Jul</a:t>
              </a:r>
              <a:endParaRPr lang="en-US" altLang="en-US" dirty="0" smtClean="0">
                <a:solidFill>
                  <a:prstClr val="black"/>
                </a:solidFill>
              </a:endParaRPr>
            </a:p>
          </p:txBody>
        </p:sp>
        <p:sp>
          <p:nvSpPr>
            <p:cNvPr id="28" name="Rectangle 25"/>
            <p:cNvSpPr>
              <a:spLocks noChangeArrowheads="1"/>
            </p:cNvSpPr>
            <p:nvPr/>
          </p:nvSpPr>
          <p:spPr bwMode="auto">
            <a:xfrm>
              <a:off x="3247"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Rectangle 26"/>
            <p:cNvSpPr>
              <a:spLocks noChangeArrowheads="1"/>
            </p:cNvSpPr>
            <p:nvPr/>
          </p:nvSpPr>
          <p:spPr bwMode="auto">
            <a:xfrm>
              <a:off x="3247"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Rectangle 27"/>
            <p:cNvSpPr>
              <a:spLocks noChangeArrowheads="1"/>
            </p:cNvSpPr>
            <p:nvPr/>
          </p:nvSpPr>
          <p:spPr bwMode="auto">
            <a:xfrm>
              <a:off x="3431" y="1766"/>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Aug</a:t>
              </a:r>
              <a:endParaRPr lang="en-US" altLang="en-US" dirty="0" smtClean="0">
                <a:solidFill>
                  <a:prstClr val="black"/>
                </a:solidFill>
              </a:endParaRPr>
            </a:p>
          </p:txBody>
        </p:sp>
        <p:sp>
          <p:nvSpPr>
            <p:cNvPr id="31" name="Rectangle 28"/>
            <p:cNvSpPr>
              <a:spLocks noChangeArrowheads="1"/>
            </p:cNvSpPr>
            <p:nvPr/>
          </p:nvSpPr>
          <p:spPr bwMode="auto">
            <a:xfrm>
              <a:off x="3714" y="1721"/>
              <a:ext cx="468"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Rectangle 29"/>
            <p:cNvSpPr>
              <a:spLocks noChangeArrowheads="1"/>
            </p:cNvSpPr>
            <p:nvPr/>
          </p:nvSpPr>
          <p:spPr bwMode="auto">
            <a:xfrm>
              <a:off x="3714" y="1721"/>
              <a:ext cx="468"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Rectangle 30"/>
            <p:cNvSpPr>
              <a:spLocks noChangeArrowheads="1"/>
            </p:cNvSpPr>
            <p:nvPr/>
          </p:nvSpPr>
          <p:spPr bwMode="auto">
            <a:xfrm>
              <a:off x="3891" y="1766"/>
              <a:ext cx="1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Sept</a:t>
              </a:r>
              <a:endParaRPr lang="en-US" altLang="en-US" dirty="0" smtClean="0">
                <a:solidFill>
                  <a:prstClr val="black"/>
                </a:solidFill>
              </a:endParaRPr>
            </a:p>
          </p:txBody>
        </p:sp>
        <p:sp>
          <p:nvSpPr>
            <p:cNvPr id="34" name="Rectangle 31"/>
            <p:cNvSpPr>
              <a:spLocks noChangeArrowheads="1"/>
            </p:cNvSpPr>
            <p:nvPr/>
          </p:nvSpPr>
          <p:spPr bwMode="auto">
            <a:xfrm>
              <a:off x="4182"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Rectangle 32"/>
            <p:cNvSpPr>
              <a:spLocks noChangeArrowheads="1"/>
            </p:cNvSpPr>
            <p:nvPr/>
          </p:nvSpPr>
          <p:spPr bwMode="auto">
            <a:xfrm>
              <a:off x="4182"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Rectangle 33"/>
            <p:cNvSpPr>
              <a:spLocks noChangeArrowheads="1"/>
            </p:cNvSpPr>
            <p:nvPr/>
          </p:nvSpPr>
          <p:spPr bwMode="auto">
            <a:xfrm>
              <a:off x="4358" y="1766"/>
              <a:ext cx="11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Oct</a:t>
              </a:r>
              <a:endParaRPr lang="en-US" altLang="en-US" dirty="0" smtClean="0">
                <a:solidFill>
                  <a:prstClr val="black"/>
                </a:solidFill>
              </a:endParaRPr>
            </a:p>
          </p:txBody>
        </p:sp>
        <p:sp>
          <p:nvSpPr>
            <p:cNvPr id="37" name="Rectangle 34"/>
            <p:cNvSpPr>
              <a:spLocks noChangeArrowheads="1"/>
            </p:cNvSpPr>
            <p:nvPr/>
          </p:nvSpPr>
          <p:spPr bwMode="auto">
            <a:xfrm>
              <a:off x="4649"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8" name="Rectangle 35"/>
            <p:cNvSpPr>
              <a:spLocks noChangeArrowheads="1"/>
            </p:cNvSpPr>
            <p:nvPr/>
          </p:nvSpPr>
          <p:spPr bwMode="auto">
            <a:xfrm>
              <a:off x="4649"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Rectangle 36"/>
            <p:cNvSpPr>
              <a:spLocks noChangeArrowheads="1"/>
            </p:cNvSpPr>
            <p:nvPr/>
          </p:nvSpPr>
          <p:spPr bwMode="auto">
            <a:xfrm>
              <a:off x="4840" y="1766"/>
              <a:ext cx="1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Nov</a:t>
              </a:r>
              <a:endParaRPr lang="en-US" altLang="en-US" dirty="0" smtClean="0">
                <a:solidFill>
                  <a:prstClr val="black"/>
                </a:solidFill>
              </a:endParaRPr>
            </a:p>
          </p:txBody>
        </p:sp>
        <p:sp>
          <p:nvSpPr>
            <p:cNvPr id="40" name="Rectangle 37"/>
            <p:cNvSpPr>
              <a:spLocks noChangeArrowheads="1"/>
            </p:cNvSpPr>
            <p:nvPr/>
          </p:nvSpPr>
          <p:spPr bwMode="auto">
            <a:xfrm>
              <a:off x="5116" y="1721"/>
              <a:ext cx="467" cy="16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Rectangle 38"/>
            <p:cNvSpPr>
              <a:spLocks noChangeArrowheads="1"/>
            </p:cNvSpPr>
            <p:nvPr/>
          </p:nvSpPr>
          <p:spPr bwMode="auto">
            <a:xfrm>
              <a:off x="5116" y="1721"/>
              <a:ext cx="467" cy="168"/>
            </a:xfrm>
            <a:prstGeom prst="rect">
              <a:avLst/>
            </a:pr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Rectangle 39"/>
            <p:cNvSpPr>
              <a:spLocks noChangeArrowheads="1"/>
            </p:cNvSpPr>
            <p:nvPr/>
          </p:nvSpPr>
          <p:spPr bwMode="auto">
            <a:xfrm>
              <a:off x="5292" y="1766"/>
              <a:ext cx="1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Dec</a:t>
              </a:r>
              <a:endParaRPr lang="en-US" altLang="en-US" dirty="0" smtClean="0">
                <a:solidFill>
                  <a:prstClr val="black"/>
                </a:solidFill>
              </a:endParaRPr>
            </a:p>
          </p:txBody>
        </p:sp>
        <p:sp>
          <p:nvSpPr>
            <p:cNvPr id="43" name="Rectangle 40"/>
            <p:cNvSpPr>
              <a:spLocks noChangeArrowheads="1"/>
            </p:cNvSpPr>
            <p:nvPr/>
          </p:nvSpPr>
          <p:spPr bwMode="auto">
            <a:xfrm>
              <a:off x="453" y="1575"/>
              <a:ext cx="1470" cy="13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Rectangle 41"/>
            <p:cNvSpPr>
              <a:spLocks noChangeArrowheads="1"/>
            </p:cNvSpPr>
            <p:nvPr/>
          </p:nvSpPr>
          <p:spPr bwMode="auto">
            <a:xfrm>
              <a:off x="1096" y="1598"/>
              <a:ext cx="19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2019</a:t>
              </a:r>
              <a:endParaRPr lang="en-US" altLang="en-US" dirty="0" smtClean="0">
                <a:solidFill>
                  <a:prstClr val="black"/>
                </a:solidFill>
              </a:endParaRPr>
            </a:p>
          </p:txBody>
        </p:sp>
        <p:sp>
          <p:nvSpPr>
            <p:cNvPr id="47" name="Rectangle 44"/>
            <p:cNvSpPr>
              <a:spLocks noChangeArrowheads="1"/>
            </p:cNvSpPr>
            <p:nvPr/>
          </p:nvSpPr>
          <p:spPr bwMode="auto">
            <a:xfrm rot="16200000">
              <a:off x="226" y="2874"/>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J</a:t>
              </a:r>
              <a:endParaRPr lang="en-US" altLang="en-US" smtClean="0">
                <a:solidFill>
                  <a:prstClr val="black"/>
                </a:solidFill>
              </a:endParaRPr>
            </a:p>
          </p:txBody>
        </p:sp>
        <p:sp>
          <p:nvSpPr>
            <p:cNvPr id="48" name="Rectangle 45"/>
            <p:cNvSpPr>
              <a:spLocks noChangeArrowheads="1"/>
            </p:cNvSpPr>
            <p:nvPr/>
          </p:nvSpPr>
          <p:spPr bwMode="auto">
            <a:xfrm rot="16200000">
              <a:off x="222" y="2824"/>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u</a:t>
              </a:r>
              <a:endParaRPr lang="en-US" altLang="en-US" smtClean="0">
                <a:solidFill>
                  <a:prstClr val="black"/>
                </a:solidFill>
              </a:endParaRPr>
            </a:p>
          </p:txBody>
        </p:sp>
        <p:sp>
          <p:nvSpPr>
            <p:cNvPr id="49" name="Rectangle 46"/>
            <p:cNvSpPr>
              <a:spLocks noChangeArrowheads="1"/>
            </p:cNvSpPr>
            <p:nvPr/>
          </p:nvSpPr>
          <p:spPr bwMode="auto">
            <a:xfrm rot="16200000">
              <a:off x="222" y="2778"/>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n</a:t>
              </a:r>
              <a:endParaRPr lang="en-US" altLang="en-US" smtClean="0">
                <a:solidFill>
                  <a:prstClr val="black"/>
                </a:solidFill>
              </a:endParaRPr>
            </a:p>
          </p:txBody>
        </p:sp>
        <p:sp>
          <p:nvSpPr>
            <p:cNvPr id="50" name="Rectangle 47"/>
            <p:cNvSpPr>
              <a:spLocks noChangeArrowheads="1"/>
            </p:cNvSpPr>
            <p:nvPr/>
          </p:nvSpPr>
          <p:spPr bwMode="auto">
            <a:xfrm rot="16200000">
              <a:off x="226" y="2729"/>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e</a:t>
              </a:r>
              <a:endParaRPr lang="en-US" altLang="en-US" smtClean="0">
                <a:solidFill>
                  <a:prstClr val="black"/>
                </a:solidFill>
              </a:endParaRPr>
            </a:p>
          </p:txBody>
        </p:sp>
        <p:sp>
          <p:nvSpPr>
            <p:cNvPr id="51" name="Rectangle 48"/>
            <p:cNvSpPr>
              <a:spLocks noChangeArrowheads="1"/>
            </p:cNvSpPr>
            <p:nvPr/>
          </p:nvSpPr>
          <p:spPr bwMode="auto">
            <a:xfrm rot="16200000">
              <a:off x="237" y="2694"/>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 </a:t>
              </a:r>
              <a:endParaRPr lang="en-US" altLang="en-US" smtClean="0">
                <a:solidFill>
                  <a:prstClr val="black"/>
                </a:solidFill>
              </a:endParaRPr>
            </a:p>
          </p:txBody>
        </p:sp>
        <p:sp>
          <p:nvSpPr>
            <p:cNvPr id="52" name="Rectangle 49"/>
            <p:cNvSpPr>
              <a:spLocks noChangeArrowheads="1"/>
            </p:cNvSpPr>
            <p:nvPr/>
          </p:nvSpPr>
          <p:spPr bwMode="auto">
            <a:xfrm rot="16200000">
              <a:off x="226" y="2660"/>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1</a:t>
              </a:r>
              <a:endParaRPr lang="en-US" altLang="en-US" smtClean="0">
                <a:solidFill>
                  <a:prstClr val="black"/>
                </a:solidFill>
              </a:endParaRPr>
            </a:p>
          </p:txBody>
        </p:sp>
        <p:sp>
          <p:nvSpPr>
            <p:cNvPr id="53" name="Rectangle 50"/>
            <p:cNvSpPr>
              <a:spLocks noChangeArrowheads="1"/>
            </p:cNvSpPr>
            <p:nvPr/>
          </p:nvSpPr>
          <p:spPr bwMode="auto">
            <a:xfrm rot="16200000">
              <a:off x="226" y="2614"/>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9</a:t>
              </a:r>
              <a:endParaRPr lang="en-US" altLang="en-US" smtClean="0">
                <a:solidFill>
                  <a:prstClr val="black"/>
                </a:solidFill>
              </a:endParaRPr>
            </a:p>
          </p:txBody>
        </p:sp>
        <p:sp>
          <p:nvSpPr>
            <p:cNvPr id="54" name="Rectangle 51"/>
            <p:cNvSpPr>
              <a:spLocks noChangeArrowheads="1"/>
            </p:cNvSpPr>
            <p:nvPr/>
          </p:nvSpPr>
          <p:spPr bwMode="auto">
            <a:xfrm rot="16200000">
              <a:off x="237" y="2578"/>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 </a:t>
              </a:r>
              <a:endParaRPr lang="en-US" altLang="en-US" smtClean="0">
                <a:solidFill>
                  <a:prstClr val="black"/>
                </a:solidFill>
              </a:endParaRPr>
            </a:p>
          </p:txBody>
        </p:sp>
        <p:sp>
          <p:nvSpPr>
            <p:cNvPr id="55" name="Rectangle 52"/>
            <p:cNvSpPr>
              <a:spLocks noChangeArrowheads="1"/>
            </p:cNvSpPr>
            <p:nvPr/>
          </p:nvSpPr>
          <p:spPr bwMode="auto">
            <a:xfrm rot="16200000">
              <a:off x="226" y="2544"/>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a:t>
              </a:r>
              <a:endParaRPr lang="en-US" altLang="en-US" smtClean="0">
                <a:solidFill>
                  <a:prstClr val="black"/>
                </a:solidFill>
              </a:endParaRPr>
            </a:p>
          </p:txBody>
        </p:sp>
        <p:sp>
          <p:nvSpPr>
            <p:cNvPr id="56" name="Rectangle 53"/>
            <p:cNvSpPr>
              <a:spLocks noChangeArrowheads="1"/>
            </p:cNvSpPr>
            <p:nvPr/>
          </p:nvSpPr>
          <p:spPr bwMode="auto">
            <a:xfrm rot="16200000">
              <a:off x="218" y="2475"/>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C</a:t>
              </a:r>
              <a:endParaRPr lang="en-US" altLang="en-US" smtClean="0">
                <a:solidFill>
                  <a:prstClr val="black"/>
                </a:solidFill>
              </a:endParaRPr>
            </a:p>
          </p:txBody>
        </p:sp>
        <p:sp>
          <p:nvSpPr>
            <p:cNvPr id="57" name="Rectangle 54"/>
            <p:cNvSpPr>
              <a:spLocks noChangeArrowheads="1"/>
            </p:cNvSpPr>
            <p:nvPr/>
          </p:nvSpPr>
          <p:spPr bwMode="auto">
            <a:xfrm rot="16200000">
              <a:off x="222" y="2418"/>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h</a:t>
              </a:r>
              <a:endParaRPr lang="en-US" altLang="en-US" smtClean="0">
                <a:solidFill>
                  <a:prstClr val="black"/>
                </a:solidFill>
              </a:endParaRPr>
            </a:p>
          </p:txBody>
        </p:sp>
        <p:sp>
          <p:nvSpPr>
            <p:cNvPr id="58" name="Rectangle 55"/>
            <p:cNvSpPr>
              <a:spLocks noChangeArrowheads="1"/>
            </p:cNvSpPr>
            <p:nvPr/>
          </p:nvSpPr>
          <p:spPr bwMode="auto">
            <a:xfrm rot="16200000">
              <a:off x="214" y="2356"/>
              <a:ext cx="10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M</a:t>
              </a:r>
              <a:endParaRPr lang="en-US" altLang="en-US" smtClean="0">
                <a:solidFill>
                  <a:prstClr val="black"/>
                </a:solidFill>
              </a:endParaRPr>
            </a:p>
          </p:txBody>
        </p:sp>
        <p:sp>
          <p:nvSpPr>
            <p:cNvPr id="59" name="Rectangle 56"/>
            <p:cNvSpPr>
              <a:spLocks noChangeArrowheads="1"/>
            </p:cNvSpPr>
            <p:nvPr/>
          </p:nvSpPr>
          <p:spPr bwMode="auto">
            <a:xfrm rot="16200000">
              <a:off x="218" y="2291"/>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C</a:t>
              </a:r>
              <a:endParaRPr lang="en-US" altLang="en-US" smtClean="0">
                <a:solidFill>
                  <a:prstClr val="black"/>
                </a:solidFill>
              </a:endParaRPr>
            </a:p>
          </p:txBody>
        </p:sp>
        <p:sp>
          <p:nvSpPr>
            <p:cNvPr id="60" name="Rectangle 57"/>
            <p:cNvSpPr>
              <a:spLocks noChangeArrowheads="1"/>
            </p:cNvSpPr>
            <p:nvPr/>
          </p:nvSpPr>
          <p:spPr bwMode="auto">
            <a:xfrm rot="16200000">
              <a:off x="237" y="2256"/>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 </a:t>
              </a:r>
              <a:endParaRPr lang="en-US" altLang="en-US" smtClean="0">
                <a:solidFill>
                  <a:prstClr val="black"/>
                </a:solidFill>
              </a:endParaRPr>
            </a:p>
          </p:txBody>
        </p:sp>
        <p:sp>
          <p:nvSpPr>
            <p:cNvPr id="61" name="Rectangle 58"/>
            <p:cNvSpPr>
              <a:spLocks noChangeArrowheads="1"/>
            </p:cNvSpPr>
            <p:nvPr/>
          </p:nvSpPr>
          <p:spPr bwMode="auto">
            <a:xfrm rot="16200000">
              <a:off x="218" y="2214"/>
              <a:ext cx="1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A</a:t>
              </a:r>
              <a:endParaRPr lang="en-US" altLang="en-US" smtClean="0">
                <a:solidFill>
                  <a:prstClr val="black"/>
                </a:solidFill>
              </a:endParaRPr>
            </a:p>
          </p:txBody>
        </p:sp>
        <p:sp>
          <p:nvSpPr>
            <p:cNvPr id="62" name="Rectangle 59"/>
            <p:cNvSpPr>
              <a:spLocks noChangeArrowheads="1"/>
            </p:cNvSpPr>
            <p:nvPr/>
          </p:nvSpPr>
          <p:spPr bwMode="auto">
            <a:xfrm rot="16200000">
              <a:off x="222" y="2157"/>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g</a:t>
              </a:r>
              <a:endParaRPr lang="en-US" altLang="en-US" smtClean="0">
                <a:solidFill>
                  <a:prstClr val="black"/>
                </a:solidFill>
              </a:endParaRPr>
            </a:p>
          </p:txBody>
        </p:sp>
        <p:sp>
          <p:nvSpPr>
            <p:cNvPr id="63" name="Rectangle 60"/>
            <p:cNvSpPr>
              <a:spLocks noChangeArrowheads="1"/>
            </p:cNvSpPr>
            <p:nvPr/>
          </p:nvSpPr>
          <p:spPr bwMode="auto">
            <a:xfrm rot="16200000">
              <a:off x="233" y="2122"/>
              <a:ext cx="6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r</a:t>
              </a:r>
              <a:endParaRPr lang="en-US" altLang="en-US" smtClean="0">
                <a:solidFill>
                  <a:prstClr val="black"/>
                </a:solidFill>
              </a:endParaRPr>
            </a:p>
          </p:txBody>
        </p:sp>
        <p:sp>
          <p:nvSpPr>
            <p:cNvPr id="64" name="Rectangle 61"/>
            <p:cNvSpPr>
              <a:spLocks noChangeArrowheads="1"/>
            </p:cNvSpPr>
            <p:nvPr/>
          </p:nvSpPr>
          <p:spPr bwMode="auto">
            <a:xfrm rot="16200000">
              <a:off x="226" y="2077"/>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e</a:t>
              </a:r>
              <a:endParaRPr lang="en-US" altLang="en-US" smtClean="0">
                <a:solidFill>
                  <a:prstClr val="black"/>
                </a:solidFill>
              </a:endParaRPr>
            </a:p>
          </p:txBody>
        </p:sp>
        <p:sp>
          <p:nvSpPr>
            <p:cNvPr id="65" name="Rectangle 62"/>
            <p:cNvSpPr>
              <a:spLocks noChangeArrowheads="1"/>
            </p:cNvSpPr>
            <p:nvPr/>
          </p:nvSpPr>
          <p:spPr bwMode="auto">
            <a:xfrm rot="16200000">
              <a:off x="226" y="2038"/>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e</a:t>
              </a:r>
              <a:endParaRPr lang="en-US" altLang="en-US" smtClean="0">
                <a:solidFill>
                  <a:prstClr val="black"/>
                </a:solidFill>
              </a:endParaRPr>
            </a:p>
          </p:txBody>
        </p:sp>
        <p:sp>
          <p:nvSpPr>
            <p:cNvPr id="66" name="Rectangle 63"/>
            <p:cNvSpPr>
              <a:spLocks noChangeArrowheads="1"/>
            </p:cNvSpPr>
            <p:nvPr/>
          </p:nvSpPr>
          <p:spPr bwMode="auto">
            <a:xfrm rot="16200000">
              <a:off x="222" y="1988"/>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dirty="0" smtClean="0">
                  <a:solidFill>
                    <a:srgbClr val="FFFFFF"/>
                  </a:solidFill>
                </a:rPr>
                <a:t>d</a:t>
              </a:r>
              <a:endParaRPr lang="en-US" altLang="en-US" dirty="0" smtClean="0">
                <a:solidFill>
                  <a:prstClr val="black"/>
                </a:solidFill>
              </a:endParaRPr>
            </a:p>
          </p:txBody>
        </p:sp>
        <p:sp>
          <p:nvSpPr>
            <p:cNvPr id="67" name="Rectangle 64"/>
            <p:cNvSpPr>
              <a:spLocks noChangeArrowheads="1"/>
            </p:cNvSpPr>
            <p:nvPr/>
          </p:nvSpPr>
          <p:spPr bwMode="auto">
            <a:xfrm rot="16200000">
              <a:off x="237" y="1950"/>
              <a:ext cx="6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 </a:t>
              </a:r>
              <a:endParaRPr lang="en-US" altLang="en-US" smtClean="0">
                <a:solidFill>
                  <a:prstClr val="black"/>
                </a:solidFill>
              </a:endParaRPr>
            </a:p>
          </p:txBody>
        </p:sp>
        <p:sp>
          <p:nvSpPr>
            <p:cNvPr id="68" name="Rectangle 65"/>
            <p:cNvSpPr>
              <a:spLocks noChangeArrowheads="1"/>
            </p:cNvSpPr>
            <p:nvPr/>
          </p:nvSpPr>
          <p:spPr bwMode="auto">
            <a:xfrm rot="16200000">
              <a:off x="322" y="2525"/>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S</a:t>
              </a:r>
              <a:endParaRPr lang="en-US" altLang="en-US" smtClean="0">
                <a:solidFill>
                  <a:prstClr val="black"/>
                </a:solidFill>
              </a:endParaRPr>
            </a:p>
          </p:txBody>
        </p:sp>
        <p:sp>
          <p:nvSpPr>
            <p:cNvPr id="69" name="Rectangle 66"/>
            <p:cNvSpPr>
              <a:spLocks noChangeArrowheads="1"/>
            </p:cNvSpPr>
            <p:nvPr/>
          </p:nvSpPr>
          <p:spPr bwMode="auto">
            <a:xfrm rot="16200000">
              <a:off x="326" y="2475"/>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c</a:t>
              </a:r>
              <a:endParaRPr lang="en-US" altLang="en-US" smtClean="0">
                <a:solidFill>
                  <a:prstClr val="black"/>
                </a:solidFill>
              </a:endParaRPr>
            </a:p>
          </p:txBody>
        </p:sp>
        <p:sp>
          <p:nvSpPr>
            <p:cNvPr id="70" name="Rectangle 67"/>
            <p:cNvSpPr>
              <a:spLocks noChangeArrowheads="1"/>
            </p:cNvSpPr>
            <p:nvPr/>
          </p:nvSpPr>
          <p:spPr bwMode="auto">
            <a:xfrm rot="16200000">
              <a:off x="322" y="2425"/>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o</a:t>
              </a:r>
              <a:endParaRPr lang="en-US" altLang="en-US" smtClean="0">
                <a:solidFill>
                  <a:prstClr val="black"/>
                </a:solidFill>
              </a:endParaRPr>
            </a:p>
          </p:txBody>
        </p:sp>
        <p:sp>
          <p:nvSpPr>
            <p:cNvPr id="71" name="Rectangle 68"/>
            <p:cNvSpPr>
              <a:spLocks noChangeArrowheads="1"/>
            </p:cNvSpPr>
            <p:nvPr/>
          </p:nvSpPr>
          <p:spPr bwMode="auto">
            <a:xfrm rot="16200000">
              <a:off x="322" y="2379"/>
              <a:ext cx="9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p</a:t>
              </a:r>
              <a:endParaRPr lang="en-US" altLang="en-US" smtClean="0">
                <a:solidFill>
                  <a:prstClr val="black"/>
                </a:solidFill>
              </a:endParaRPr>
            </a:p>
          </p:txBody>
        </p:sp>
        <p:sp>
          <p:nvSpPr>
            <p:cNvPr id="72" name="Rectangle 69"/>
            <p:cNvSpPr>
              <a:spLocks noChangeArrowheads="1"/>
            </p:cNvSpPr>
            <p:nvPr/>
          </p:nvSpPr>
          <p:spPr bwMode="auto">
            <a:xfrm rot="16200000">
              <a:off x="326" y="2330"/>
              <a:ext cx="84"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b="1" smtClean="0">
                  <a:solidFill>
                    <a:srgbClr val="FFFFFF"/>
                  </a:solidFill>
                </a:rPr>
                <a:t>e</a:t>
              </a:r>
              <a:endParaRPr lang="en-US" altLang="en-US" smtClean="0">
                <a:solidFill>
                  <a:prstClr val="black"/>
                </a:solidFill>
              </a:endParaRPr>
            </a:p>
          </p:txBody>
        </p:sp>
        <p:sp>
          <p:nvSpPr>
            <p:cNvPr id="76" name="Rectangle 73"/>
            <p:cNvSpPr>
              <a:spLocks noChangeArrowheads="1"/>
            </p:cNvSpPr>
            <p:nvPr/>
          </p:nvSpPr>
          <p:spPr bwMode="auto">
            <a:xfrm>
              <a:off x="2895" y="2426"/>
              <a:ext cx="3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smtClean="0">
                  <a:solidFill>
                    <a:srgbClr val="FFFFFF"/>
                  </a:solidFill>
                </a:rPr>
                <a:t>Testing</a:t>
              </a:r>
              <a:endParaRPr lang="en-US" altLang="en-US" smtClean="0">
                <a:solidFill>
                  <a:prstClr val="black"/>
                </a:solidFill>
              </a:endParaRPr>
            </a:p>
          </p:txBody>
        </p:sp>
        <p:sp>
          <p:nvSpPr>
            <p:cNvPr id="79" name="Rectangle 76"/>
            <p:cNvSpPr>
              <a:spLocks noChangeArrowheads="1"/>
            </p:cNvSpPr>
            <p:nvPr/>
          </p:nvSpPr>
          <p:spPr bwMode="auto">
            <a:xfrm>
              <a:off x="2214" y="2372"/>
              <a:ext cx="2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Build </a:t>
              </a:r>
              <a:endParaRPr lang="en-US" altLang="en-US" dirty="0" smtClean="0">
                <a:solidFill>
                  <a:prstClr val="black"/>
                </a:solidFill>
              </a:endParaRPr>
            </a:p>
          </p:txBody>
        </p:sp>
        <p:sp>
          <p:nvSpPr>
            <p:cNvPr id="81" name="Rectangle 78"/>
            <p:cNvSpPr>
              <a:spLocks noChangeArrowheads="1"/>
            </p:cNvSpPr>
            <p:nvPr/>
          </p:nvSpPr>
          <p:spPr bwMode="auto">
            <a:xfrm>
              <a:off x="2497" y="2372"/>
              <a:ext cx="1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smtClean="0">
                  <a:solidFill>
                    <a:srgbClr val="FFFFFF"/>
                  </a:solidFill>
                </a:rPr>
                <a:t>UT</a:t>
              </a:r>
              <a:endParaRPr lang="en-US" altLang="en-US" smtClean="0">
                <a:solidFill>
                  <a:prstClr val="black"/>
                </a:solidFill>
              </a:endParaRPr>
            </a:p>
          </p:txBody>
        </p:sp>
        <p:sp>
          <p:nvSpPr>
            <p:cNvPr id="90" name="Rectangle 87"/>
            <p:cNvSpPr>
              <a:spLocks noChangeArrowheads="1"/>
            </p:cNvSpPr>
            <p:nvPr/>
          </p:nvSpPr>
          <p:spPr bwMode="auto">
            <a:xfrm>
              <a:off x="4449" y="2372"/>
              <a:ext cx="1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smtClean="0">
                  <a:solidFill>
                    <a:srgbClr val="FFFFFF"/>
                  </a:solidFill>
                </a:rPr>
                <a:t>Imp</a:t>
              </a:r>
              <a:endParaRPr lang="en-US" altLang="en-US" smtClean="0">
                <a:solidFill>
                  <a:prstClr val="black"/>
                </a:solidFill>
              </a:endParaRPr>
            </a:p>
          </p:txBody>
        </p:sp>
        <p:sp>
          <p:nvSpPr>
            <p:cNvPr id="97" name="Rectangle 94"/>
            <p:cNvSpPr>
              <a:spLocks noChangeArrowheads="1"/>
            </p:cNvSpPr>
            <p:nvPr/>
          </p:nvSpPr>
          <p:spPr bwMode="auto">
            <a:xfrm>
              <a:off x="438" y="2242"/>
              <a:ext cx="1056" cy="368"/>
            </a:xfrm>
            <a:prstGeom prst="rect">
              <a:avLst/>
            </a:prstGeom>
            <a:solidFill>
              <a:srgbClr val="1735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8" name="Rectangle 95"/>
            <p:cNvSpPr>
              <a:spLocks noChangeArrowheads="1"/>
            </p:cNvSpPr>
            <p:nvPr/>
          </p:nvSpPr>
          <p:spPr bwMode="auto">
            <a:xfrm>
              <a:off x="438" y="2250"/>
              <a:ext cx="1056" cy="368"/>
            </a:xfrm>
            <a:prstGeom prst="rect">
              <a:avLst/>
            </a:prstGeom>
            <a:noFill/>
            <a:ln w="23813" cap="rnd">
              <a:solidFill>
                <a:srgbClr val="A5A5A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9" name="Rectangle 96"/>
            <p:cNvSpPr>
              <a:spLocks noChangeArrowheads="1"/>
            </p:cNvSpPr>
            <p:nvPr/>
          </p:nvSpPr>
          <p:spPr bwMode="auto">
            <a:xfrm>
              <a:off x="669" y="2334"/>
              <a:ext cx="5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err="1" smtClean="0">
                  <a:solidFill>
                    <a:srgbClr val="FFFFFF"/>
                  </a:solidFill>
                </a:rPr>
                <a:t>Mobilisation</a:t>
              </a:r>
              <a:endParaRPr lang="en-US" altLang="en-US" dirty="0" smtClean="0">
                <a:solidFill>
                  <a:prstClr val="black"/>
                </a:solidFill>
              </a:endParaRPr>
            </a:p>
          </p:txBody>
        </p:sp>
        <p:sp>
          <p:nvSpPr>
            <p:cNvPr id="119" name="Oval 116"/>
            <p:cNvSpPr>
              <a:spLocks noChangeArrowheads="1"/>
            </p:cNvSpPr>
            <p:nvPr/>
          </p:nvSpPr>
          <p:spPr bwMode="auto">
            <a:xfrm>
              <a:off x="669" y="2684"/>
              <a:ext cx="81" cy="69"/>
            </a:xfrm>
            <a:prstGeom prst="ellipse">
              <a:avLst/>
            </a:prstGeom>
            <a:solidFill>
              <a:srgbClr val="0070C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26" name="Rectangle 37"/>
          <p:cNvSpPr>
            <a:spLocks noChangeArrowheads="1"/>
          </p:cNvSpPr>
          <p:nvPr/>
        </p:nvSpPr>
        <p:spPr bwMode="auto">
          <a:xfrm>
            <a:off x="8450550" y="2732088"/>
            <a:ext cx="639698" cy="26047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7" name="Rectangle 39"/>
          <p:cNvSpPr>
            <a:spLocks noChangeArrowheads="1"/>
          </p:cNvSpPr>
          <p:nvPr/>
        </p:nvSpPr>
        <p:spPr bwMode="auto">
          <a:xfrm>
            <a:off x="8676456" y="2807965"/>
            <a:ext cx="17793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b="1" dirty="0" smtClean="0">
                <a:solidFill>
                  <a:srgbClr val="FFFFFF"/>
                </a:solidFill>
              </a:rPr>
              <a:t>Jan</a:t>
            </a:r>
            <a:endParaRPr lang="en-US" altLang="en-US" dirty="0" smtClean="0">
              <a:solidFill>
                <a:prstClr val="black"/>
              </a:solidFill>
            </a:endParaRPr>
          </a:p>
        </p:txBody>
      </p:sp>
      <p:sp>
        <p:nvSpPr>
          <p:cNvPr id="128" name="Rectangle 95"/>
          <p:cNvSpPr>
            <a:spLocks noChangeArrowheads="1"/>
          </p:cNvSpPr>
          <p:nvPr/>
        </p:nvSpPr>
        <p:spPr bwMode="auto">
          <a:xfrm>
            <a:off x="2070636" y="3571726"/>
            <a:ext cx="739234"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0" name="Rectangle 96"/>
          <p:cNvSpPr>
            <a:spLocks noChangeArrowheads="1"/>
          </p:cNvSpPr>
          <p:nvPr/>
        </p:nvSpPr>
        <p:spPr bwMode="auto">
          <a:xfrm>
            <a:off x="2217328" y="3723878"/>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Design</a:t>
            </a:r>
          </a:p>
        </p:txBody>
      </p:sp>
      <p:sp>
        <p:nvSpPr>
          <p:cNvPr id="131" name="Rectangle 95"/>
          <p:cNvSpPr>
            <a:spLocks noChangeArrowheads="1"/>
          </p:cNvSpPr>
          <p:nvPr/>
        </p:nvSpPr>
        <p:spPr bwMode="auto">
          <a:xfrm>
            <a:off x="2824654" y="3571726"/>
            <a:ext cx="739234"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2" name="Rectangle 96"/>
          <p:cNvSpPr>
            <a:spLocks noChangeArrowheads="1"/>
          </p:cNvSpPr>
          <p:nvPr/>
        </p:nvSpPr>
        <p:spPr bwMode="auto">
          <a:xfrm>
            <a:off x="2879812" y="3723878"/>
            <a:ext cx="68407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Build &amp; UT</a:t>
            </a:r>
          </a:p>
        </p:txBody>
      </p:sp>
      <p:sp>
        <p:nvSpPr>
          <p:cNvPr id="133" name="Rectangle 95"/>
          <p:cNvSpPr>
            <a:spLocks noChangeArrowheads="1"/>
          </p:cNvSpPr>
          <p:nvPr/>
        </p:nvSpPr>
        <p:spPr bwMode="auto">
          <a:xfrm>
            <a:off x="3563887" y="3571726"/>
            <a:ext cx="874719"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4" name="Rectangle 96"/>
          <p:cNvSpPr>
            <a:spLocks noChangeArrowheads="1"/>
          </p:cNvSpPr>
          <p:nvPr/>
        </p:nvSpPr>
        <p:spPr bwMode="auto">
          <a:xfrm>
            <a:off x="3635896" y="3723878"/>
            <a:ext cx="10081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System Test</a:t>
            </a:r>
          </a:p>
        </p:txBody>
      </p:sp>
      <p:sp>
        <p:nvSpPr>
          <p:cNvPr id="135" name="Rectangle 95"/>
          <p:cNvSpPr>
            <a:spLocks noChangeArrowheads="1"/>
          </p:cNvSpPr>
          <p:nvPr/>
        </p:nvSpPr>
        <p:spPr bwMode="auto">
          <a:xfrm>
            <a:off x="4427984" y="3571726"/>
            <a:ext cx="645237"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6" name="Rectangle 96"/>
          <p:cNvSpPr>
            <a:spLocks noChangeArrowheads="1"/>
          </p:cNvSpPr>
          <p:nvPr/>
        </p:nvSpPr>
        <p:spPr bwMode="auto">
          <a:xfrm>
            <a:off x="4649307" y="3723878"/>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SIT</a:t>
            </a:r>
          </a:p>
        </p:txBody>
      </p:sp>
      <p:sp>
        <p:nvSpPr>
          <p:cNvPr id="137" name="Rectangle 95"/>
          <p:cNvSpPr>
            <a:spLocks noChangeArrowheads="1"/>
          </p:cNvSpPr>
          <p:nvPr/>
        </p:nvSpPr>
        <p:spPr bwMode="auto">
          <a:xfrm>
            <a:off x="5076056" y="3571726"/>
            <a:ext cx="645237"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8" name="Rectangle 96"/>
          <p:cNvSpPr>
            <a:spLocks noChangeArrowheads="1"/>
          </p:cNvSpPr>
          <p:nvPr/>
        </p:nvSpPr>
        <p:spPr bwMode="auto">
          <a:xfrm>
            <a:off x="5220072" y="3723878"/>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100" dirty="0" smtClean="0">
                <a:solidFill>
                  <a:srgbClr val="FFFFFF"/>
                </a:solidFill>
              </a:rPr>
              <a:t>UAT</a:t>
            </a:r>
          </a:p>
        </p:txBody>
      </p:sp>
      <p:sp>
        <p:nvSpPr>
          <p:cNvPr id="139" name="Rectangle 95"/>
          <p:cNvSpPr>
            <a:spLocks noChangeArrowheads="1"/>
          </p:cNvSpPr>
          <p:nvPr/>
        </p:nvSpPr>
        <p:spPr bwMode="auto">
          <a:xfrm>
            <a:off x="5724129" y="3571726"/>
            <a:ext cx="432048"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0" name="Rectangle 96"/>
          <p:cNvSpPr>
            <a:spLocks noChangeArrowheads="1"/>
          </p:cNvSpPr>
          <p:nvPr/>
        </p:nvSpPr>
        <p:spPr bwMode="auto">
          <a:xfrm>
            <a:off x="5729427" y="3723878"/>
            <a:ext cx="498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smtClean="0">
                <a:solidFill>
                  <a:srgbClr val="FFFFFF"/>
                </a:solidFill>
              </a:rPr>
              <a:t>RT &amp; PT</a:t>
            </a:r>
          </a:p>
        </p:txBody>
      </p:sp>
      <p:sp>
        <p:nvSpPr>
          <p:cNvPr id="141" name="Rectangle 95"/>
          <p:cNvSpPr>
            <a:spLocks noChangeArrowheads="1"/>
          </p:cNvSpPr>
          <p:nvPr/>
        </p:nvSpPr>
        <p:spPr bwMode="auto">
          <a:xfrm>
            <a:off x="6156176" y="3571726"/>
            <a:ext cx="508268"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2" name="Rectangle 96"/>
          <p:cNvSpPr>
            <a:spLocks noChangeArrowheads="1"/>
          </p:cNvSpPr>
          <p:nvPr/>
        </p:nvSpPr>
        <p:spPr bwMode="auto">
          <a:xfrm>
            <a:off x="6156176" y="3723878"/>
            <a:ext cx="4987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smtClean="0">
                <a:solidFill>
                  <a:srgbClr val="FFFFFF"/>
                </a:solidFill>
              </a:rPr>
              <a:t>Market Trials</a:t>
            </a:r>
          </a:p>
        </p:txBody>
      </p:sp>
      <p:sp>
        <p:nvSpPr>
          <p:cNvPr id="143" name="Rectangle 95"/>
          <p:cNvSpPr>
            <a:spLocks noChangeArrowheads="1"/>
          </p:cNvSpPr>
          <p:nvPr/>
        </p:nvSpPr>
        <p:spPr bwMode="auto">
          <a:xfrm>
            <a:off x="6660232" y="3571726"/>
            <a:ext cx="508268"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4" name="Rectangle 96"/>
          <p:cNvSpPr>
            <a:spLocks noChangeArrowheads="1"/>
          </p:cNvSpPr>
          <p:nvPr/>
        </p:nvSpPr>
        <p:spPr bwMode="auto">
          <a:xfrm>
            <a:off x="6665531" y="3648095"/>
            <a:ext cx="4987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smtClean="0">
                <a:solidFill>
                  <a:srgbClr val="FFFFFF"/>
                </a:solidFill>
              </a:rPr>
              <a:t>IMP (</a:t>
            </a:r>
            <a:r>
              <a:rPr lang="en-US" altLang="en-US" sz="1100" dirty="0" err="1" smtClean="0">
                <a:solidFill>
                  <a:srgbClr val="FFFFFF"/>
                </a:solidFill>
              </a:rPr>
              <a:t>Inc</a:t>
            </a:r>
            <a:r>
              <a:rPr lang="en-US" altLang="en-US" sz="1100" dirty="0" smtClean="0">
                <a:solidFill>
                  <a:srgbClr val="FFFFFF"/>
                </a:solidFill>
              </a:rPr>
              <a:t> IDR)</a:t>
            </a:r>
          </a:p>
        </p:txBody>
      </p:sp>
      <p:sp>
        <p:nvSpPr>
          <p:cNvPr id="145" name="Rectangle 95"/>
          <p:cNvSpPr>
            <a:spLocks noChangeArrowheads="1"/>
          </p:cNvSpPr>
          <p:nvPr/>
        </p:nvSpPr>
        <p:spPr bwMode="auto">
          <a:xfrm>
            <a:off x="7164287" y="3571726"/>
            <a:ext cx="817839"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6" name="Rectangle 96"/>
          <p:cNvSpPr>
            <a:spLocks noChangeArrowheads="1"/>
          </p:cNvSpPr>
          <p:nvPr/>
        </p:nvSpPr>
        <p:spPr bwMode="auto">
          <a:xfrm>
            <a:off x="7308304" y="3698617"/>
            <a:ext cx="4987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smtClean="0">
                <a:solidFill>
                  <a:srgbClr val="FFFFFF"/>
                </a:solidFill>
              </a:rPr>
              <a:t>PIS</a:t>
            </a:r>
          </a:p>
        </p:txBody>
      </p:sp>
      <p:sp>
        <p:nvSpPr>
          <p:cNvPr id="147" name="Rectangle 95"/>
          <p:cNvSpPr>
            <a:spLocks noChangeArrowheads="1"/>
          </p:cNvSpPr>
          <p:nvPr/>
        </p:nvSpPr>
        <p:spPr bwMode="auto">
          <a:xfrm>
            <a:off x="8002633" y="3571726"/>
            <a:ext cx="817839" cy="584200"/>
          </a:xfrm>
          <a:prstGeom prst="rect">
            <a:avLst/>
          </a:prstGeom>
          <a:solidFill>
            <a:schemeClr val="tx2"/>
          </a:solidFill>
          <a:ln w="23813"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8" name="Rectangle 96"/>
          <p:cNvSpPr>
            <a:spLocks noChangeArrowheads="1"/>
          </p:cNvSpPr>
          <p:nvPr/>
        </p:nvSpPr>
        <p:spPr bwMode="auto">
          <a:xfrm>
            <a:off x="8106327" y="3723878"/>
            <a:ext cx="7141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smtClean="0">
                <a:solidFill>
                  <a:srgbClr val="FFFFFF"/>
                </a:solidFill>
              </a:rPr>
              <a:t>Closedown</a:t>
            </a:r>
          </a:p>
        </p:txBody>
      </p:sp>
      <p:sp>
        <p:nvSpPr>
          <p:cNvPr id="149" name="Rectangle 114"/>
          <p:cNvSpPr>
            <a:spLocks noChangeArrowheads="1"/>
          </p:cNvSpPr>
          <p:nvPr/>
        </p:nvSpPr>
        <p:spPr bwMode="auto">
          <a:xfrm>
            <a:off x="467544" y="4413761"/>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04/02: EQR Approval</a:t>
            </a:r>
            <a:endParaRPr lang="en-US" altLang="en-US" dirty="0" smtClean="0">
              <a:solidFill>
                <a:prstClr val="black"/>
              </a:solidFill>
            </a:endParaRPr>
          </a:p>
        </p:txBody>
      </p:sp>
      <p:sp>
        <p:nvSpPr>
          <p:cNvPr id="150" name="Oval 116"/>
          <p:cNvSpPr>
            <a:spLocks noChangeArrowheads="1"/>
          </p:cNvSpPr>
          <p:nvPr/>
        </p:nvSpPr>
        <p:spPr bwMode="auto">
          <a:xfrm>
            <a:off x="2326877" y="4296568"/>
            <a:ext cx="126610" cy="109537"/>
          </a:xfrm>
          <a:prstGeom prst="ellipse">
            <a:avLst/>
          </a:prstGeom>
          <a:solidFill>
            <a:srgbClr val="00B05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1" name="Rectangle 114"/>
          <p:cNvSpPr>
            <a:spLocks noChangeArrowheads="1"/>
          </p:cNvSpPr>
          <p:nvPr/>
        </p:nvSpPr>
        <p:spPr bwMode="auto">
          <a:xfrm>
            <a:off x="1996535" y="4447916"/>
            <a:ext cx="703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10/04: BER Approval</a:t>
            </a:r>
            <a:endParaRPr lang="en-US" altLang="en-US" dirty="0" smtClean="0">
              <a:solidFill>
                <a:prstClr val="black"/>
              </a:solidFill>
            </a:endParaRPr>
          </a:p>
        </p:txBody>
      </p:sp>
      <p:sp>
        <p:nvSpPr>
          <p:cNvPr id="152" name="Oval 116"/>
          <p:cNvSpPr>
            <a:spLocks noChangeArrowheads="1"/>
          </p:cNvSpPr>
          <p:nvPr/>
        </p:nvSpPr>
        <p:spPr bwMode="auto">
          <a:xfrm>
            <a:off x="2915816" y="4262413"/>
            <a:ext cx="126610" cy="109537"/>
          </a:xfrm>
          <a:prstGeom prst="ellipse">
            <a:avLst/>
          </a:prstGeom>
          <a:solidFill>
            <a:srgbClr val="00B050"/>
          </a:soli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3" name="Rectangle 114"/>
          <p:cNvSpPr>
            <a:spLocks noChangeArrowheads="1"/>
          </p:cNvSpPr>
          <p:nvPr/>
        </p:nvSpPr>
        <p:spPr bwMode="auto">
          <a:xfrm>
            <a:off x="2644607" y="4413761"/>
            <a:ext cx="703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dirty="0" smtClean="0">
                <a:solidFill>
                  <a:srgbClr val="000000"/>
                </a:solidFill>
              </a:rPr>
              <a:t>08/05: Change Pack Submission</a:t>
            </a:r>
            <a:endParaRPr lang="en-US" altLang="en-US" dirty="0" smtClean="0">
              <a:solidFill>
                <a:prstClr val="black"/>
              </a:solidFill>
            </a:endParaRPr>
          </a:p>
        </p:txBody>
      </p:sp>
      <p:sp>
        <p:nvSpPr>
          <p:cNvPr id="105" name="TextBox 104"/>
          <p:cNvSpPr txBox="1"/>
          <p:nvPr/>
        </p:nvSpPr>
        <p:spPr>
          <a:xfrm>
            <a:off x="-4574" y="3003798"/>
            <a:ext cx="400110" cy="1998891"/>
          </a:xfrm>
          <a:prstGeom prst="rect">
            <a:avLst/>
          </a:prstGeom>
          <a:solidFill>
            <a:schemeClr val="tx2">
              <a:lumMod val="60000"/>
              <a:lumOff val="40000"/>
            </a:schemeClr>
          </a:solidFill>
        </p:spPr>
        <p:txBody>
          <a:bodyPr vert="vert270" wrap="square" rtlCol="0">
            <a:spAutoFit/>
          </a:bodyPr>
          <a:lstStyle/>
          <a:p>
            <a:pPr algn="ctr"/>
            <a:r>
              <a:rPr lang="en-GB" sz="1400" b="1" dirty="0" smtClean="0">
                <a:solidFill>
                  <a:prstClr val="white"/>
                </a:solidFill>
              </a:rPr>
              <a:t>Nov-19 Timeline</a:t>
            </a:r>
            <a:endParaRPr lang="en-GB" sz="1400" b="1" dirty="0">
              <a:solidFill>
                <a:prstClr val="white"/>
              </a:solidFill>
            </a:endParaRPr>
          </a:p>
        </p:txBody>
      </p:sp>
    </p:spTree>
    <p:extLst>
      <p:ext uri="{BB962C8B-B14F-4D97-AF65-F5344CB8AC3E}">
        <p14:creationId xmlns:p14="http://schemas.microsoft.com/office/powerpoint/2010/main" val="125101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E92D8-FEBE-4DDD-AD8B-03957BD623C8}"/>
              </a:ext>
            </a:extLst>
          </p:cNvPr>
          <p:cNvSpPr>
            <a:spLocks noGrp="1"/>
          </p:cNvSpPr>
          <p:nvPr>
            <p:ph type="title"/>
          </p:nvPr>
        </p:nvSpPr>
        <p:spPr/>
        <p:txBody>
          <a:bodyPr/>
          <a:lstStyle/>
          <a:p>
            <a:r>
              <a:rPr lang="en-GB" dirty="0" smtClean="0"/>
              <a:t>Assurance In Place of Market Trials</a:t>
            </a:r>
            <a:endParaRPr lang="en-GB" dirty="0"/>
          </a:p>
        </p:txBody>
      </p:sp>
      <p:sp>
        <p:nvSpPr>
          <p:cNvPr id="5" name="TextBox 4">
            <a:extLst>
              <a:ext uri="{FF2B5EF4-FFF2-40B4-BE49-F238E27FC236}">
                <a16:creationId xmlns="" xmlns:a16="http://schemas.microsoft.com/office/drawing/2014/main" id="{DFA77669-B323-43A7-AA90-FFEE9856EC44}"/>
              </a:ext>
            </a:extLst>
          </p:cNvPr>
          <p:cNvSpPr txBox="1"/>
          <p:nvPr/>
        </p:nvSpPr>
        <p:spPr>
          <a:xfrm>
            <a:off x="107504" y="843558"/>
            <a:ext cx="9036496" cy="2031325"/>
          </a:xfrm>
          <a:prstGeom prst="rect">
            <a:avLst/>
          </a:prstGeom>
          <a:noFill/>
        </p:spPr>
        <p:txBody>
          <a:bodyPr wrap="square" rtlCol="0">
            <a:spAutoFit/>
          </a:bodyPr>
          <a:lstStyle/>
          <a:p>
            <a:r>
              <a:rPr lang="en-GB" sz="1400" b="1" dirty="0" smtClean="0">
                <a:solidFill>
                  <a:srgbClr val="1D3E61"/>
                </a:solidFill>
              </a:rPr>
              <a:t>Option 1 – Do Nothing</a:t>
            </a:r>
          </a:p>
          <a:p>
            <a:pPr marL="628650" lvl="1" indent="-171450">
              <a:buFont typeface="Arial" panose="020B0604020202020204" pitchFamily="34" charset="0"/>
              <a:buChar char="•"/>
            </a:pPr>
            <a:r>
              <a:rPr lang="en-GB" sz="1400" dirty="0" err="1" smtClean="0">
                <a:solidFill>
                  <a:srgbClr val="1D3E61"/>
                </a:solidFill>
              </a:rPr>
              <a:t>Xoserve</a:t>
            </a:r>
            <a:r>
              <a:rPr lang="en-GB" sz="1400" dirty="0" smtClean="0">
                <a:solidFill>
                  <a:srgbClr val="1D3E61"/>
                </a:solidFill>
              </a:rPr>
              <a:t> would not look to provide any alternative to provide assurance in place of Marker Trials</a:t>
            </a:r>
          </a:p>
          <a:p>
            <a:pPr marL="628650" lvl="1" indent="-171450">
              <a:buFont typeface="Arial" panose="020B0604020202020204" pitchFamily="34" charset="0"/>
              <a:buChar char="•"/>
            </a:pPr>
            <a:r>
              <a:rPr lang="en-GB" sz="1400" dirty="0" smtClean="0">
                <a:solidFill>
                  <a:srgbClr val="1D3E61"/>
                </a:solidFill>
              </a:rPr>
              <a:t>Confirmation of successful Acceptance, Performance &amp; Regression Testing would be confirmed </a:t>
            </a:r>
          </a:p>
          <a:p>
            <a:endParaRPr lang="en-GB" sz="1400" b="1" dirty="0">
              <a:solidFill>
                <a:srgbClr val="1D3E61"/>
              </a:solidFill>
            </a:endParaRPr>
          </a:p>
          <a:p>
            <a:endParaRPr lang="en-GB" sz="1400" b="1" dirty="0">
              <a:solidFill>
                <a:srgbClr val="1D3E61"/>
              </a:solidFill>
            </a:endParaRPr>
          </a:p>
          <a:p>
            <a:r>
              <a:rPr lang="en-GB" sz="1400" b="1" dirty="0" smtClean="0">
                <a:solidFill>
                  <a:srgbClr val="1D3E61"/>
                </a:solidFill>
              </a:rPr>
              <a:t>Option 2 – Provide Test Summary Report </a:t>
            </a:r>
          </a:p>
          <a:p>
            <a:pPr marL="742950" lvl="1" indent="-285750">
              <a:buFont typeface="Arial" panose="020B0604020202020204" pitchFamily="34" charset="0"/>
              <a:buChar char="•"/>
            </a:pPr>
            <a:r>
              <a:rPr lang="en-GB" sz="1400" dirty="0" err="1" smtClean="0">
                <a:solidFill>
                  <a:srgbClr val="1D3E61"/>
                </a:solidFill>
              </a:rPr>
              <a:t>Xoserve</a:t>
            </a:r>
            <a:r>
              <a:rPr lang="en-GB" sz="1400" dirty="0" smtClean="0">
                <a:solidFill>
                  <a:srgbClr val="1D3E61"/>
                </a:solidFill>
              </a:rPr>
              <a:t> will produce a summary report at the completion of testing and ahead of Implementation providing details of successful test completion including Test Case pass rate and defect figures </a:t>
            </a:r>
          </a:p>
          <a:p>
            <a:endParaRPr lang="en-GB" sz="1400" b="1" dirty="0">
              <a:solidFill>
                <a:srgbClr val="1D3E61"/>
              </a:solidFill>
            </a:endParaRPr>
          </a:p>
        </p:txBody>
      </p:sp>
    </p:spTree>
    <p:extLst>
      <p:ext uri="{BB962C8B-B14F-4D97-AF65-F5344CB8AC3E}">
        <p14:creationId xmlns:p14="http://schemas.microsoft.com/office/powerpoint/2010/main" val="3583154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37580"/>
          </a:xfrm>
        </p:spPr>
        <p:txBody>
          <a:bodyPr>
            <a:normAutofit fontScale="90000"/>
          </a:bodyPr>
          <a:lstStyle/>
          <a:p>
            <a:r>
              <a:rPr lang="en-GB" dirty="0" smtClean="0"/>
              <a:t/>
            </a:r>
            <a:br>
              <a:rPr lang="en-GB" dirty="0" smtClean="0"/>
            </a:br>
            <a:r>
              <a:rPr lang="en-GB" dirty="0" smtClean="0"/>
              <a:t>6. New Change </a:t>
            </a:r>
            <a:r>
              <a:rPr lang="en-GB" dirty="0"/>
              <a:t>Proposals</a:t>
            </a:r>
            <a:br>
              <a:rPr lang="en-GB" dirty="0"/>
            </a:br>
            <a:r>
              <a:rPr lang="en-GB" dirty="0"/>
              <a:t>For Ratification of the Prioritisation Scores</a:t>
            </a:r>
            <a:r>
              <a:rPr lang="en-GB" dirty="0" smtClean="0"/>
              <a:t/>
            </a:r>
            <a:br>
              <a:rPr lang="en-GB" dirty="0" smtClean="0"/>
            </a:br>
            <a:endParaRPr lang="en-GB" dirty="0"/>
          </a:p>
        </p:txBody>
      </p:sp>
      <p:sp>
        <p:nvSpPr>
          <p:cNvPr id="3" name="TextBox 2"/>
          <p:cNvSpPr txBox="1"/>
          <p:nvPr/>
        </p:nvSpPr>
        <p:spPr>
          <a:xfrm>
            <a:off x="323528" y="1131590"/>
            <a:ext cx="8352928" cy="67710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No agenda items for this section</a:t>
            </a:r>
          </a:p>
          <a:p>
            <a:endParaRPr lang="en-GB" dirty="0"/>
          </a:p>
        </p:txBody>
      </p:sp>
    </p:spTree>
    <p:extLst>
      <p:ext uri="{BB962C8B-B14F-4D97-AF65-F5344CB8AC3E}">
        <p14:creationId xmlns:p14="http://schemas.microsoft.com/office/powerpoint/2010/main" val="3236683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78"/>
            <a:ext cx="8229600" cy="637580"/>
          </a:xfrm>
        </p:spPr>
        <p:txBody>
          <a:bodyPr/>
          <a:lstStyle/>
          <a:p>
            <a:r>
              <a:rPr lang="en-GB" dirty="0" smtClean="0"/>
              <a:t>Agenda (2)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50559673"/>
              </p:ext>
            </p:extLst>
          </p:nvPr>
        </p:nvGraphicFramePr>
        <p:xfrm>
          <a:off x="251519" y="555524"/>
          <a:ext cx="8424937" cy="4502942"/>
        </p:xfrm>
        <a:graphic>
          <a:graphicData uri="http://schemas.openxmlformats.org/drawingml/2006/table">
            <a:tbl>
              <a:tblPr firstRow="1" firstCol="1" bandRow="1">
                <a:tableStyleId>{5C22544A-7EE6-4342-B048-85BDC9FD1C3A}</a:tableStyleId>
              </a:tblPr>
              <a:tblGrid>
                <a:gridCol w="424787"/>
                <a:gridCol w="3860310"/>
                <a:gridCol w="971489"/>
                <a:gridCol w="1425261"/>
                <a:gridCol w="1743090"/>
              </a:tblGrid>
              <a:tr h="176370">
                <a:tc>
                  <a:txBody>
                    <a:bodyPr/>
                    <a:lstStyle/>
                    <a:p>
                      <a:pPr algn="ctr">
                        <a:lnSpc>
                          <a:spcPct val="115000"/>
                        </a:lnSpc>
                        <a:spcAft>
                          <a:spcPts val="0"/>
                        </a:spcAft>
                      </a:pPr>
                      <a:r>
                        <a:rPr lang="en-GB" sz="800" dirty="0">
                          <a:effectLst/>
                        </a:rPr>
                        <a:t>Item</a:t>
                      </a:r>
                      <a:endParaRPr lang="en-GB" sz="800" dirty="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a:effectLst/>
                        </a:rPr>
                        <a:t>Title</a:t>
                      </a:r>
                      <a:endParaRPr lang="en-GB" sz="80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a:effectLst/>
                        </a:rPr>
                        <a:t>Document Ref</a:t>
                      </a:r>
                      <a:endParaRPr lang="en-GB" sz="80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dirty="0">
                          <a:effectLst/>
                        </a:rPr>
                        <a:t>Lead</a:t>
                      </a:r>
                      <a:endParaRPr lang="en-GB" sz="800" dirty="0">
                        <a:solidFill>
                          <a:srgbClr val="000000"/>
                        </a:solidFill>
                        <a:effectLst/>
                        <a:latin typeface="Arial"/>
                        <a:ea typeface="Arial"/>
                        <a:cs typeface="Times New Roman"/>
                      </a:endParaRPr>
                    </a:p>
                  </a:txBody>
                  <a:tcPr marL="5142" marR="5142" marT="0" marB="0" anchor="ctr"/>
                </a:tc>
                <a:tc>
                  <a:txBody>
                    <a:bodyPr/>
                    <a:lstStyle/>
                    <a:p>
                      <a:pPr algn="ctr">
                        <a:lnSpc>
                          <a:spcPct val="115000"/>
                        </a:lnSpc>
                        <a:spcAft>
                          <a:spcPts val="0"/>
                        </a:spcAft>
                      </a:pPr>
                      <a:r>
                        <a:rPr lang="en-GB" sz="800">
                          <a:effectLst/>
                        </a:rPr>
                        <a:t>Action Required From DSG</a:t>
                      </a:r>
                      <a:endParaRPr lang="en-GB" sz="800">
                        <a:solidFill>
                          <a:srgbClr val="000000"/>
                        </a:solidFill>
                        <a:effectLst/>
                        <a:latin typeface="Arial"/>
                        <a:ea typeface="Arial"/>
                        <a:cs typeface="Times New Roman"/>
                      </a:endParaRPr>
                    </a:p>
                  </a:txBody>
                  <a:tcPr marL="5142" marR="5142" marT="0" marB="0" anchor="ctr"/>
                </a:tc>
              </a:tr>
              <a:tr h="255680">
                <a:tc>
                  <a:txBody>
                    <a:bodyPr/>
                    <a:lstStyle/>
                    <a:p>
                      <a:pPr algn="ctr">
                        <a:lnSpc>
                          <a:spcPct val="115000"/>
                        </a:lnSpc>
                        <a:spcAft>
                          <a:spcPts val="0"/>
                        </a:spcAft>
                      </a:pPr>
                      <a:r>
                        <a:rPr lang="en-GB" sz="800" dirty="0">
                          <a:effectLst/>
                        </a:rPr>
                        <a:t>7.</a:t>
                      </a:r>
                      <a:endParaRPr lang="en-GB" sz="800" dirty="0">
                        <a:solidFill>
                          <a:srgbClr val="000000"/>
                        </a:solidFill>
                        <a:effectLst/>
                        <a:latin typeface="Arial"/>
                        <a:ea typeface="Arial"/>
                        <a:cs typeface="Times New Roman"/>
                      </a:endParaRPr>
                    </a:p>
                  </a:txBody>
                  <a:tcPr marL="5142" marR="5142" marT="0" marB="0" anchor="ctr"/>
                </a:tc>
                <a:tc gridSpan="4">
                  <a:txBody>
                    <a:bodyPr/>
                    <a:lstStyle/>
                    <a:p>
                      <a:pPr algn="just">
                        <a:lnSpc>
                          <a:spcPct val="115000"/>
                        </a:lnSpc>
                        <a:spcAft>
                          <a:spcPts val="0"/>
                        </a:spcAft>
                      </a:pPr>
                      <a:r>
                        <a:rPr lang="en-GB" sz="800" dirty="0">
                          <a:effectLst/>
                        </a:rPr>
                        <a:t>Change Proposal Initial View Representations					</a:t>
                      </a:r>
                      <a:endParaRPr lang="en-GB" sz="800" dirty="0">
                        <a:solidFill>
                          <a:srgbClr val="000000"/>
                        </a:solidFill>
                        <a:effectLst/>
                        <a:latin typeface="Arial"/>
                        <a:ea typeface="Arial"/>
                        <a:cs typeface="Times New Roman"/>
                      </a:endParaRP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285088">
                <a:tc>
                  <a:txBody>
                    <a:bodyPr/>
                    <a:lstStyle/>
                    <a:p>
                      <a:pPr algn="ctr">
                        <a:lnSpc>
                          <a:spcPct val="115000"/>
                        </a:lnSpc>
                        <a:spcAft>
                          <a:spcPts val="0"/>
                        </a:spcAft>
                      </a:pPr>
                      <a:r>
                        <a:rPr lang="en-GB" sz="800">
                          <a:effectLst/>
                        </a:rPr>
                        <a:t>7a.</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a:effectLst/>
                        </a:rPr>
                        <a:t>XRN4871 - Modification 0665 – Changes to Ratchet Regime</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a:effectLst/>
                        </a:rPr>
                        <a:t>David Addison / Ellie Rogers</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dirty="0">
                          <a:effectLst/>
                        </a:rPr>
                        <a:t>None – For Information and discussion</a:t>
                      </a:r>
                      <a:endParaRPr lang="en-GB" sz="800" dirty="0">
                        <a:solidFill>
                          <a:srgbClr val="000000"/>
                        </a:solidFill>
                        <a:effectLst/>
                        <a:latin typeface="Arial"/>
                        <a:ea typeface="Arial"/>
                        <a:cs typeface="Times New Roman"/>
                      </a:endParaRPr>
                    </a:p>
                  </a:txBody>
                  <a:tcPr marL="5142" marR="5142" marT="0" marB="0" anchor="ctr"/>
                </a:tc>
              </a:tr>
              <a:tr h="290976">
                <a:tc>
                  <a:txBody>
                    <a:bodyPr/>
                    <a:lstStyle/>
                    <a:p>
                      <a:pPr algn="ctr">
                        <a:lnSpc>
                          <a:spcPct val="115000"/>
                        </a:lnSpc>
                        <a:spcAft>
                          <a:spcPts val="0"/>
                        </a:spcAft>
                      </a:pPr>
                      <a:r>
                        <a:rPr lang="en-GB" sz="800">
                          <a:effectLst/>
                        </a:rPr>
                        <a:t>7b.</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a:effectLst/>
                        </a:rPr>
                        <a:t>XRN4645 - The rejection of incrementing reads submitted for an Isolated Supply Meter Point (RGMA flows)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a:effectLst/>
                        </a:rPr>
                        <a:t>David Addison</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None – For Information and discussion</a:t>
                      </a:r>
                      <a:endParaRPr lang="en-GB" sz="800">
                        <a:solidFill>
                          <a:srgbClr val="000000"/>
                        </a:solidFill>
                        <a:effectLst/>
                        <a:latin typeface="Arial"/>
                        <a:ea typeface="Arial"/>
                        <a:cs typeface="Times New Roman"/>
                      </a:endParaRPr>
                    </a:p>
                  </a:txBody>
                  <a:tcPr marL="5142" marR="5142" marT="0" marB="0" anchor="ctr"/>
                </a:tc>
              </a:tr>
              <a:tr h="308880">
                <a:tc>
                  <a:txBody>
                    <a:bodyPr/>
                    <a:lstStyle/>
                    <a:p>
                      <a:pPr algn="ctr">
                        <a:lnSpc>
                          <a:spcPct val="115000"/>
                        </a:lnSpc>
                        <a:spcAft>
                          <a:spcPts val="0"/>
                        </a:spcAft>
                      </a:pPr>
                      <a:r>
                        <a:rPr lang="en-GB" sz="800">
                          <a:effectLst/>
                        </a:rPr>
                        <a:t>7c.</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dirty="0">
                          <a:effectLst/>
                        </a:rPr>
                        <a:t>XRN4780 - Inclusion of Meter Asset Provider Identity (MAP Id) in the UK Link system (CSS Consequential Change)</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a:effectLst/>
                        </a:rPr>
                        <a:t>David Addison / Simon Harris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None – For Information and discussion</a:t>
                      </a:r>
                      <a:endParaRPr lang="en-GB" sz="800">
                        <a:solidFill>
                          <a:srgbClr val="000000"/>
                        </a:solidFill>
                        <a:effectLst/>
                        <a:latin typeface="Arial"/>
                        <a:ea typeface="Arial"/>
                        <a:cs typeface="Times New Roman"/>
                      </a:endParaRPr>
                    </a:p>
                  </a:txBody>
                  <a:tcPr marL="5142" marR="5142" marT="0" marB="0" anchor="ctr"/>
                </a:tc>
              </a:tr>
              <a:tr h="285088">
                <a:tc>
                  <a:txBody>
                    <a:bodyPr/>
                    <a:lstStyle/>
                    <a:p>
                      <a:pPr algn="ctr">
                        <a:lnSpc>
                          <a:spcPct val="115000"/>
                        </a:lnSpc>
                        <a:spcAft>
                          <a:spcPts val="0"/>
                        </a:spcAft>
                      </a:pPr>
                      <a:r>
                        <a:rPr lang="en-GB" sz="800">
                          <a:effectLst/>
                        </a:rPr>
                        <a:t>7d. </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dirty="0" smtClean="0"/>
                        <a:t>Reporting XRN delivery recommendations</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gn="just">
                        <a:lnSpc>
                          <a:spcPct val="115000"/>
                        </a:lnSpc>
                        <a:spcAft>
                          <a:spcPts val="0"/>
                        </a:spcAft>
                      </a:pPr>
                      <a:r>
                        <a:rPr lang="en-GB" sz="800">
                          <a:effectLst/>
                        </a:rPr>
                        <a:t>Jane Goodes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DSG action to approve solution option.</a:t>
                      </a:r>
                      <a:endParaRPr lang="en-GB" sz="800" dirty="0">
                        <a:solidFill>
                          <a:srgbClr val="000000"/>
                        </a:solidFill>
                        <a:effectLst/>
                        <a:latin typeface="Arial"/>
                        <a:ea typeface="Arial"/>
                        <a:cs typeface="Times New Roman"/>
                      </a:endParaRPr>
                    </a:p>
                  </a:txBody>
                  <a:tcPr marL="5142" marR="5142" marT="0" marB="0" anchor="ctr"/>
                </a:tc>
              </a:tr>
              <a:tr h="228304">
                <a:tc>
                  <a:txBody>
                    <a:bodyPr/>
                    <a:lstStyle/>
                    <a:p>
                      <a:pPr algn="ctr">
                        <a:lnSpc>
                          <a:spcPct val="115000"/>
                        </a:lnSpc>
                        <a:spcAft>
                          <a:spcPts val="0"/>
                        </a:spcAft>
                      </a:pPr>
                      <a:r>
                        <a:rPr lang="en-GB" sz="800">
                          <a:effectLst/>
                        </a:rPr>
                        <a:t>8.</a:t>
                      </a:r>
                      <a:endParaRPr lang="en-GB" sz="800">
                        <a:solidFill>
                          <a:srgbClr val="000000"/>
                        </a:solidFill>
                        <a:effectLst/>
                        <a:latin typeface="Arial"/>
                        <a:ea typeface="Arial"/>
                        <a:cs typeface="Times New Roman"/>
                      </a:endParaRPr>
                    </a:p>
                  </a:txBody>
                  <a:tcPr marL="5142" marR="5142" marT="0" marB="0" anchor="ctr"/>
                </a:tc>
                <a:tc gridSpan="4">
                  <a:txBody>
                    <a:bodyPr/>
                    <a:lstStyle/>
                    <a:p>
                      <a:pPr>
                        <a:lnSpc>
                          <a:spcPct val="115000"/>
                        </a:lnSpc>
                        <a:spcAft>
                          <a:spcPts val="0"/>
                        </a:spcAft>
                      </a:pPr>
                      <a:r>
                        <a:rPr lang="en-GB" sz="800">
                          <a:effectLst/>
                        </a:rPr>
                        <a:t>Undergoing Solution Options Impact Assessment Review		</a:t>
                      </a:r>
                      <a:endParaRPr lang="en-GB" sz="800">
                        <a:solidFill>
                          <a:srgbClr val="000000"/>
                        </a:solidFill>
                        <a:effectLst/>
                        <a:latin typeface="Arial"/>
                        <a:ea typeface="Arial"/>
                        <a:cs typeface="Times New Roman"/>
                      </a:endParaRP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206688">
                <a:tc>
                  <a:txBody>
                    <a:bodyPr/>
                    <a:lstStyle/>
                    <a:p>
                      <a:pPr algn="ctr">
                        <a:lnSpc>
                          <a:spcPct val="115000"/>
                        </a:lnSpc>
                        <a:spcAft>
                          <a:spcPts val="0"/>
                        </a:spcAft>
                      </a:pPr>
                      <a:r>
                        <a:rPr lang="en-GB" sz="800">
                          <a:effectLst/>
                        </a:rPr>
                        <a:t>8a.</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XRN4833 - Roll Out of Business Intelligence and Data Discovery Capability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Verbal Update</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Jason McLeod</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None – For Information and discussion</a:t>
                      </a:r>
                      <a:endParaRPr lang="en-GB" sz="800">
                        <a:solidFill>
                          <a:srgbClr val="000000"/>
                        </a:solidFill>
                        <a:effectLst/>
                        <a:latin typeface="Arial"/>
                        <a:ea typeface="Arial"/>
                        <a:cs typeface="Times New Roman"/>
                      </a:endParaRPr>
                    </a:p>
                  </a:txBody>
                  <a:tcPr marL="5142" marR="5142" marT="0" marB="0" anchor="ctr"/>
                </a:tc>
              </a:tr>
              <a:tr h="226242">
                <a:tc>
                  <a:txBody>
                    <a:bodyPr/>
                    <a:lstStyle/>
                    <a:p>
                      <a:pPr algn="ctr">
                        <a:lnSpc>
                          <a:spcPct val="115000"/>
                        </a:lnSpc>
                        <a:spcAft>
                          <a:spcPts val="0"/>
                        </a:spcAft>
                      </a:pPr>
                      <a:r>
                        <a:rPr lang="en-GB" sz="800">
                          <a:effectLst/>
                        </a:rPr>
                        <a:t>9.</a:t>
                      </a:r>
                      <a:endParaRPr lang="en-GB" sz="800">
                        <a:solidFill>
                          <a:srgbClr val="000000"/>
                        </a:solidFill>
                        <a:effectLst/>
                        <a:latin typeface="Arial"/>
                        <a:ea typeface="Arial"/>
                        <a:cs typeface="Times New Roman"/>
                      </a:endParaRPr>
                    </a:p>
                  </a:txBody>
                  <a:tcPr marL="5142" marR="5142" marT="0" marB="0" anchor="ctr"/>
                </a:tc>
                <a:tc gridSpan="4">
                  <a:txBody>
                    <a:bodyPr/>
                    <a:lstStyle/>
                    <a:p>
                      <a:pPr>
                        <a:lnSpc>
                          <a:spcPct val="115000"/>
                        </a:lnSpc>
                        <a:spcAft>
                          <a:spcPts val="0"/>
                        </a:spcAft>
                      </a:pPr>
                      <a:r>
                        <a:rPr lang="en-GB" sz="800" dirty="0">
                          <a:effectLst/>
                        </a:rPr>
                        <a:t> </a:t>
                      </a:r>
                      <a:r>
                        <a:rPr lang="en-GB" sz="800" dirty="0" smtClean="0">
                          <a:effectLst/>
                        </a:rPr>
                        <a:t>Solution </a:t>
                      </a:r>
                      <a:r>
                        <a:rPr lang="en-GB" sz="800" dirty="0">
                          <a:effectLst/>
                        </a:rPr>
                        <a:t>Options Impact Assessment Review Completed		</a:t>
                      </a: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255246">
                <a:tc>
                  <a:txBody>
                    <a:bodyPr/>
                    <a:lstStyle/>
                    <a:p>
                      <a:pPr algn="ctr">
                        <a:lnSpc>
                          <a:spcPct val="115000"/>
                        </a:lnSpc>
                        <a:spcAft>
                          <a:spcPts val="0"/>
                        </a:spcAft>
                      </a:pPr>
                      <a:r>
                        <a:rPr lang="en-GB" sz="800">
                          <a:effectLst/>
                        </a:rPr>
                        <a:t>9a.</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XRN4713 - Actual read following estimated transfer read calculating AQ of 1 (linked to XRN4690)</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Simon Harris</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None – For Information and discussion</a:t>
                      </a:r>
                      <a:endParaRPr lang="en-GB" sz="800" dirty="0">
                        <a:solidFill>
                          <a:srgbClr val="000000"/>
                        </a:solidFill>
                        <a:effectLst/>
                        <a:latin typeface="Arial"/>
                        <a:ea typeface="Arial"/>
                        <a:cs typeface="Times New Roman"/>
                      </a:endParaRPr>
                    </a:p>
                  </a:txBody>
                  <a:tcPr marL="5142" marR="5142" marT="0" marB="0" anchor="ctr"/>
                </a:tc>
              </a:tr>
              <a:tr h="274800">
                <a:tc>
                  <a:txBody>
                    <a:bodyPr/>
                    <a:lstStyle/>
                    <a:p>
                      <a:pPr algn="ctr">
                        <a:lnSpc>
                          <a:spcPct val="115000"/>
                        </a:lnSpc>
                        <a:spcAft>
                          <a:spcPts val="0"/>
                        </a:spcAft>
                      </a:pPr>
                      <a:r>
                        <a:rPr lang="en-GB" sz="800">
                          <a:effectLst/>
                        </a:rPr>
                        <a:t>9b.</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XRN4803 - Removal of validation for AQ Correction Reason 4</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Slides Only</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Emma Smith</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None – For Information and discussion</a:t>
                      </a:r>
                      <a:endParaRPr lang="en-GB" sz="800" dirty="0">
                        <a:solidFill>
                          <a:srgbClr val="000000"/>
                        </a:solidFill>
                        <a:effectLst/>
                        <a:latin typeface="Arial"/>
                        <a:ea typeface="Arial"/>
                        <a:cs typeface="Times New Roman"/>
                      </a:endParaRPr>
                    </a:p>
                  </a:txBody>
                  <a:tcPr marL="5142" marR="5142" marT="0" marB="0" anchor="ctr"/>
                </a:tc>
              </a:tr>
              <a:tr h="178060">
                <a:tc>
                  <a:txBody>
                    <a:bodyPr/>
                    <a:lstStyle/>
                    <a:p>
                      <a:pPr algn="ctr">
                        <a:lnSpc>
                          <a:spcPct val="115000"/>
                        </a:lnSpc>
                        <a:spcAft>
                          <a:spcPts val="0"/>
                        </a:spcAft>
                      </a:pPr>
                      <a:r>
                        <a:rPr lang="en-GB" sz="800" dirty="0">
                          <a:effectLst/>
                        </a:rPr>
                        <a:t>10.</a:t>
                      </a:r>
                      <a:endParaRPr lang="en-GB" sz="800" dirty="0">
                        <a:solidFill>
                          <a:srgbClr val="000000"/>
                        </a:solidFill>
                        <a:effectLst/>
                        <a:latin typeface="Arial"/>
                        <a:ea typeface="Arial"/>
                        <a:cs typeface="Times New Roman"/>
                      </a:endParaRPr>
                    </a:p>
                  </a:txBody>
                  <a:tcPr marL="5142" marR="5142" marT="0" marB="0" anchor="ctr"/>
                </a:tc>
                <a:tc gridSpan="4">
                  <a:txBody>
                    <a:bodyPr/>
                    <a:lstStyle/>
                    <a:p>
                      <a:pPr>
                        <a:lnSpc>
                          <a:spcPct val="115000"/>
                        </a:lnSpc>
                        <a:spcAft>
                          <a:spcPts val="0"/>
                        </a:spcAft>
                      </a:pPr>
                      <a:r>
                        <a:rPr lang="en-GB" sz="800" dirty="0">
                          <a:effectLst/>
                        </a:rPr>
                        <a:t>Miscellaneous</a:t>
                      </a:r>
                      <a:endParaRPr lang="en-GB" sz="800" dirty="0">
                        <a:solidFill>
                          <a:srgbClr val="000000"/>
                        </a:solidFill>
                        <a:effectLst/>
                        <a:latin typeface="Arial"/>
                        <a:ea typeface="Arial"/>
                        <a:cs typeface="Times New Roman"/>
                      </a:endParaRPr>
                    </a:p>
                  </a:txBody>
                  <a:tcPr marL="5142" marR="5142"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r h="178060">
                <a:tc>
                  <a:txBody>
                    <a:bodyPr/>
                    <a:lstStyle/>
                    <a:p>
                      <a:pPr algn="ctr">
                        <a:lnSpc>
                          <a:spcPct val="115000"/>
                        </a:lnSpc>
                        <a:spcAft>
                          <a:spcPts val="0"/>
                        </a:spcAft>
                      </a:pPr>
                      <a:r>
                        <a:rPr lang="en-GB" sz="800" dirty="0" smtClean="0">
                          <a:solidFill>
                            <a:schemeClr val="bg1"/>
                          </a:solidFill>
                          <a:effectLst/>
                          <a:latin typeface="Arial"/>
                          <a:ea typeface="Arial"/>
                          <a:cs typeface="Times New Roman"/>
                        </a:rPr>
                        <a:t>10a.</a:t>
                      </a:r>
                      <a:endParaRPr lang="en-GB" sz="800" dirty="0">
                        <a:solidFill>
                          <a:schemeClr val="bg1"/>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kern="1200" dirty="0" smtClean="0">
                          <a:solidFill>
                            <a:schemeClr val="dk1"/>
                          </a:solidFill>
                          <a:effectLst/>
                          <a:latin typeface="+mn-lt"/>
                          <a:ea typeface="+mn-ea"/>
                          <a:cs typeface="+mn-cs"/>
                        </a:rPr>
                        <a:t>XRN4777 – Acceptance of contact details updates</a:t>
                      </a:r>
                      <a:endParaRPr lang="en-GB" sz="800" dirty="0">
                        <a:solidFill>
                          <a:srgbClr val="000000"/>
                        </a:solidFill>
                        <a:effectLst/>
                        <a:latin typeface="+mn-lt"/>
                        <a:ea typeface="Arial"/>
                        <a:cs typeface="Times New Roman"/>
                      </a:endParaRPr>
                    </a:p>
                  </a:txBody>
                  <a:tcPr marL="5142" marR="5142" marT="0" marB="0" anchor="ctr"/>
                </a:tc>
                <a:tc>
                  <a:txBody>
                    <a:bodyPr/>
                    <a:lstStyle/>
                    <a:p>
                      <a:pPr>
                        <a:lnSpc>
                          <a:spcPct val="115000"/>
                        </a:lnSpc>
                        <a:spcAft>
                          <a:spcPts val="0"/>
                        </a:spcAft>
                      </a:pPr>
                      <a:r>
                        <a:rPr lang="en-GB" sz="800" dirty="0">
                          <a:effectLst/>
                        </a:rPr>
                        <a:t>Slides Only</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Emma Smith</a:t>
                      </a:r>
                      <a:endParaRPr lang="en-GB" sz="800" dirty="0">
                        <a:solidFill>
                          <a:srgbClr val="000000"/>
                        </a:solidFill>
                        <a:effectLst/>
                        <a:latin typeface="Arial"/>
                        <a:ea typeface="Arial"/>
                        <a:cs typeface="Times New Roman"/>
                      </a:endParaRPr>
                    </a:p>
                  </a:txBody>
                  <a:tcPr marL="5142" marR="5142" marT="0" marB="0" anchor="ctr"/>
                </a:tc>
                <a:tc>
                  <a:txBody>
                    <a:bodyPr/>
                    <a:lstStyle/>
                    <a:p>
                      <a:r>
                        <a:rPr lang="en-GB" sz="800" kern="1200" dirty="0" smtClean="0">
                          <a:solidFill>
                            <a:schemeClr val="dk1"/>
                          </a:solidFill>
                          <a:effectLst/>
                          <a:latin typeface="+mn-lt"/>
                          <a:ea typeface="+mn-ea"/>
                          <a:cs typeface="+mn-cs"/>
                        </a:rPr>
                        <a:t>DSG action to approve progression on current design</a:t>
                      </a:r>
                      <a:endParaRPr lang="en-GB" sz="800" dirty="0"/>
                    </a:p>
                  </a:txBody>
                  <a:tcPr marL="5142" marR="5142" marT="0" marB="0" anchor="ctr"/>
                </a:tc>
              </a:tr>
              <a:tr h="272951">
                <a:tc>
                  <a:txBody>
                    <a:bodyPr/>
                    <a:lstStyle/>
                    <a:p>
                      <a:pPr algn="ctr">
                        <a:lnSpc>
                          <a:spcPct val="115000"/>
                        </a:lnSpc>
                        <a:spcAft>
                          <a:spcPts val="0"/>
                        </a:spcAft>
                      </a:pPr>
                      <a:r>
                        <a:rPr lang="en-GB" sz="800">
                          <a:effectLst/>
                        </a:rPr>
                        <a:t>11.</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JMDG Update</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Simon Harris</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smtClean="0">
                          <a:effectLst/>
                        </a:rPr>
                        <a:t>None – For Information and discussion</a:t>
                      </a:r>
                      <a:endParaRPr lang="en-GB" sz="800" dirty="0">
                        <a:solidFill>
                          <a:srgbClr val="000000"/>
                        </a:solidFill>
                        <a:effectLst/>
                        <a:latin typeface="+mn-lt"/>
                        <a:ea typeface="Arial"/>
                        <a:cs typeface="Times New Roman"/>
                      </a:endParaRPr>
                    </a:p>
                  </a:txBody>
                  <a:tcPr marL="5142" marR="5142" marT="0" marB="0" anchor="ctr"/>
                </a:tc>
              </a:tr>
              <a:tr h="377804">
                <a:tc>
                  <a:txBody>
                    <a:bodyPr/>
                    <a:lstStyle/>
                    <a:p>
                      <a:pPr algn="ctr">
                        <a:lnSpc>
                          <a:spcPct val="115000"/>
                        </a:lnSpc>
                        <a:spcAft>
                          <a:spcPts val="0"/>
                        </a:spcAft>
                      </a:pPr>
                      <a:r>
                        <a:rPr lang="en-GB" sz="800">
                          <a:effectLst/>
                        </a:rPr>
                        <a:t>12.</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Action Updates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u="sng">
                          <a:effectLst/>
                        </a:rPr>
                        <a:t>Action log to be published on Xoserve.com</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All</a:t>
                      </a:r>
                      <a:endParaRPr lang="en-GB" sz="800" dirty="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Updates required on DSG owned actions (see below)</a:t>
                      </a:r>
                      <a:endParaRPr lang="en-GB" sz="800" dirty="0">
                        <a:solidFill>
                          <a:srgbClr val="000000"/>
                        </a:solidFill>
                        <a:effectLst/>
                        <a:latin typeface="Arial"/>
                        <a:ea typeface="Arial"/>
                        <a:cs typeface="Times New Roman"/>
                      </a:endParaRPr>
                    </a:p>
                  </a:txBody>
                  <a:tcPr marL="5142" marR="5142" marT="0" marB="0" anchor="ctr"/>
                </a:tc>
              </a:tr>
              <a:tr h="197038">
                <a:tc>
                  <a:txBody>
                    <a:bodyPr/>
                    <a:lstStyle/>
                    <a:p>
                      <a:pPr algn="ctr">
                        <a:lnSpc>
                          <a:spcPct val="115000"/>
                        </a:lnSpc>
                        <a:spcAft>
                          <a:spcPts val="0"/>
                        </a:spcAft>
                      </a:pPr>
                      <a:r>
                        <a:rPr lang="en-GB" sz="800">
                          <a:effectLst/>
                        </a:rPr>
                        <a:t>13.</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AOB</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u="sng">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Various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TBC</a:t>
                      </a:r>
                      <a:endParaRPr lang="en-GB" sz="800">
                        <a:solidFill>
                          <a:srgbClr val="000000"/>
                        </a:solidFill>
                        <a:effectLst/>
                        <a:latin typeface="Arial"/>
                        <a:ea typeface="Arial"/>
                        <a:cs typeface="Times New Roman"/>
                      </a:endParaRPr>
                    </a:p>
                  </a:txBody>
                  <a:tcPr marL="5142" marR="5142" marT="0" marB="0" anchor="ctr"/>
                </a:tc>
              </a:tr>
              <a:tr h="285088">
                <a:tc>
                  <a:txBody>
                    <a:bodyPr/>
                    <a:lstStyle/>
                    <a:p>
                      <a:pPr algn="ctr">
                        <a:lnSpc>
                          <a:spcPct val="115000"/>
                        </a:lnSpc>
                        <a:spcAft>
                          <a:spcPts val="0"/>
                        </a:spcAft>
                      </a:pPr>
                      <a:r>
                        <a:rPr lang="en-GB" sz="800">
                          <a:effectLst/>
                        </a:rPr>
                        <a:t>13a.</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Website Update – Change Packs and Change Proposals.</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u="sng">
                          <a:effectLst/>
                        </a:rPr>
                        <a:t>Slides Only</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a:effectLst/>
                        </a:rPr>
                        <a:t>Richard Johnson</a:t>
                      </a:r>
                      <a:endParaRPr lang="en-GB" sz="800">
                        <a:solidFill>
                          <a:srgbClr val="000000"/>
                        </a:solidFill>
                        <a:effectLst/>
                        <a:latin typeface="Arial"/>
                        <a:ea typeface="Arial"/>
                        <a:cs typeface="Times New Roman"/>
                      </a:endParaRPr>
                    </a:p>
                  </a:txBody>
                  <a:tcPr marL="5142" marR="5142" marT="0" marB="0" anchor="ctr"/>
                </a:tc>
                <a:tc>
                  <a:txBody>
                    <a:bodyPr/>
                    <a:lstStyle/>
                    <a:p>
                      <a:pPr>
                        <a:lnSpc>
                          <a:spcPct val="115000"/>
                        </a:lnSpc>
                        <a:spcAft>
                          <a:spcPts val="0"/>
                        </a:spcAft>
                      </a:pPr>
                      <a:r>
                        <a:rPr lang="en-GB" sz="800" dirty="0">
                          <a:effectLst/>
                        </a:rPr>
                        <a:t>None – For Information and discussion</a:t>
                      </a:r>
                      <a:endParaRPr lang="en-GB" sz="800" dirty="0">
                        <a:solidFill>
                          <a:srgbClr val="000000"/>
                        </a:solidFill>
                        <a:effectLst/>
                        <a:latin typeface="Arial"/>
                        <a:ea typeface="Arial"/>
                        <a:cs typeface="Times New Roman"/>
                      </a:endParaRPr>
                    </a:p>
                  </a:txBody>
                  <a:tcPr marL="5142" marR="5142" marT="0" marB="0" anchor="ctr"/>
                </a:tc>
              </a:tr>
            </a:tbl>
          </a:graphicData>
        </a:graphic>
      </p:graphicFrame>
    </p:spTree>
    <p:extLst>
      <p:ext uri="{BB962C8B-B14F-4D97-AF65-F5344CB8AC3E}">
        <p14:creationId xmlns:p14="http://schemas.microsoft.com/office/powerpoint/2010/main" val="370487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7</a:t>
            </a:r>
            <a:r>
              <a:rPr lang="en-GB" dirty="0" smtClean="0"/>
              <a:t>. Change Proposal Initial  View Representations</a:t>
            </a:r>
            <a:endParaRPr lang="en-GB" dirty="0"/>
          </a:p>
        </p:txBody>
      </p:sp>
      <p:sp>
        <p:nvSpPr>
          <p:cNvPr id="3" name="Content Placeholder 2"/>
          <p:cNvSpPr>
            <a:spLocks noGrp="1"/>
          </p:cNvSpPr>
          <p:nvPr>
            <p:ph idx="1"/>
          </p:nvPr>
        </p:nvSpPr>
        <p:spPr/>
        <p:txBody>
          <a:bodyPr>
            <a:normAutofit/>
          </a:bodyPr>
          <a:lstStyle/>
          <a:p>
            <a:r>
              <a:rPr lang="en-GB" sz="2000" dirty="0" smtClean="0"/>
              <a:t>7a. XRN - </a:t>
            </a:r>
            <a:r>
              <a:rPr lang="en-GB" sz="2000" dirty="0"/>
              <a:t>XRN4871 - Modification 0665 – Changes to Ratchet Regime</a:t>
            </a:r>
            <a:endParaRPr lang="en-GB" sz="2000" dirty="0" smtClean="0"/>
          </a:p>
          <a:p>
            <a:r>
              <a:rPr lang="en-GB" sz="2000" dirty="0" smtClean="0"/>
              <a:t>7b. </a:t>
            </a:r>
            <a:r>
              <a:rPr lang="en-GB" sz="2000" dirty="0"/>
              <a:t>XRN4645 – The Rejection of Incrementing Reads Submitted for an Isolated Supply Meter Point (RGMA Flows) </a:t>
            </a:r>
            <a:r>
              <a:rPr lang="en-GB" sz="2000" dirty="0" smtClean="0"/>
              <a:t> </a:t>
            </a:r>
          </a:p>
          <a:p>
            <a:r>
              <a:rPr lang="en-GB" sz="2000" dirty="0" smtClean="0"/>
              <a:t>7c. </a:t>
            </a:r>
            <a:r>
              <a:rPr lang="en-GB" sz="2000" dirty="0"/>
              <a:t>XRN4780 - Inclusion of Meter Asset Provider Identity (MAP Id) in the UK Link system (CSS Consequential Change)</a:t>
            </a:r>
            <a:endParaRPr lang="en-GB" sz="2000" dirty="0" smtClean="0"/>
          </a:p>
          <a:p>
            <a:r>
              <a:rPr lang="en-GB" sz="2000" dirty="0" smtClean="0"/>
              <a:t>7d. </a:t>
            </a:r>
            <a:r>
              <a:rPr lang="en-GB" sz="2000" dirty="0"/>
              <a:t>XRN4789 - Updating Shipper Reporting Packs and glossary</a:t>
            </a:r>
            <a:endParaRPr lang="en-GB" sz="2000" dirty="0" smtClean="0"/>
          </a:p>
          <a:p>
            <a:endParaRPr lang="en-GB" sz="1600" dirty="0"/>
          </a:p>
        </p:txBody>
      </p:sp>
    </p:spTree>
    <p:extLst>
      <p:ext uri="{BB962C8B-B14F-4D97-AF65-F5344CB8AC3E}">
        <p14:creationId xmlns:p14="http://schemas.microsoft.com/office/powerpoint/2010/main" val="1246349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47614"/>
            <a:ext cx="8640960" cy="2232248"/>
          </a:xfrm>
        </p:spPr>
        <p:txBody>
          <a:bodyPr>
            <a:normAutofit/>
          </a:bodyPr>
          <a:lstStyle/>
          <a:p>
            <a:r>
              <a:rPr lang="en-GB" dirty="0" smtClean="0"/>
              <a:t>7a. XRN4871 </a:t>
            </a:r>
            <a:r>
              <a:rPr lang="en-GB" dirty="0" smtClean="0"/>
              <a:t>- </a:t>
            </a:r>
            <a:r>
              <a:rPr lang="en-US" dirty="0"/>
              <a:t>Modification 0665 – Changes to Ratchet Regime</a:t>
            </a:r>
            <a:endParaRPr lang="en-GB" dirty="0"/>
          </a:p>
        </p:txBody>
      </p:sp>
    </p:spTree>
    <p:extLst>
      <p:ext uri="{BB962C8B-B14F-4D97-AF65-F5344CB8AC3E}">
        <p14:creationId xmlns:p14="http://schemas.microsoft.com/office/powerpoint/2010/main" val="2664704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843558"/>
            <a:ext cx="8229600" cy="3672408"/>
          </a:xfrm>
        </p:spPr>
        <p:txBody>
          <a:bodyPr>
            <a:normAutofit/>
          </a:bodyPr>
          <a:lstStyle/>
          <a:p>
            <a:r>
              <a:rPr lang="en-US" sz="1600" dirty="0"/>
              <a:t>Modification 0665 has been raised and seeks to amend the current Class 2 Ratchet Charging Arrangement and it allows Transporters </a:t>
            </a:r>
            <a:r>
              <a:rPr lang="en-US" sz="1600" dirty="0" smtClean="0"/>
              <a:t>to designate </a:t>
            </a:r>
            <a:r>
              <a:rPr lang="en-US" sz="1600" dirty="0"/>
              <a:t>Supply Points (Network Designated) that should, in addition to </a:t>
            </a:r>
            <a:r>
              <a:rPr lang="en-US" sz="1600" dirty="0" smtClean="0"/>
              <a:t>existing mandatory </a:t>
            </a:r>
            <a:r>
              <a:rPr lang="en-US" sz="1600" dirty="0"/>
              <a:t>Class 1 Supply Points, be subject to the existing Class 1 Ratchet Charging Arrangement. </a:t>
            </a:r>
            <a:endParaRPr lang="en-US" sz="1600" dirty="0" smtClean="0"/>
          </a:p>
          <a:p>
            <a:endParaRPr lang="en-US" sz="1600" dirty="0"/>
          </a:p>
          <a:p>
            <a:r>
              <a:rPr lang="en-US" sz="1600" dirty="0" smtClean="0"/>
              <a:t>This </a:t>
            </a:r>
            <a:r>
              <a:rPr lang="en-US" sz="1600" dirty="0"/>
              <a:t>Change Proposal has been raised to deliver the system requirements set out within this modification. </a:t>
            </a:r>
            <a:endParaRPr lang="en-US" sz="1600" dirty="0" smtClean="0"/>
          </a:p>
          <a:p>
            <a:endParaRPr lang="en-US" sz="1600" dirty="0"/>
          </a:p>
          <a:p>
            <a:r>
              <a:rPr lang="en-US" sz="1600" dirty="0" smtClean="0"/>
              <a:t>Due </a:t>
            </a:r>
            <a:r>
              <a:rPr lang="en-US" sz="1600" dirty="0"/>
              <a:t>to the proposed timescales and the requirement to implement the changes by 01 October 2019, the Change Proposal has been raised ahead of the modification being officially </a:t>
            </a:r>
            <a:r>
              <a:rPr lang="en-US" sz="1600" dirty="0" smtClean="0"/>
              <a:t>approved (Panel approval expected March and Ofgem decision April). </a:t>
            </a:r>
          </a:p>
          <a:p>
            <a:endParaRPr lang="en-US" sz="1600" dirty="0"/>
          </a:p>
          <a:p>
            <a:r>
              <a:rPr lang="en-US" sz="1600" dirty="0" smtClean="0"/>
              <a:t>Implementation is being proposed as the July Minor Release.</a:t>
            </a:r>
          </a:p>
          <a:p>
            <a:endParaRPr lang="en-GB" sz="1600" dirty="0" smtClean="0"/>
          </a:p>
          <a:p>
            <a:endParaRPr lang="en-GB" sz="1600" dirty="0"/>
          </a:p>
        </p:txBody>
      </p:sp>
    </p:spTree>
    <p:extLst>
      <p:ext uri="{BB962C8B-B14F-4D97-AF65-F5344CB8AC3E}">
        <p14:creationId xmlns:p14="http://schemas.microsoft.com/office/powerpoint/2010/main" val="2770029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Last DSG Meeting – 18 March 2019</a:t>
            </a:r>
            <a:endParaRPr lang="en-GB" dirty="0"/>
          </a:p>
        </p:txBody>
      </p:sp>
      <p:sp>
        <p:nvSpPr>
          <p:cNvPr id="3" name="Content Placeholder 2"/>
          <p:cNvSpPr>
            <a:spLocks noGrp="1"/>
          </p:cNvSpPr>
          <p:nvPr>
            <p:ph idx="1"/>
          </p:nvPr>
        </p:nvSpPr>
        <p:spPr/>
        <p:txBody>
          <a:bodyPr>
            <a:normAutofit/>
          </a:bodyPr>
          <a:lstStyle/>
          <a:p>
            <a:r>
              <a:rPr lang="en-GB" sz="1600" dirty="0" smtClean="0"/>
              <a:t>During the last meeting, we requested views from DSG on certain solution options / assumption </a:t>
            </a:r>
            <a:r>
              <a:rPr lang="en-GB" sz="1600" i="1" dirty="0" smtClean="0"/>
              <a:t>(options/assumptions are detailed within the following slides).</a:t>
            </a:r>
          </a:p>
          <a:p>
            <a:endParaRPr lang="en-GB" sz="1600" i="1" dirty="0" smtClean="0"/>
          </a:p>
          <a:p>
            <a:r>
              <a:rPr lang="en-GB" sz="1600" dirty="0" smtClean="0"/>
              <a:t>DSG acknowledged that the options presented were pragmatic and agreed for an extraordinary Change Pack to be issued to solicit wider industry views.</a:t>
            </a:r>
          </a:p>
          <a:p>
            <a:endParaRPr lang="en-GB" sz="1600" dirty="0"/>
          </a:p>
          <a:p>
            <a:r>
              <a:rPr lang="en-GB" sz="1600" dirty="0" smtClean="0"/>
              <a:t>An extraordinary Change Pack was issued on 19</a:t>
            </a:r>
            <a:r>
              <a:rPr lang="en-GB" sz="1600" baseline="30000" dirty="0" smtClean="0"/>
              <a:t>th</a:t>
            </a:r>
            <a:r>
              <a:rPr lang="en-GB" sz="1600" dirty="0" smtClean="0"/>
              <a:t> March closing on 27</a:t>
            </a:r>
            <a:r>
              <a:rPr lang="en-GB" sz="1600" baseline="30000" dirty="0" smtClean="0"/>
              <a:t>th</a:t>
            </a:r>
            <a:r>
              <a:rPr lang="en-GB" sz="1600" dirty="0" smtClean="0"/>
              <a:t> March. Five parties responded, three of which supported our approach and two made general comments/observations but did not raise any major concerns.</a:t>
            </a:r>
          </a:p>
          <a:p>
            <a:endParaRPr lang="en-GB" sz="1600" dirty="0"/>
          </a:p>
          <a:p>
            <a:r>
              <a:rPr lang="en-GB" sz="1600" dirty="0" smtClean="0"/>
              <a:t> Slides 4-7 recaps the options / proposed approach and includes reference to the industry representation we received.  </a:t>
            </a:r>
            <a:endParaRPr lang="en-GB" sz="1600" dirty="0"/>
          </a:p>
        </p:txBody>
      </p:sp>
    </p:spTree>
    <p:extLst>
      <p:ext uri="{BB962C8B-B14F-4D97-AF65-F5344CB8AC3E}">
        <p14:creationId xmlns:p14="http://schemas.microsoft.com/office/powerpoint/2010/main" val="4086772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37580"/>
          </a:xfrm>
        </p:spPr>
        <p:txBody>
          <a:bodyPr>
            <a:normAutofit/>
          </a:bodyPr>
          <a:lstStyle/>
          <a:p>
            <a:r>
              <a:rPr lang="en-GB" dirty="0" smtClean="0"/>
              <a:t>Visibility of ND Flag</a:t>
            </a:r>
            <a:endParaRPr lang="en-GB" dirty="0"/>
          </a:p>
        </p:txBody>
      </p:sp>
      <p:sp>
        <p:nvSpPr>
          <p:cNvPr id="3" name="Content Placeholder 2"/>
          <p:cNvSpPr>
            <a:spLocks noGrp="1"/>
          </p:cNvSpPr>
          <p:nvPr>
            <p:ph idx="1"/>
          </p:nvPr>
        </p:nvSpPr>
        <p:spPr>
          <a:xfrm>
            <a:off x="457200" y="627534"/>
            <a:ext cx="8229600" cy="4032448"/>
          </a:xfrm>
          <a:noFill/>
        </p:spPr>
        <p:txBody>
          <a:bodyPr>
            <a:normAutofit/>
          </a:bodyPr>
          <a:lstStyle/>
          <a:p>
            <a:pPr marL="57150" indent="0">
              <a:buNone/>
            </a:pPr>
            <a:r>
              <a:rPr lang="en-GB" sz="1200" dirty="0" smtClean="0"/>
              <a:t>As part of application of Network Designation the Registered User will receive a notification to the DSC Contract Manager from the CDSP</a:t>
            </a:r>
          </a:p>
          <a:p>
            <a:pPr indent="-285750"/>
            <a:r>
              <a:rPr lang="en-GB" sz="1200" b="1" dirty="0" smtClean="0"/>
              <a:t>Visibility of Network Designation to Prospective Users</a:t>
            </a:r>
          </a:p>
          <a:p>
            <a:pPr lvl="1"/>
            <a:r>
              <a:rPr lang="en-GB" sz="1200" dirty="0"/>
              <a:t>As we are seeking to limit the scale of impacts to Users, and in particular Users who do not operate DM Supply Points, </a:t>
            </a:r>
            <a:r>
              <a:rPr lang="en-GB" sz="1200" b="1" u="sng" dirty="0"/>
              <a:t>we are NOT proposing to make this data item available to Shipper Users in SPA files</a:t>
            </a:r>
            <a:r>
              <a:rPr lang="en-GB" sz="1200" dirty="0"/>
              <a:t> – e.g. Nomination Response (including Enquiry); Confirmation; </a:t>
            </a:r>
            <a:r>
              <a:rPr lang="en-GB" sz="1200" dirty="0" smtClean="0"/>
              <a:t>etc.</a:t>
            </a:r>
          </a:p>
          <a:p>
            <a:pPr lvl="1"/>
            <a:r>
              <a:rPr lang="en-GB" sz="1200" dirty="0" smtClean="0"/>
              <a:t>We </a:t>
            </a:r>
            <a:r>
              <a:rPr lang="en-GB" sz="1200" dirty="0"/>
              <a:t>would suggest that if there is a requirement to make this data item available in SPA files, that this is considered within the CSS Consequential interface changes – scheduled for 2021</a:t>
            </a:r>
          </a:p>
          <a:p>
            <a:pPr marL="0" indent="0">
              <a:buNone/>
            </a:pPr>
            <a:endParaRPr lang="en-GB" sz="1300" dirty="0" smtClean="0"/>
          </a:p>
          <a:p>
            <a:pPr lvl="1"/>
            <a:r>
              <a:rPr lang="en-GB" sz="1200" dirty="0" smtClean="0"/>
              <a:t>If </a:t>
            </a:r>
            <a:r>
              <a:rPr lang="en-GB" sz="1200" dirty="0"/>
              <a:t>the industry believes that Prospective Users need to have visibility of the Network Designation, potential options could be:</a:t>
            </a:r>
          </a:p>
          <a:p>
            <a:pPr lvl="2"/>
            <a:r>
              <a:rPr lang="en-GB" sz="1200" dirty="0"/>
              <a:t> </a:t>
            </a:r>
            <a:r>
              <a:rPr lang="en-GB" sz="1200" dirty="0" smtClean="0"/>
              <a:t>Changes </a:t>
            </a:r>
            <a:r>
              <a:rPr lang="en-GB" sz="1200" dirty="0"/>
              <a:t>to </a:t>
            </a:r>
            <a:r>
              <a:rPr lang="en-GB" sz="1200" dirty="0" smtClean="0"/>
              <a:t>DES</a:t>
            </a:r>
          </a:p>
          <a:p>
            <a:pPr lvl="3"/>
            <a:r>
              <a:rPr lang="en-GB" sz="1200" dirty="0" smtClean="0"/>
              <a:t>This </a:t>
            </a:r>
            <a:r>
              <a:rPr lang="en-GB" sz="1200" dirty="0"/>
              <a:t>is not recommended as the change may be precluded by the timescales</a:t>
            </a:r>
            <a:r>
              <a:rPr lang="en-GB" sz="1200" dirty="0" smtClean="0"/>
              <a:t>.</a:t>
            </a:r>
          </a:p>
          <a:p>
            <a:pPr marL="971550" lvl="2" indent="-171450"/>
            <a:r>
              <a:rPr lang="en-GB" sz="1200" dirty="0" smtClean="0"/>
              <a:t>Addition </a:t>
            </a:r>
            <a:r>
              <a:rPr lang="en-GB" sz="1200" dirty="0"/>
              <a:t>to API services </a:t>
            </a:r>
          </a:p>
          <a:p>
            <a:pPr marL="1428750" lvl="3" indent="-171450"/>
            <a:r>
              <a:rPr lang="en-GB" sz="1200" dirty="0" smtClean="0"/>
              <a:t>This </a:t>
            </a:r>
            <a:r>
              <a:rPr lang="en-GB" sz="1200" dirty="0"/>
              <a:t>would be the preferred option if visibility was required but would need to be assessed. </a:t>
            </a:r>
          </a:p>
          <a:p>
            <a:pPr marL="0" indent="0">
              <a:buNone/>
            </a:pPr>
            <a:endParaRPr lang="en-GB" sz="1200" dirty="0" smtClean="0"/>
          </a:p>
          <a:p>
            <a:pPr marL="0" indent="0">
              <a:buNone/>
            </a:pPr>
            <a:r>
              <a:rPr lang="en-GB" sz="1200" b="1" dirty="0" smtClean="0"/>
              <a:t>Industry representation indicated that Users were comfortable with the approach to not amend file formats for this implementation and were comfortable with this being considered  as part of  CSS changes especially if the number of these sites were to grow significantly over time.  </a:t>
            </a:r>
            <a:endParaRPr lang="en-GB" sz="1200" b="1" dirty="0"/>
          </a:p>
          <a:p>
            <a:pPr lvl="1"/>
            <a:endParaRPr lang="en-GB" sz="1900" b="1" dirty="0"/>
          </a:p>
          <a:p>
            <a:pPr lvl="1"/>
            <a:endParaRPr lang="en-GB" sz="1400" dirty="0"/>
          </a:p>
        </p:txBody>
      </p:sp>
    </p:spTree>
    <p:extLst>
      <p:ext uri="{BB962C8B-B14F-4D97-AF65-F5344CB8AC3E}">
        <p14:creationId xmlns:p14="http://schemas.microsoft.com/office/powerpoint/2010/main" val="1088467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Views sought from DSG - SPA</a:t>
            </a:r>
            <a:endParaRPr lang="en-GB" dirty="0"/>
          </a:p>
        </p:txBody>
      </p:sp>
      <p:sp>
        <p:nvSpPr>
          <p:cNvPr id="3" name="Content Placeholder 2"/>
          <p:cNvSpPr>
            <a:spLocks noGrp="1"/>
          </p:cNvSpPr>
          <p:nvPr>
            <p:ph idx="1"/>
          </p:nvPr>
        </p:nvSpPr>
        <p:spPr>
          <a:xfrm>
            <a:off x="457200" y="843558"/>
            <a:ext cx="8229600" cy="4032448"/>
          </a:xfrm>
          <a:noFill/>
        </p:spPr>
        <p:txBody>
          <a:bodyPr>
            <a:normAutofit/>
          </a:bodyPr>
          <a:lstStyle/>
          <a:p>
            <a:pPr lvl="0"/>
            <a:r>
              <a:rPr lang="en-GB" sz="1200" b="1" dirty="0"/>
              <a:t>Rejection of Nomination / Confirmation (including Reconfirmation) / Class </a:t>
            </a:r>
            <a:r>
              <a:rPr lang="en-GB" sz="1200" b="1" dirty="0" smtClean="0"/>
              <a:t>Change</a:t>
            </a:r>
            <a:endParaRPr lang="en-GB" sz="1200" dirty="0"/>
          </a:p>
          <a:p>
            <a:pPr lvl="1"/>
            <a:endParaRPr lang="en-GB" sz="1200" dirty="0" smtClean="0"/>
          </a:p>
          <a:p>
            <a:pPr lvl="1"/>
            <a:r>
              <a:rPr lang="en-GB" sz="1200" dirty="0" smtClean="0"/>
              <a:t>If </a:t>
            </a:r>
            <a:r>
              <a:rPr lang="en-GB" sz="1200" dirty="0"/>
              <a:t>a site is Network Designated it must be Class 1, any relevant transactions will need to be rejected, such as:</a:t>
            </a:r>
          </a:p>
          <a:p>
            <a:pPr lvl="2"/>
            <a:r>
              <a:rPr lang="en-GB" sz="1200" dirty="0"/>
              <a:t>Nomination</a:t>
            </a:r>
          </a:p>
          <a:p>
            <a:pPr lvl="2"/>
            <a:r>
              <a:rPr lang="en-GB" sz="1200" dirty="0"/>
              <a:t>Confirmation</a:t>
            </a:r>
          </a:p>
          <a:p>
            <a:pPr lvl="2"/>
            <a:r>
              <a:rPr lang="en-GB" sz="1200" dirty="0"/>
              <a:t>Class Change</a:t>
            </a:r>
          </a:p>
          <a:p>
            <a:pPr marL="0" indent="0">
              <a:buNone/>
            </a:pPr>
            <a:r>
              <a:rPr lang="en-GB" sz="1200" dirty="0"/>
              <a:t> </a:t>
            </a:r>
          </a:p>
          <a:p>
            <a:pPr lvl="1"/>
            <a:r>
              <a:rPr lang="en-GB" sz="1200" dirty="0"/>
              <a:t>We would propose that w</a:t>
            </a:r>
            <a:r>
              <a:rPr lang="en-GB" sz="1200" b="1" dirty="0"/>
              <a:t>e use the existing Rejection Code CLS00002 – “</a:t>
            </a:r>
            <a:r>
              <a:rPr lang="en-US" sz="1200" b="1" dirty="0"/>
              <a:t>Supply meter point should be Class 1”</a:t>
            </a:r>
            <a:r>
              <a:rPr lang="en-US" sz="1200" dirty="0"/>
              <a:t>.  This code is used for the above processes already.</a:t>
            </a:r>
            <a:endParaRPr lang="en-GB" sz="1200" dirty="0"/>
          </a:p>
          <a:p>
            <a:pPr marL="0" indent="0">
              <a:buNone/>
            </a:pPr>
            <a:endParaRPr lang="en-GB" sz="1200" dirty="0"/>
          </a:p>
          <a:p>
            <a:pPr lvl="1"/>
            <a:r>
              <a:rPr lang="en-US" sz="1200" dirty="0"/>
              <a:t>Shippers need to consider if this rejection will cause exceptions within their systems as the site will not meet the current Class 1 requirements. </a:t>
            </a:r>
            <a:endParaRPr lang="en-GB" sz="2300" dirty="0"/>
          </a:p>
          <a:p>
            <a:pPr marL="57150" indent="0">
              <a:buNone/>
            </a:pPr>
            <a:endParaRPr lang="en-GB" sz="1400" dirty="0"/>
          </a:p>
          <a:p>
            <a:pPr marL="57150" indent="0">
              <a:buNone/>
            </a:pPr>
            <a:r>
              <a:rPr lang="en-GB" sz="1200" b="1" dirty="0" smtClean="0"/>
              <a:t>From the industry representation, Users did not flag concerns with this approach. It was suggested by one User  that a new rejection code would be sensible. This will need to be considered as part of design but the majority were happy with the utilising the rejection code suggested and did not believe it would cause exceptions in User systems that could not be managed. </a:t>
            </a:r>
            <a:endParaRPr lang="en-GB" sz="1200" b="1" dirty="0"/>
          </a:p>
        </p:txBody>
      </p:sp>
    </p:spTree>
    <p:extLst>
      <p:ext uri="{BB962C8B-B14F-4D97-AF65-F5344CB8AC3E}">
        <p14:creationId xmlns:p14="http://schemas.microsoft.com/office/powerpoint/2010/main" val="1416017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Views sought from DSG – Inflight</a:t>
            </a:r>
            <a:endParaRPr lang="en-GB" dirty="0"/>
          </a:p>
        </p:txBody>
      </p:sp>
      <p:sp>
        <p:nvSpPr>
          <p:cNvPr id="3" name="Content Placeholder 2"/>
          <p:cNvSpPr>
            <a:spLocks noGrp="1"/>
          </p:cNvSpPr>
          <p:nvPr>
            <p:ph idx="1"/>
          </p:nvPr>
        </p:nvSpPr>
        <p:spPr>
          <a:xfrm>
            <a:off x="457200" y="843558"/>
            <a:ext cx="8229600" cy="4032448"/>
          </a:xfrm>
          <a:noFill/>
        </p:spPr>
        <p:txBody>
          <a:bodyPr>
            <a:normAutofit/>
          </a:bodyPr>
          <a:lstStyle/>
          <a:p>
            <a:pPr lvl="0"/>
            <a:r>
              <a:rPr lang="en-GB" sz="1200" b="1" dirty="0"/>
              <a:t>Outstanding Offers and Inflight Change of Shipper / Capacity </a:t>
            </a:r>
            <a:r>
              <a:rPr lang="en-GB" sz="1200" b="1" dirty="0" smtClean="0"/>
              <a:t>Revision</a:t>
            </a:r>
            <a:endParaRPr lang="en-GB" sz="1200" dirty="0"/>
          </a:p>
          <a:p>
            <a:pPr lvl="0"/>
            <a:endParaRPr lang="en-GB" sz="1200" dirty="0"/>
          </a:p>
          <a:p>
            <a:pPr lvl="1"/>
            <a:r>
              <a:rPr lang="en-GB" sz="1200" dirty="0"/>
              <a:t>The industry needs to consider where a Supply Meter Point gets set to Network Designated but has and outstanding offer or an accepted confirmation:</a:t>
            </a:r>
          </a:p>
          <a:p>
            <a:pPr marL="0" indent="0">
              <a:buNone/>
            </a:pPr>
            <a:r>
              <a:rPr lang="en-GB" sz="1200" dirty="0"/>
              <a:t> </a:t>
            </a:r>
          </a:p>
          <a:p>
            <a:pPr marL="457200" lvl="1" indent="0">
              <a:buNone/>
            </a:pPr>
            <a:r>
              <a:rPr lang="en-GB" sz="1200" dirty="0"/>
              <a:t>Outstanding Offer on a Network Designated site which has a Class other than Class </a:t>
            </a:r>
            <a:r>
              <a:rPr lang="en-GB" sz="1200" dirty="0" smtClean="0"/>
              <a:t>1</a:t>
            </a:r>
          </a:p>
          <a:p>
            <a:pPr marL="457200" lvl="1" indent="0">
              <a:buNone/>
            </a:pPr>
            <a:r>
              <a:rPr lang="en-GB" sz="1200" dirty="0" smtClean="0"/>
              <a:t>We </a:t>
            </a:r>
            <a:r>
              <a:rPr lang="en-GB" sz="1200" dirty="0"/>
              <a:t>could: </a:t>
            </a:r>
          </a:p>
          <a:p>
            <a:pPr lvl="1"/>
            <a:r>
              <a:rPr lang="en-GB" sz="1200" dirty="0"/>
              <a:t>Invalidate Offer</a:t>
            </a:r>
          </a:p>
          <a:p>
            <a:pPr lvl="1"/>
            <a:r>
              <a:rPr lang="en-GB" sz="1200" dirty="0"/>
              <a:t>Reject the Confirmation where the Shipper attempts to confirm an Offer on a Network Designated Supply Meter Point</a:t>
            </a:r>
          </a:p>
          <a:p>
            <a:pPr lvl="1"/>
            <a:r>
              <a:rPr lang="en-GB" sz="1200" dirty="0"/>
              <a:t>Allow Offer to continue, but oblige Shipper to reclassify the SMP</a:t>
            </a:r>
          </a:p>
          <a:p>
            <a:pPr marL="400050" lvl="1" indent="0">
              <a:buNone/>
            </a:pPr>
            <a:r>
              <a:rPr lang="en-GB" sz="1000" i="1" dirty="0"/>
              <a:t> </a:t>
            </a:r>
            <a:endParaRPr lang="en-GB" sz="1000" dirty="0"/>
          </a:p>
          <a:p>
            <a:pPr marL="400050" lvl="1" indent="0">
              <a:buNone/>
            </a:pPr>
            <a:r>
              <a:rPr lang="en-GB" sz="1200" dirty="0"/>
              <a:t>Accepted Confirmation on a Network Designated site which has a Class other than Class 1 </a:t>
            </a:r>
          </a:p>
          <a:p>
            <a:endParaRPr lang="en-GB" sz="1200" dirty="0"/>
          </a:p>
          <a:p>
            <a:pPr marL="400050" lvl="1" indent="0">
              <a:buNone/>
            </a:pPr>
            <a:r>
              <a:rPr lang="en-GB" sz="1200" dirty="0"/>
              <a:t>We propose to allow Confirmation to progress, but oblige Shipper to reclassify the </a:t>
            </a:r>
            <a:r>
              <a:rPr lang="en-GB" sz="1200" dirty="0" smtClean="0"/>
              <a:t>SMP</a:t>
            </a:r>
            <a:endParaRPr lang="en-GB" sz="1800" dirty="0"/>
          </a:p>
          <a:p>
            <a:pPr marL="0" indent="0">
              <a:buNone/>
            </a:pPr>
            <a:endParaRPr lang="en-GB" sz="1400" dirty="0"/>
          </a:p>
          <a:p>
            <a:pPr marL="0" indent="0">
              <a:buNone/>
            </a:pPr>
            <a:r>
              <a:rPr lang="en-GB" sz="1200" b="1" dirty="0" smtClean="0"/>
              <a:t>From the industry representation, Users agreed with our approach to allow the Confirmation to progress.  </a:t>
            </a:r>
            <a:endParaRPr lang="en-GB" sz="1200" b="1" dirty="0"/>
          </a:p>
        </p:txBody>
      </p:sp>
    </p:spTree>
    <p:extLst>
      <p:ext uri="{BB962C8B-B14F-4D97-AF65-F5344CB8AC3E}">
        <p14:creationId xmlns:p14="http://schemas.microsoft.com/office/powerpoint/2010/main" val="519824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Views sought from DSG </a:t>
            </a:r>
            <a:r>
              <a:rPr lang="en-GB" dirty="0" smtClean="0"/>
              <a:t>– Invoicing</a:t>
            </a:r>
            <a:endParaRPr lang="en-GB" dirty="0"/>
          </a:p>
        </p:txBody>
      </p:sp>
      <p:sp>
        <p:nvSpPr>
          <p:cNvPr id="3" name="Content Placeholder 2"/>
          <p:cNvSpPr>
            <a:spLocks noGrp="1"/>
          </p:cNvSpPr>
          <p:nvPr>
            <p:ph idx="1"/>
          </p:nvPr>
        </p:nvSpPr>
        <p:spPr>
          <a:xfrm>
            <a:off x="457200" y="843558"/>
            <a:ext cx="8229600" cy="4032448"/>
          </a:xfrm>
          <a:noFill/>
        </p:spPr>
        <p:txBody>
          <a:bodyPr>
            <a:normAutofit/>
          </a:bodyPr>
          <a:lstStyle/>
          <a:p>
            <a:r>
              <a:rPr lang="en-GB" sz="1200" b="1" dirty="0" smtClean="0"/>
              <a:t>New </a:t>
            </a:r>
            <a:r>
              <a:rPr lang="en-GB" sz="1200" b="1" dirty="0"/>
              <a:t>Ratchet Charging Arrangement</a:t>
            </a:r>
            <a:r>
              <a:rPr lang="en-GB" sz="1200" dirty="0"/>
              <a:t> </a:t>
            </a:r>
          </a:p>
          <a:p>
            <a:endParaRPr lang="en-GB" sz="1200" dirty="0"/>
          </a:p>
          <a:p>
            <a:pPr lvl="1"/>
            <a:r>
              <a:rPr lang="en-GB" sz="1200" dirty="0"/>
              <a:t>The current Ratchet Charge includes the </a:t>
            </a:r>
            <a:r>
              <a:rPr lang="en-GB" sz="1200" b="1" dirty="0"/>
              <a:t>ZRA – Customer Ratchet Charge </a:t>
            </a:r>
            <a:r>
              <a:rPr lang="en-GB" sz="1200" dirty="0"/>
              <a:t>and the </a:t>
            </a:r>
            <a:r>
              <a:rPr lang="en-GB" sz="1200" b="1" dirty="0"/>
              <a:t>SRA – SOQ Ratchet Charge</a:t>
            </a:r>
            <a:r>
              <a:rPr lang="en-GB" sz="1200" dirty="0"/>
              <a:t> </a:t>
            </a:r>
          </a:p>
          <a:p>
            <a:endParaRPr lang="en-GB" sz="1200" dirty="0"/>
          </a:p>
          <a:p>
            <a:pPr lvl="1"/>
            <a:r>
              <a:rPr lang="en-GB" sz="1200" dirty="0"/>
              <a:t>The new Ratchet Charge for Class 2 sites will also include the </a:t>
            </a:r>
            <a:r>
              <a:rPr lang="en-GB" sz="1200" b="1" dirty="0"/>
              <a:t>ECN – Exit Capacity LDZ Charge.  </a:t>
            </a:r>
            <a:r>
              <a:rPr lang="en-GB" sz="1200" dirty="0"/>
              <a:t>This is planned to be incorporated into the ZRA Charge for Class 2 Ratchets only</a:t>
            </a:r>
          </a:p>
          <a:p>
            <a:endParaRPr lang="en-GB" sz="1200" dirty="0"/>
          </a:p>
          <a:p>
            <a:pPr lvl="2"/>
            <a:r>
              <a:rPr lang="en-GB" sz="1200" dirty="0"/>
              <a:t>This appears on the CAZ Invoice and ZCS Supporting information</a:t>
            </a:r>
          </a:p>
          <a:p>
            <a:pPr marL="0" indent="0">
              <a:buNone/>
            </a:pPr>
            <a:endParaRPr lang="en-GB" sz="1200" dirty="0"/>
          </a:p>
          <a:p>
            <a:pPr lvl="2"/>
            <a:r>
              <a:rPr lang="en-GB" sz="1200" dirty="0"/>
              <a:t>The</a:t>
            </a:r>
            <a:r>
              <a:rPr lang="en-GB" sz="1200" b="1" dirty="0"/>
              <a:t> RT_I09_CAP_RATCHET_CHARGE_DETAIL </a:t>
            </a:r>
            <a:r>
              <a:rPr lang="en-GB" sz="1200" dirty="0"/>
              <a:t>record has the</a:t>
            </a:r>
            <a:r>
              <a:rPr lang="en-GB" sz="1200" b="1" dirty="0"/>
              <a:t> </a:t>
            </a:r>
            <a:r>
              <a:rPr lang="en-GB" sz="1200" dirty="0"/>
              <a:t>RATCHET_PREMIUM value which we expect will be populated differently between Class 1 and Class 2 Ratchets. This needs to be considered by Shippers.  </a:t>
            </a:r>
          </a:p>
          <a:p>
            <a:pPr marL="0" indent="0">
              <a:buNone/>
            </a:pPr>
            <a:endParaRPr lang="en-GB" sz="1600" dirty="0" smtClean="0"/>
          </a:p>
          <a:p>
            <a:pPr marL="0" indent="0">
              <a:buNone/>
            </a:pPr>
            <a:r>
              <a:rPr lang="en-GB" sz="1200" b="1" dirty="0" smtClean="0"/>
              <a:t>From the industry representation, Users were not concerned with the proposed changes. It was stated by one User that changes to the file structure (which is not proposed) would cause an issue and a value/rate change is manageable (which is being proposed). </a:t>
            </a:r>
            <a:endParaRPr lang="en-GB" sz="1200" b="1" dirty="0"/>
          </a:p>
        </p:txBody>
      </p:sp>
    </p:spTree>
    <p:extLst>
      <p:ext uri="{BB962C8B-B14F-4D97-AF65-F5344CB8AC3E}">
        <p14:creationId xmlns:p14="http://schemas.microsoft.com/office/powerpoint/2010/main" val="172348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a:xfrm>
            <a:off x="457200" y="843558"/>
            <a:ext cx="8229600" cy="3672408"/>
          </a:xfrm>
        </p:spPr>
        <p:txBody>
          <a:bodyPr>
            <a:normAutofit/>
          </a:bodyPr>
          <a:lstStyle/>
          <a:p>
            <a:r>
              <a:rPr lang="en-GB" sz="1600" dirty="0" smtClean="0"/>
              <a:t>We appreciate the feedback from DSG / through the industry representation and note that the general consensus is that Users are comfortable with the options proposed and suggested implementation (July Minor Release) providing there is no change to actual structures. </a:t>
            </a:r>
          </a:p>
          <a:p>
            <a:endParaRPr lang="en-GB" sz="1600" dirty="0"/>
          </a:p>
          <a:p>
            <a:r>
              <a:rPr lang="en-GB" sz="1600" dirty="0" smtClean="0"/>
              <a:t>Please note that the options/approach presented to date are a first draft only and this will all need to go through a thorough assessment. </a:t>
            </a:r>
          </a:p>
          <a:p>
            <a:endParaRPr lang="en-GB" sz="1600" dirty="0"/>
          </a:p>
          <a:p>
            <a:r>
              <a:rPr lang="en-GB" sz="1600" dirty="0" smtClean="0"/>
              <a:t>We will consider the representation we have received and take the change through detailed design which is currently unconfirmed.</a:t>
            </a:r>
          </a:p>
          <a:p>
            <a:endParaRPr lang="en-GB" sz="1600" dirty="0"/>
          </a:p>
          <a:p>
            <a:r>
              <a:rPr lang="en-GB" sz="1600" dirty="0" smtClean="0"/>
              <a:t>The outcome of the detailed design will be shared with DSG and the wider industry through the usual change process.  </a:t>
            </a:r>
            <a:endParaRPr lang="en-GB" sz="1600" dirty="0"/>
          </a:p>
        </p:txBody>
      </p:sp>
    </p:spTree>
    <p:extLst>
      <p:ext uri="{BB962C8B-B14F-4D97-AF65-F5344CB8AC3E}">
        <p14:creationId xmlns:p14="http://schemas.microsoft.com/office/powerpoint/2010/main" val="3490065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29600" cy="1080120"/>
          </a:xfrm>
        </p:spPr>
        <p:txBody>
          <a:bodyPr>
            <a:normAutofit fontScale="90000"/>
          </a:bodyPr>
          <a:lstStyle/>
          <a:p>
            <a:r>
              <a:rPr lang="en-GB" dirty="0"/>
              <a:t>7b. XRN4645 – The Rejection of Incrementing Reads Submitted for an Isolated Supply Meter Point (RGMA Flows)  </a:t>
            </a:r>
          </a:p>
        </p:txBody>
      </p:sp>
      <p:sp>
        <p:nvSpPr>
          <p:cNvPr id="3" name="Content Placeholder 2"/>
          <p:cNvSpPr>
            <a:spLocks noGrp="1"/>
          </p:cNvSpPr>
          <p:nvPr>
            <p:ph idx="1"/>
          </p:nvPr>
        </p:nvSpPr>
        <p:spPr>
          <a:xfrm>
            <a:off x="457200" y="1635646"/>
            <a:ext cx="8229600" cy="3096344"/>
          </a:xfrm>
        </p:spPr>
        <p:txBody>
          <a:bodyPr/>
          <a:lstStyle/>
          <a:p>
            <a:r>
              <a:rPr lang="en-GB" sz="2000" dirty="0"/>
              <a:t>Slides to be </a:t>
            </a:r>
            <a:r>
              <a:rPr lang="en-GB" sz="2000" dirty="0" smtClean="0"/>
              <a:t>provided </a:t>
            </a:r>
            <a:r>
              <a:rPr lang="en-GB" sz="2000" dirty="0"/>
              <a:t>by 01/04/19</a:t>
            </a:r>
          </a:p>
          <a:p>
            <a:endParaRPr lang="en-GB" sz="2000" dirty="0"/>
          </a:p>
          <a:p>
            <a:endParaRPr lang="en-GB" dirty="0"/>
          </a:p>
        </p:txBody>
      </p:sp>
    </p:spTree>
    <p:extLst>
      <p:ext uri="{BB962C8B-B14F-4D97-AF65-F5344CB8AC3E}">
        <p14:creationId xmlns:p14="http://schemas.microsoft.com/office/powerpoint/2010/main" val="212423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Defects update</a:t>
            </a:r>
            <a:endParaRPr lang="en-GB" dirty="0"/>
          </a:p>
        </p:txBody>
      </p:sp>
      <p:sp>
        <p:nvSpPr>
          <p:cNvPr id="3" name="Content Placeholder 2"/>
          <p:cNvSpPr>
            <a:spLocks noGrp="1"/>
          </p:cNvSpPr>
          <p:nvPr>
            <p:ph idx="1"/>
          </p:nvPr>
        </p:nvSpPr>
        <p:spPr/>
        <p:txBody>
          <a:bodyPr>
            <a:normAutofit/>
          </a:bodyPr>
          <a:lstStyle/>
          <a:p>
            <a:r>
              <a:rPr lang="en-GB" sz="2000" dirty="0" smtClean="0"/>
              <a:t>3a. AQ Defects</a:t>
            </a:r>
          </a:p>
          <a:p>
            <a:r>
              <a:rPr lang="en-GB" sz="2000" dirty="0" smtClean="0"/>
              <a:t>3b. Defect dashboard</a:t>
            </a:r>
          </a:p>
        </p:txBody>
      </p:sp>
    </p:spTree>
    <p:extLst>
      <p:ext uri="{BB962C8B-B14F-4D97-AF65-F5344CB8AC3E}">
        <p14:creationId xmlns:p14="http://schemas.microsoft.com/office/powerpoint/2010/main" val="3877830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1368152"/>
          </a:xfrm>
        </p:spPr>
        <p:txBody>
          <a:bodyPr>
            <a:normAutofit fontScale="90000"/>
          </a:bodyPr>
          <a:lstStyle/>
          <a:p>
            <a:r>
              <a:rPr lang="en-GB" dirty="0"/>
              <a:t>7c. XRN4780 - Inclusion of Meter Asset Provider Identity (MAP Id) in the UK Link system (CSS Consequential Change</a:t>
            </a:r>
            <a:r>
              <a:rPr lang="en-GB" dirty="0" smtClean="0"/>
              <a:t>)</a:t>
            </a:r>
            <a:endParaRPr lang="en-GB" dirty="0"/>
          </a:p>
        </p:txBody>
      </p:sp>
      <p:sp>
        <p:nvSpPr>
          <p:cNvPr id="3" name="Content Placeholder 2"/>
          <p:cNvSpPr>
            <a:spLocks noGrp="1"/>
          </p:cNvSpPr>
          <p:nvPr>
            <p:ph idx="1"/>
          </p:nvPr>
        </p:nvSpPr>
        <p:spPr>
          <a:xfrm>
            <a:off x="457200" y="1635646"/>
            <a:ext cx="8229600" cy="3096344"/>
          </a:xfrm>
        </p:spPr>
        <p:txBody>
          <a:bodyPr/>
          <a:lstStyle/>
          <a:p>
            <a:pPr marL="0" indent="0">
              <a:buNone/>
            </a:pPr>
            <a:endParaRPr lang="en-GB" sz="2000" dirty="0"/>
          </a:p>
          <a:p>
            <a:endParaRPr lang="en-GB" dirty="0"/>
          </a:p>
        </p:txBody>
      </p:sp>
    </p:spTree>
    <p:extLst>
      <p:ext uri="{BB962C8B-B14F-4D97-AF65-F5344CB8AC3E}">
        <p14:creationId xmlns:p14="http://schemas.microsoft.com/office/powerpoint/2010/main" val="980170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a:bodyPr>
          <a:lstStyle/>
          <a:p>
            <a:r>
              <a:rPr lang="en-GB" dirty="0" smtClean="0"/>
              <a:t>XRN4780 has been raised to look at adding in MAP Identifier into UK Link</a:t>
            </a:r>
          </a:p>
          <a:p>
            <a:r>
              <a:rPr lang="en-GB" dirty="0" smtClean="0"/>
              <a:t>This change is a result of a requirement to pass the MAP Id to CSS so they can be informed as part of a switching event</a:t>
            </a:r>
          </a:p>
          <a:p>
            <a:r>
              <a:rPr lang="en-GB" dirty="0" smtClean="0"/>
              <a:t>July-19 scope includes acceptance/storing of </a:t>
            </a:r>
            <a:r>
              <a:rPr lang="en-GB" dirty="0"/>
              <a:t>Market </a:t>
            </a:r>
            <a:r>
              <a:rPr lang="en-GB" dirty="0" smtClean="0"/>
              <a:t>Participant </a:t>
            </a:r>
            <a:r>
              <a:rPr lang="en-GB" dirty="0"/>
              <a:t>(ASSPR - Asset Provider) </a:t>
            </a:r>
            <a:r>
              <a:rPr lang="en-GB" dirty="0" smtClean="0"/>
              <a:t>contained in submitted RGMA files within UK Link</a:t>
            </a:r>
          </a:p>
        </p:txBody>
      </p:sp>
    </p:spTree>
    <p:extLst>
      <p:ext uri="{BB962C8B-B14F-4D97-AF65-F5344CB8AC3E}">
        <p14:creationId xmlns:p14="http://schemas.microsoft.com/office/powerpoint/2010/main" val="1967237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RGMA Logic Overview</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Where an accepted RGMA (JOB) contains a valid MAP Id</a:t>
            </a:r>
          </a:p>
          <a:p>
            <a:pPr lvl="1"/>
            <a:r>
              <a:rPr lang="en-GB" dirty="0" smtClean="0"/>
              <a:t>Current MAP Id is end dated and new MAP Id is populated</a:t>
            </a:r>
          </a:p>
          <a:p>
            <a:r>
              <a:rPr lang="en-GB" dirty="0" smtClean="0"/>
              <a:t>Where an accepted RGMA (JOB) does not contain a valid MAP Id or MAP Id is not provided</a:t>
            </a:r>
          </a:p>
          <a:p>
            <a:pPr lvl="1"/>
            <a:r>
              <a:rPr lang="en-GB" dirty="0" smtClean="0"/>
              <a:t>Current MAP Id is removed/end dated </a:t>
            </a:r>
          </a:p>
          <a:p>
            <a:r>
              <a:rPr lang="en-GB" dirty="0" smtClean="0"/>
              <a:t>Where an accepted RGMA (UPD) contains a valid MAP Id</a:t>
            </a:r>
          </a:p>
          <a:p>
            <a:pPr lvl="1"/>
            <a:r>
              <a:rPr lang="en-GB" dirty="0" smtClean="0"/>
              <a:t>Current MAP Id is end dated and new MAP Id is populated</a:t>
            </a:r>
          </a:p>
          <a:p>
            <a:r>
              <a:rPr lang="en-GB" dirty="0" smtClean="0"/>
              <a:t>Where an accepted RGMA (UPD) does not contain a valid MAP Id or </a:t>
            </a:r>
            <a:r>
              <a:rPr lang="en-GB" dirty="0"/>
              <a:t>MAP Id is not </a:t>
            </a:r>
            <a:r>
              <a:rPr lang="en-GB" dirty="0" smtClean="0"/>
              <a:t>provided</a:t>
            </a:r>
          </a:p>
          <a:p>
            <a:pPr lvl="1"/>
            <a:r>
              <a:rPr lang="en-GB" dirty="0" smtClean="0"/>
              <a:t>Current MAP Id is retained</a:t>
            </a:r>
          </a:p>
        </p:txBody>
      </p:sp>
    </p:spTree>
    <p:extLst>
      <p:ext uri="{BB962C8B-B14F-4D97-AF65-F5344CB8AC3E}">
        <p14:creationId xmlns:p14="http://schemas.microsoft.com/office/powerpoint/2010/main" val="3124704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RGMA Logic Overview cont.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Previous slides reference ‘valid’ MAP Id</a:t>
            </a:r>
          </a:p>
          <a:p>
            <a:r>
              <a:rPr lang="en-GB" dirty="0" smtClean="0"/>
              <a:t>RGMA Files (JOB/UPD) contains MKPRT record containing the following… </a:t>
            </a:r>
          </a:p>
          <a:p>
            <a:pPr lvl="1"/>
            <a:r>
              <a:rPr lang="en-GB" dirty="0" smtClean="0"/>
              <a:t>A0177 | Record Identifier | </a:t>
            </a:r>
            <a:r>
              <a:rPr lang="en-GB" dirty="0"/>
              <a:t>MKPRT</a:t>
            </a:r>
            <a:endParaRPr lang="en-GB" dirty="0" smtClean="0"/>
          </a:p>
          <a:p>
            <a:pPr lvl="1"/>
            <a:r>
              <a:rPr lang="en-GB" dirty="0" smtClean="0"/>
              <a:t>A0126 | Role Code | ASSPR</a:t>
            </a:r>
          </a:p>
          <a:p>
            <a:pPr lvl="1"/>
            <a:r>
              <a:rPr lang="en-GB" dirty="0" smtClean="0"/>
              <a:t>A0064 | </a:t>
            </a:r>
            <a:r>
              <a:rPr lang="en-GB" dirty="0"/>
              <a:t>Market Participant Abbreviated </a:t>
            </a:r>
            <a:r>
              <a:rPr lang="en-GB" dirty="0" smtClean="0"/>
              <a:t>Name | ###</a:t>
            </a:r>
          </a:p>
          <a:p>
            <a:r>
              <a:rPr lang="en-GB" dirty="0" smtClean="0"/>
              <a:t>A0064 has a length of 12 (as this record is also used for Meter Worker [</a:t>
            </a:r>
            <a:r>
              <a:rPr lang="en-GB" dirty="0"/>
              <a:t>MTWK</a:t>
            </a:r>
            <a:r>
              <a:rPr lang="en-GB" dirty="0" smtClean="0"/>
              <a:t>] information)</a:t>
            </a:r>
          </a:p>
          <a:p>
            <a:r>
              <a:rPr lang="en-GB" dirty="0" smtClean="0"/>
              <a:t>MAP Id has a standard 3 character length</a:t>
            </a:r>
          </a:p>
          <a:p>
            <a:r>
              <a:rPr lang="en-GB" dirty="0" smtClean="0"/>
              <a:t>Validation will be carried out on inbound RGMA’s and only MAP Id’s that are referenced in our organisation table will be classed as valid and loaded</a:t>
            </a:r>
          </a:p>
        </p:txBody>
      </p:sp>
    </p:spTree>
    <p:extLst>
      <p:ext uri="{BB962C8B-B14F-4D97-AF65-F5344CB8AC3E}">
        <p14:creationId xmlns:p14="http://schemas.microsoft.com/office/powerpoint/2010/main" val="1627710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7d. Reporting XRN delivery recommendations</a:t>
            </a:r>
            <a:endParaRPr lang="en-GB" dirty="0"/>
          </a:p>
        </p:txBody>
      </p:sp>
      <p:sp>
        <p:nvSpPr>
          <p:cNvPr id="3" name="Subtitle 2"/>
          <p:cNvSpPr>
            <a:spLocks noGrp="1"/>
          </p:cNvSpPr>
          <p:nvPr>
            <p:ph type="subTitle" idx="1"/>
          </p:nvPr>
        </p:nvSpPr>
        <p:spPr/>
        <p:txBody>
          <a:bodyPr/>
          <a:lstStyle/>
          <a:p>
            <a:r>
              <a:rPr lang="en-US" dirty="0" smtClean="0">
                <a:solidFill>
                  <a:schemeClr val="bg1">
                    <a:lumMod val="50000"/>
                  </a:schemeClr>
                </a:solidFill>
              </a:rPr>
              <a:t>Seek agreement from DSG on how to progress reporting changes</a:t>
            </a:r>
            <a:endParaRPr lang="en-GB" dirty="0">
              <a:solidFill>
                <a:schemeClr val="bg1">
                  <a:lumMod val="50000"/>
                </a:schemeClr>
              </a:solidFill>
            </a:endParaRPr>
          </a:p>
        </p:txBody>
      </p:sp>
    </p:spTree>
    <p:extLst>
      <p:ext uri="{BB962C8B-B14F-4D97-AF65-F5344CB8AC3E}">
        <p14:creationId xmlns:p14="http://schemas.microsoft.com/office/powerpoint/2010/main" val="1710770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200" dirty="0" smtClean="0">
                <a:latin typeface="Calibri" panose="020F0502020204030204" pitchFamily="34" charset="0"/>
              </a:rPr>
              <a:t>There are currently a number of Reporting Changes being progressed through capture in the Customer Change Lifecycle Team.</a:t>
            </a:r>
          </a:p>
          <a:p>
            <a:r>
              <a:rPr lang="en-GB" sz="1200" dirty="0" smtClean="0">
                <a:latin typeface="Calibri" panose="020F0502020204030204" pitchFamily="34" charset="0"/>
              </a:rPr>
              <a:t>These changes will predominately require resource from the same teams and the same tables within SAP BW.  They will also need similar changes and testing to be carried out to deliver the changes.</a:t>
            </a:r>
          </a:p>
          <a:p>
            <a:r>
              <a:rPr lang="en-GB" sz="1200" dirty="0" smtClean="0">
                <a:latin typeface="Calibri" panose="020F0502020204030204" pitchFamily="34" charset="0"/>
              </a:rPr>
              <a:t>The purpose of this document is to seek agreement from DSG on how to progress these changes in order to do the following:</a:t>
            </a:r>
          </a:p>
          <a:p>
            <a:endParaRPr lang="en-GB" sz="1200" dirty="0">
              <a:latin typeface="Calibri" panose="020F0502020204030204" pitchFamily="34" charset="0"/>
            </a:endParaRPr>
          </a:p>
          <a:p>
            <a:pPr lvl="1"/>
            <a:r>
              <a:rPr lang="en-GB" sz="1200" dirty="0" smtClean="0">
                <a:latin typeface="Calibri" panose="020F0502020204030204" pitchFamily="34" charset="0"/>
              </a:rPr>
              <a:t>Limit the amount of regret spend</a:t>
            </a:r>
          </a:p>
          <a:p>
            <a:pPr lvl="1"/>
            <a:r>
              <a:rPr lang="en-GB" sz="1200" dirty="0" smtClean="0">
                <a:latin typeface="Calibri" panose="020F0502020204030204" pitchFamily="34" charset="0"/>
              </a:rPr>
              <a:t>Deliver the changes to Shippers in the optimum timeframe</a:t>
            </a:r>
          </a:p>
          <a:p>
            <a:pPr lvl="1"/>
            <a:r>
              <a:rPr lang="en-GB" sz="1200" dirty="0" smtClean="0">
                <a:latin typeface="Calibri" panose="020F0502020204030204" pitchFamily="34" charset="0"/>
              </a:rPr>
              <a:t>Provide benefit to shippers by giving meaningful usable management information</a:t>
            </a:r>
          </a:p>
          <a:p>
            <a:pPr lvl="1"/>
            <a:r>
              <a:rPr lang="en-GB" sz="1200" dirty="0" smtClean="0">
                <a:latin typeface="Calibri" panose="020F0502020204030204" pitchFamily="34" charset="0"/>
              </a:rPr>
              <a:t>Provide a medium term solution to reporting requirements until such times as the Reporting Review is complete.</a:t>
            </a:r>
          </a:p>
          <a:p>
            <a:pPr lvl="1"/>
            <a:endParaRPr lang="en-GB" sz="1200" dirty="0">
              <a:latin typeface="Calibri" panose="020F0502020204030204" pitchFamily="34" charset="0"/>
            </a:endParaRPr>
          </a:p>
          <a:p>
            <a:r>
              <a:rPr lang="en-GB" sz="1200" dirty="0" smtClean="0">
                <a:latin typeface="Calibri" panose="020F0502020204030204" pitchFamily="34" charset="0"/>
              </a:rPr>
              <a:t>The following options and recommendations have been made by Xoserve and we are seeking feedback on the recommendation from DSG Members to then be able to present the recommendation to Change Management Committee for ratification.</a:t>
            </a:r>
            <a:endParaRPr lang="en-GB" sz="1200" dirty="0">
              <a:latin typeface="Calibri" panose="020F0502020204030204" pitchFamily="34" charset="0"/>
            </a:endParaRPr>
          </a:p>
        </p:txBody>
      </p:sp>
      <p:sp>
        <p:nvSpPr>
          <p:cNvPr id="4" name="Rectangle 6"/>
          <p:cNvSpPr/>
          <p:nvPr/>
        </p:nvSpPr>
        <p:spPr>
          <a:xfrm>
            <a:off x="242094" y="267494"/>
            <a:ext cx="8651776" cy="322101"/>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 name="Rectangle 4"/>
          <p:cNvSpPr/>
          <p:nvPr/>
        </p:nvSpPr>
        <p:spPr>
          <a:xfrm>
            <a:off x="266874" y="267494"/>
            <a:ext cx="8651776" cy="400110"/>
          </a:xfrm>
          <a:prstGeom prst="rect">
            <a:avLst/>
          </a:prstGeom>
        </p:spPr>
        <p:txBody>
          <a:bodyPr wrap="square">
            <a:spAutoFit/>
          </a:bodyPr>
          <a:lstStyle/>
          <a:p>
            <a:pPr algn="ctr"/>
            <a:r>
              <a:rPr lang="en-US" sz="2000" b="1" dirty="0">
                <a:solidFill>
                  <a:srgbClr val="3E5AA8"/>
                </a:solidFill>
                <a:latin typeface="Calibri" panose="020F0502020204030204" pitchFamily="34" charset="0"/>
              </a:rPr>
              <a:t>Shipper Pack, PARR Reporting XRN delivery recommendation </a:t>
            </a:r>
            <a:endParaRPr lang="en-GB" sz="2000" b="1" dirty="0">
              <a:solidFill>
                <a:srgbClr val="3E5AA8"/>
              </a:solidFill>
            </a:endParaRPr>
          </a:p>
        </p:txBody>
      </p:sp>
    </p:spTree>
    <p:extLst>
      <p:ext uri="{BB962C8B-B14F-4D97-AF65-F5344CB8AC3E}">
        <p14:creationId xmlns:p14="http://schemas.microsoft.com/office/powerpoint/2010/main" val="198365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576064"/>
          </a:xfrm>
        </p:spPr>
        <p:txBody>
          <a:bodyPr>
            <a:normAutofit/>
          </a:bodyPr>
          <a:lstStyle/>
          <a:p>
            <a:r>
              <a:rPr lang="en-US" sz="2000" dirty="0" smtClean="0">
                <a:latin typeface="Calibri" panose="020F0502020204030204" pitchFamily="34" charset="0"/>
              </a:rPr>
              <a:t>Shipper Pack, PARR Reporting XRN delivery recommendation </a:t>
            </a:r>
            <a:endParaRPr lang="en-GB" sz="2000" dirty="0">
              <a:latin typeface="Calibri" panose="020F0502020204030204" pitchFamily="34" charset="0"/>
            </a:endParaRPr>
          </a:p>
        </p:txBody>
      </p:sp>
      <p:sp>
        <p:nvSpPr>
          <p:cNvPr id="52" name="Rectangle 6"/>
          <p:cNvSpPr/>
          <p:nvPr/>
        </p:nvSpPr>
        <p:spPr>
          <a:xfrm>
            <a:off x="242094" y="699542"/>
            <a:ext cx="2889746" cy="145937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3" name="Rectangle 6"/>
          <p:cNvSpPr/>
          <p:nvPr/>
        </p:nvSpPr>
        <p:spPr>
          <a:xfrm>
            <a:off x="3194422" y="699543"/>
            <a:ext cx="3105770" cy="145937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7" name="Rectangle 6"/>
          <p:cNvSpPr/>
          <p:nvPr/>
        </p:nvSpPr>
        <p:spPr>
          <a:xfrm>
            <a:off x="6372200" y="699543"/>
            <a:ext cx="2520280" cy="1459373"/>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9" name="Rectangle 6"/>
          <p:cNvSpPr/>
          <p:nvPr/>
        </p:nvSpPr>
        <p:spPr>
          <a:xfrm>
            <a:off x="242094" y="267494"/>
            <a:ext cx="8651776" cy="322101"/>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60" name="Rectangle 59"/>
          <p:cNvSpPr/>
          <p:nvPr/>
        </p:nvSpPr>
        <p:spPr>
          <a:xfrm>
            <a:off x="3245768" y="702216"/>
            <a:ext cx="2870894" cy="1626086"/>
          </a:xfrm>
          <a:prstGeom prst="rect">
            <a:avLst/>
          </a:prstGeom>
        </p:spPr>
        <p:txBody>
          <a:bodyPr wrap="square">
            <a:spAutoFit/>
          </a:bodyPr>
          <a:lstStyle/>
          <a:p>
            <a:pPr>
              <a:spcAft>
                <a:spcPts val="50"/>
              </a:spcAft>
              <a:defRPr/>
            </a:pPr>
            <a:r>
              <a:rPr lang="en-GB" sz="1100" b="1" dirty="0" smtClean="0">
                <a:latin typeface="Calibri" panose="020F0502020204030204" pitchFamily="34" charset="0"/>
              </a:rPr>
              <a:t>Description:</a:t>
            </a:r>
          </a:p>
          <a:p>
            <a:pPr>
              <a:spcAft>
                <a:spcPts val="50"/>
              </a:spcAft>
              <a:defRPr/>
            </a:pPr>
            <a:r>
              <a:rPr lang="en-GB" sz="1100" dirty="0" smtClean="0">
                <a:latin typeface="Calibri" panose="020F0502020204030204" pitchFamily="34" charset="0"/>
              </a:rPr>
              <a:t>XRN4789 has been raised to address the format of the Shipper Reporting Pack.  It will look to add value by changing the glossary to make it more user friendly and also align the data reported post Nexus to product class from AQ band.  It also looks to change the lay out to make the data easier to interpret by Shippers</a:t>
            </a:r>
            <a:endParaRPr lang="en-GB" sz="1100" dirty="0">
              <a:latin typeface="Calibri" panose="020F0502020204030204" pitchFamily="34" charset="0"/>
            </a:endParaRPr>
          </a:p>
          <a:p>
            <a:pPr>
              <a:spcAft>
                <a:spcPts val="50"/>
              </a:spcAft>
              <a:defRPr/>
            </a:pPr>
            <a:endParaRPr lang="en-GB" sz="1000" b="1" dirty="0">
              <a:solidFill>
                <a:schemeClr val="accent3"/>
              </a:solidFill>
              <a:latin typeface="+mn-lt"/>
            </a:endParaRPr>
          </a:p>
        </p:txBody>
      </p:sp>
      <p:sp>
        <p:nvSpPr>
          <p:cNvPr id="61" name="Rectangle 60"/>
          <p:cNvSpPr/>
          <p:nvPr/>
        </p:nvSpPr>
        <p:spPr>
          <a:xfrm>
            <a:off x="242094" y="699543"/>
            <a:ext cx="3033762" cy="1459374"/>
          </a:xfrm>
          <a:prstGeom prst="rect">
            <a:avLst/>
          </a:prstGeom>
        </p:spPr>
        <p:txBody>
          <a:bodyPr wrap="square">
            <a:spAutoFit/>
          </a:bodyPr>
          <a:lstStyle/>
          <a:p>
            <a:pPr>
              <a:spcAft>
                <a:spcPts val="50"/>
              </a:spcAft>
              <a:defRPr/>
            </a:pPr>
            <a:r>
              <a:rPr lang="en-GB" sz="1100" b="1" dirty="0">
                <a:latin typeface="Calibri" panose="020F0502020204030204" pitchFamily="34" charset="0"/>
              </a:rPr>
              <a:t>Problem Statement &amp; </a:t>
            </a:r>
            <a:r>
              <a:rPr lang="en-GB" sz="1100" b="1" dirty="0" smtClean="0">
                <a:latin typeface="Calibri" panose="020F0502020204030204" pitchFamily="34" charset="0"/>
              </a:rPr>
              <a:t>Objective:</a:t>
            </a:r>
          </a:p>
          <a:p>
            <a:pPr>
              <a:spcAft>
                <a:spcPts val="50"/>
              </a:spcAft>
              <a:defRPr/>
            </a:pPr>
            <a:r>
              <a:rPr lang="en-GB" sz="1100" dirty="0">
                <a:latin typeface="Calibri" panose="020F0502020204030204" pitchFamily="34" charset="0"/>
              </a:rPr>
              <a:t>There are a number of outstanding change requests in progress which overlap in terms of data source and  reporting purpose.  The objective of this recommendation is to agree the best way to approach these XRN’s to minimise regret spend and provide value and benefit to customers as soon as possible.</a:t>
            </a:r>
          </a:p>
        </p:txBody>
      </p:sp>
      <p:sp>
        <p:nvSpPr>
          <p:cNvPr id="62" name="Rectangle 61"/>
          <p:cNvSpPr/>
          <p:nvPr/>
        </p:nvSpPr>
        <p:spPr>
          <a:xfrm>
            <a:off x="6335864" y="771550"/>
            <a:ext cx="1836536" cy="612988"/>
          </a:xfrm>
          <a:prstGeom prst="rect">
            <a:avLst/>
          </a:prstGeom>
        </p:spPr>
        <p:txBody>
          <a:bodyPr wrap="square">
            <a:spAutoFit/>
          </a:bodyPr>
          <a:lstStyle/>
          <a:p>
            <a:pPr>
              <a:spcAft>
                <a:spcPts val="50"/>
              </a:spcAft>
              <a:defRPr/>
            </a:pPr>
            <a:r>
              <a:rPr lang="en-GB" sz="1100" b="1" dirty="0" smtClean="0">
                <a:latin typeface="Calibri" panose="020F0502020204030204" pitchFamily="34" charset="0"/>
              </a:rPr>
              <a:t>Benefits / Financial Impact:</a:t>
            </a:r>
          </a:p>
          <a:p>
            <a:pPr>
              <a:spcAft>
                <a:spcPts val="50"/>
              </a:spcAft>
              <a:defRPr/>
            </a:pPr>
            <a:r>
              <a:rPr lang="en-GB" sz="1100" dirty="0" smtClean="0">
                <a:latin typeface="Calibri" panose="020F0502020204030204" pitchFamily="34" charset="0"/>
              </a:rPr>
              <a:t>Indicative costs to change in isolation - £20k</a:t>
            </a:r>
            <a:endParaRPr lang="en-GB" sz="1100" dirty="0">
              <a:latin typeface="Calibri" panose="020F0502020204030204" pitchFamily="34" charset="0"/>
            </a:endParaRPr>
          </a:p>
        </p:txBody>
      </p:sp>
      <p:sp>
        <p:nvSpPr>
          <p:cNvPr id="26" name="TextBox 25"/>
          <p:cNvSpPr txBox="1"/>
          <p:nvPr/>
        </p:nvSpPr>
        <p:spPr>
          <a:xfrm>
            <a:off x="242094" y="2310140"/>
            <a:ext cx="8651776" cy="261610"/>
          </a:xfrm>
          <a:prstGeom prst="rect">
            <a:avLst/>
          </a:prstGeom>
          <a:solidFill>
            <a:schemeClr val="bg1">
              <a:lumMod val="85000"/>
            </a:schemeClr>
          </a:solidFill>
          <a:ln>
            <a:solidFill>
              <a:schemeClr val="accent1"/>
            </a:solidFill>
          </a:ln>
        </p:spPr>
        <p:txBody>
          <a:bodyPr wrap="square" rtlCol="0">
            <a:spAutoFit/>
          </a:bodyPr>
          <a:lstStyle/>
          <a:p>
            <a:r>
              <a:rPr lang="en-GB" sz="1100" b="1" dirty="0" smtClean="0">
                <a:latin typeface="Calibri" panose="020F0502020204030204" pitchFamily="34" charset="0"/>
              </a:rPr>
              <a:t>Option 1 </a:t>
            </a:r>
            <a:r>
              <a:rPr lang="en-GB" sz="1100" b="1" dirty="0">
                <a:latin typeface="Calibri" panose="020F0502020204030204" pitchFamily="34" charset="0"/>
              </a:rPr>
              <a:t>– Progress the Shipper Pack report changes </a:t>
            </a:r>
            <a:r>
              <a:rPr lang="en-GB" sz="1100" b="1" dirty="0" smtClean="0">
                <a:latin typeface="Calibri" panose="020F0502020204030204" pitchFamily="34" charset="0"/>
              </a:rPr>
              <a:t>only (XRN4789):  Indicative costs –  £20k</a:t>
            </a:r>
            <a:endParaRPr lang="en-GB" b="1" dirty="0"/>
          </a:p>
        </p:txBody>
      </p:sp>
      <p:sp>
        <p:nvSpPr>
          <p:cNvPr id="27" name="TextBox 26"/>
          <p:cNvSpPr txBox="1"/>
          <p:nvPr/>
        </p:nvSpPr>
        <p:spPr>
          <a:xfrm>
            <a:off x="242094" y="2716006"/>
            <a:ext cx="8651776" cy="2160000"/>
          </a:xfrm>
          <a:prstGeom prst="rect">
            <a:avLst/>
          </a:prstGeom>
          <a:solidFill>
            <a:schemeClr val="bg1">
              <a:lumMod val="85000"/>
            </a:schemeClr>
          </a:solidFill>
          <a:ln>
            <a:solidFill>
              <a:srgbClr val="3E5AA8"/>
            </a:solidFill>
          </a:ln>
        </p:spPr>
        <p:txBody>
          <a:bodyPr wrap="square" rtlCol="0">
            <a:spAutoFit/>
          </a:bodyPr>
          <a:lstStyle/>
          <a:p>
            <a:pPr>
              <a:buClr>
                <a:schemeClr val="accent1"/>
              </a:buClr>
              <a:defRPr/>
            </a:pPr>
            <a:r>
              <a:rPr lang="en-GB" sz="1400" dirty="0">
                <a:latin typeface="Calibri" panose="020F0502020204030204" pitchFamily="34" charset="0"/>
              </a:rPr>
              <a:t>Pros</a:t>
            </a:r>
            <a:r>
              <a:rPr lang="en-GB" sz="1400" dirty="0" smtClean="0">
                <a:latin typeface="Calibri" panose="020F0502020204030204" pitchFamily="34" charset="0"/>
              </a:rPr>
              <a:t>:					Cons:</a:t>
            </a:r>
          </a:p>
          <a:p>
            <a:pPr>
              <a:buClr>
                <a:schemeClr val="accent1"/>
              </a:buClr>
              <a:defRPr/>
            </a:pPr>
            <a:endParaRPr lang="en-GB" sz="1400" dirty="0" smtClean="0">
              <a:latin typeface="Calibri" panose="020F0502020204030204" pitchFamily="34" charset="0"/>
            </a:endParaRPr>
          </a:p>
          <a:p>
            <a:pPr marL="285750" indent="-285750">
              <a:buClr>
                <a:schemeClr val="accent1"/>
              </a:buClr>
              <a:buFont typeface="Wingdings 3" panose="05040102010807070707" pitchFamily="18" charset="2"/>
              <a:buChar char=""/>
              <a:defRPr/>
            </a:pPr>
            <a:endParaRPr lang="en-GB" sz="1400" dirty="0" smtClean="0">
              <a:latin typeface="Calibri" panose="020F0502020204030204" pitchFamily="34" charset="0"/>
            </a:endParaRPr>
          </a:p>
          <a:p>
            <a:pPr>
              <a:defRPr/>
            </a:pPr>
            <a:endParaRPr lang="en-GB" dirty="0" smtClean="0"/>
          </a:p>
          <a:p>
            <a:pPr>
              <a:defRPr/>
            </a:pPr>
            <a:endParaRPr lang="en-GB" dirty="0"/>
          </a:p>
        </p:txBody>
      </p:sp>
      <p:sp>
        <p:nvSpPr>
          <p:cNvPr id="30" name="TextBox 29"/>
          <p:cNvSpPr txBox="1"/>
          <p:nvPr/>
        </p:nvSpPr>
        <p:spPr>
          <a:xfrm>
            <a:off x="323528" y="3022669"/>
            <a:ext cx="4176464" cy="1615827"/>
          </a:xfrm>
          <a:prstGeom prst="rect">
            <a:avLst/>
          </a:prstGeom>
          <a:noFill/>
        </p:spPr>
        <p:txBody>
          <a:bodyPr wrap="square" rtlCol="0">
            <a:spAutoFit/>
          </a:bodyPr>
          <a:lstStyle/>
          <a:p>
            <a:pPr marL="285750" indent="-285750">
              <a:buClr>
                <a:schemeClr val="accent1"/>
              </a:buClr>
              <a:buFont typeface="Wingdings 3" panose="05040102010807070707" pitchFamily="18" charset="2"/>
              <a:buChar char=""/>
              <a:defRPr/>
            </a:pPr>
            <a:r>
              <a:rPr lang="en-GB" sz="1100" dirty="0">
                <a:latin typeface="Calibri" panose="020F0502020204030204" pitchFamily="34" charset="0"/>
              </a:rPr>
              <a:t>Changes will be progressed as planned and change can be assigned to delivery team as early as </a:t>
            </a:r>
            <a:r>
              <a:rPr lang="en-GB" sz="1100" dirty="0" smtClean="0">
                <a:latin typeface="Calibri" panose="020F0502020204030204" pitchFamily="34" charset="0"/>
              </a:rPr>
              <a:t>3</a:t>
            </a:r>
            <a:r>
              <a:rPr lang="en-GB" sz="1100" baseline="30000" dirty="0" smtClean="0">
                <a:latin typeface="Calibri" panose="020F0502020204030204" pitchFamily="34" charset="0"/>
              </a:rPr>
              <a:t>rd</a:t>
            </a:r>
            <a:r>
              <a:rPr lang="en-GB" sz="1100" dirty="0" smtClean="0">
                <a:latin typeface="Calibri" panose="020F0502020204030204" pitchFamily="34" charset="0"/>
              </a:rPr>
              <a:t> April.</a:t>
            </a:r>
            <a:endParaRPr lang="en-GB" sz="1100" dirty="0">
              <a:latin typeface="Calibri" panose="020F0502020204030204" pitchFamily="34" charset="0"/>
            </a:endParaRPr>
          </a:p>
          <a:p>
            <a:pPr marL="285750" indent="-285750">
              <a:buClr>
                <a:schemeClr val="accent1"/>
              </a:buClr>
              <a:buFont typeface="Wingdings 3" panose="05040102010807070707" pitchFamily="18" charset="2"/>
              <a:buChar char=""/>
              <a:defRPr/>
            </a:pPr>
            <a:r>
              <a:rPr lang="en-GB" sz="1100" dirty="0">
                <a:latin typeface="Calibri" panose="020F0502020204030204" pitchFamily="34" charset="0"/>
              </a:rPr>
              <a:t>Shipper Packs will be structured better so that the data can be divided up by departments to </a:t>
            </a:r>
            <a:r>
              <a:rPr lang="en-GB" sz="1100" dirty="0" smtClean="0">
                <a:latin typeface="Calibri" panose="020F0502020204030204" pitchFamily="34" charset="0"/>
              </a:rPr>
              <a:t>work.</a:t>
            </a:r>
          </a:p>
          <a:p>
            <a:pPr marL="285750" indent="-285750">
              <a:buClr>
                <a:schemeClr val="accent1"/>
              </a:buClr>
              <a:buFont typeface="Wingdings 3" panose="05040102010807070707" pitchFamily="18" charset="2"/>
              <a:buChar char=""/>
              <a:defRPr/>
            </a:pPr>
            <a:r>
              <a:rPr lang="en-GB" sz="1100" dirty="0" smtClean="0">
                <a:latin typeface="Calibri" panose="020F0502020204030204" pitchFamily="34" charset="0"/>
              </a:rPr>
              <a:t>Aligns the Shipper Packs to the changes made as part of Nexus – reporting by Product Class rather than AQ.</a:t>
            </a:r>
            <a:endParaRPr lang="en-GB" sz="1100" dirty="0">
              <a:latin typeface="Calibri" panose="020F0502020204030204" pitchFamily="34" charset="0"/>
            </a:endParaRPr>
          </a:p>
          <a:p>
            <a:pPr marL="285750" indent="-285750">
              <a:buClr>
                <a:schemeClr val="accent1"/>
              </a:buClr>
              <a:buFont typeface="Wingdings 3" panose="05040102010807070707" pitchFamily="18" charset="2"/>
              <a:buChar char=""/>
              <a:defRPr/>
            </a:pPr>
            <a:r>
              <a:rPr lang="en-GB" sz="1100" dirty="0">
                <a:latin typeface="Calibri" panose="020F0502020204030204" pitchFamily="34" charset="0"/>
              </a:rPr>
              <a:t>Shippers will be provided </a:t>
            </a:r>
            <a:r>
              <a:rPr lang="en-GB" sz="1100" dirty="0" smtClean="0">
                <a:latin typeface="Calibri" panose="020F0502020204030204" pitchFamily="34" charset="0"/>
              </a:rPr>
              <a:t>with </a:t>
            </a:r>
            <a:r>
              <a:rPr lang="en-GB" sz="1100" b="1" dirty="0" smtClean="0">
                <a:latin typeface="Calibri" panose="020F0502020204030204" pitchFamily="34" charset="0"/>
              </a:rPr>
              <a:t>some </a:t>
            </a:r>
            <a:r>
              <a:rPr lang="en-GB" sz="1100" dirty="0" smtClean="0">
                <a:latin typeface="Calibri" panose="020F0502020204030204" pitchFamily="34" charset="0"/>
              </a:rPr>
              <a:t>of the  </a:t>
            </a:r>
            <a:r>
              <a:rPr lang="en-GB" sz="1100" dirty="0">
                <a:latin typeface="Calibri" panose="020F0502020204030204" pitchFamily="34" charset="0"/>
              </a:rPr>
              <a:t>supporting data to review when challenged by </a:t>
            </a:r>
            <a:r>
              <a:rPr lang="en-GB" sz="1100" dirty="0" smtClean="0">
                <a:latin typeface="Calibri" panose="020F0502020204030204" pitchFamily="34" charset="0"/>
              </a:rPr>
              <a:t>PAC.</a:t>
            </a:r>
          </a:p>
          <a:p>
            <a:pPr>
              <a:buClr>
                <a:schemeClr val="accent1"/>
              </a:buClr>
              <a:defRPr/>
            </a:pPr>
            <a:endParaRPr lang="en-GB" sz="1100" dirty="0">
              <a:latin typeface="Calibri" panose="020F0502020204030204" pitchFamily="34" charset="0"/>
            </a:endParaRPr>
          </a:p>
        </p:txBody>
      </p:sp>
      <p:sp>
        <p:nvSpPr>
          <p:cNvPr id="39" name="TextBox 38"/>
          <p:cNvSpPr txBox="1"/>
          <p:nvPr/>
        </p:nvSpPr>
        <p:spPr>
          <a:xfrm>
            <a:off x="4711303" y="2817678"/>
            <a:ext cx="3960440" cy="1554272"/>
          </a:xfrm>
          <a:prstGeom prst="rect">
            <a:avLst/>
          </a:prstGeom>
          <a:noFill/>
        </p:spPr>
        <p:txBody>
          <a:bodyPr wrap="square" rtlCol="0">
            <a:spAutoFit/>
          </a:bodyPr>
          <a:lstStyle/>
          <a:p>
            <a:pPr>
              <a:buClr>
                <a:schemeClr val="accent1"/>
              </a:buClr>
            </a:pPr>
            <a:endParaRPr lang="en-GB" sz="1100" dirty="0">
              <a:latin typeface="Calibri" panose="020F0502020204030204" pitchFamily="34" charset="0"/>
            </a:endParaRPr>
          </a:p>
          <a:p>
            <a:pPr marL="285750" indent="-285750">
              <a:buClr>
                <a:schemeClr val="accent1"/>
              </a:buClr>
              <a:buFont typeface="Wingdings 3" panose="05040102010807070707" pitchFamily="18" charset="2"/>
              <a:buChar char=""/>
            </a:pPr>
            <a:r>
              <a:rPr lang="en-GB" sz="1100" dirty="0">
                <a:latin typeface="Calibri" panose="020F0502020204030204" pitchFamily="34" charset="0"/>
              </a:rPr>
              <a:t>Risk: Regret spend may be incurred by shippers – due to the number of similar reporting changes code may be changed for this and then again changed soon after.</a:t>
            </a:r>
          </a:p>
          <a:p>
            <a:pPr marL="285750" indent="-285750">
              <a:buClr>
                <a:schemeClr val="accent1"/>
              </a:buClr>
              <a:buFont typeface="Wingdings 3" panose="05040102010807070707" pitchFamily="18" charset="2"/>
              <a:buChar char=""/>
            </a:pPr>
            <a:r>
              <a:rPr lang="en-GB" sz="1100" dirty="0">
                <a:latin typeface="Calibri" panose="020F0502020204030204" pitchFamily="34" charset="0"/>
              </a:rPr>
              <a:t>Risk: Making these changes in </a:t>
            </a:r>
            <a:r>
              <a:rPr lang="en-GB" sz="1100" dirty="0" smtClean="0">
                <a:latin typeface="Calibri" panose="020F0502020204030204" pitchFamily="34" charset="0"/>
              </a:rPr>
              <a:t>isolation </a:t>
            </a:r>
            <a:r>
              <a:rPr lang="en-GB" sz="1100" dirty="0">
                <a:latin typeface="Calibri" panose="020F0502020204030204" pitchFamily="34" charset="0"/>
              </a:rPr>
              <a:t>might lead to delays in delivering the PARR Reports due to </a:t>
            </a:r>
            <a:r>
              <a:rPr lang="en-GB" sz="1100" dirty="0" smtClean="0">
                <a:latin typeface="Calibri" panose="020F0502020204030204" pitchFamily="34" charset="0"/>
              </a:rPr>
              <a:t>availability </a:t>
            </a:r>
            <a:r>
              <a:rPr lang="en-GB" sz="1100" dirty="0">
                <a:latin typeface="Calibri" panose="020F0502020204030204" pitchFamily="34" charset="0"/>
              </a:rPr>
              <a:t>of resource and testing environments.</a:t>
            </a:r>
          </a:p>
          <a:p>
            <a:endParaRPr lang="en-GB" dirty="0"/>
          </a:p>
        </p:txBody>
      </p:sp>
    </p:spTree>
    <p:extLst>
      <p:ext uri="{BB962C8B-B14F-4D97-AF65-F5344CB8AC3E}">
        <p14:creationId xmlns:p14="http://schemas.microsoft.com/office/powerpoint/2010/main" val="2150822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Calibri" panose="020F0502020204030204" pitchFamily="34" charset="0"/>
              </a:rPr>
              <a:t>Shipper Pack, PARR Reporting XRN delivery recommendation </a:t>
            </a:r>
            <a:endParaRPr lang="en-GB" sz="2000" dirty="0">
              <a:latin typeface="Calibri" panose="020F0502020204030204" pitchFamily="34" charset="0"/>
            </a:endParaRPr>
          </a:p>
        </p:txBody>
      </p:sp>
      <p:sp>
        <p:nvSpPr>
          <p:cNvPr id="52" name="Rectangle 6"/>
          <p:cNvSpPr/>
          <p:nvPr/>
        </p:nvSpPr>
        <p:spPr>
          <a:xfrm>
            <a:off x="242094" y="771550"/>
            <a:ext cx="2889746" cy="145937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3" name="Rectangle 6"/>
          <p:cNvSpPr/>
          <p:nvPr/>
        </p:nvSpPr>
        <p:spPr>
          <a:xfrm>
            <a:off x="3194422" y="771549"/>
            <a:ext cx="3105770" cy="1459375"/>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7" name="Rectangle 6"/>
          <p:cNvSpPr/>
          <p:nvPr/>
        </p:nvSpPr>
        <p:spPr>
          <a:xfrm>
            <a:off x="6372200" y="771550"/>
            <a:ext cx="2520280" cy="145937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9" name="Rectangle 6"/>
          <p:cNvSpPr/>
          <p:nvPr/>
        </p:nvSpPr>
        <p:spPr>
          <a:xfrm>
            <a:off x="242094" y="267494"/>
            <a:ext cx="8651776" cy="322101"/>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60" name="Rectangle 59"/>
          <p:cNvSpPr/>
          <p:nvPr/>
        </p:nvSpPr>
        <p:spPr>
          <a:xfrm>
            <a:off x="3275856" y="774115"/>
            <a:ext cx="2870894" cy="1456809"/>
          </a:xfrm>
          <a:prstGeom prst="rect">
            <a:avLst/>
          </a:prstGeom>
        </p:spPr>
        <p:txBody>
          <a:bodyPr wrap="square">
            <a:spAutoFit/>
          </a:bodyPr>
          <a:lstStyle/>
          <a:p>
            <a:pPr>
              <a:spcAft>
                <a:spcPts val="50"/>
              </a:spcAft>
              <a:defRPr/>
            </a:pPr>
            <a:r>
              <a:rPr lang="en-GB" sz="1100" b="1" dirty="0" smtClean="0">
                <a:latin typeface="Calibri" panose="020F0502020204030204" pitchFamily="34" charset="0"/>
              </a:rPr>
              <a:t>Description:</a:t>
            </a:r>
          </a:p>
          <a:p>
            <a:pPr>
              <a:spcAft>
                <a:spcPts val="50"/>
              </a:spcAft>
              <a:defRPr/>
            </a:pPr>
            <a:r>
              <a:rPr lang="en-GB" sz="1100" dirty="0" smtClean="0">
                <a:latin typeface="Calibri" panose="020F0502020204030204" pitchFamily="34" charset="0"/>
              </a:rPr>
              <a:t>XRN4864, XRN4779 and XRN4876 have been raised to provide additional data items for PAFA and the PARR Reports.  This data can then assist shippers in monitoring their own performance and addressing any issues prior to them  being notified by PAC.</a:t>
            </a:r>
            <a:endParaRPr lang="en-GB" sz="1100" dirty="0">
              <a:latin typeface="Calibri" panose="020F0502020204030204" pitchFamily="34" charset="0"/>
            </a:endParaRPr>
          </a:p>
          <a:p>
            <a:pPr>
              <a:spcAft>
                <a:spcPts val="50"/>
              </a:spcAft>
              <a:defRPr/>
            </a:pPr>
            <a:endParaRPr lang="en-GB" sz="1000" b="1" dirty="0">
              <a:solidFill>
                <a:schemeClr val="accent3"/>
              </a:solidFill>
              <a:latin typeface="+mn-lt"/>
            </a:endParaRPr>
          </a:p>
        </p:txBody>
      </p:sp>
      <p:sp>
        <p:nvSpPr>
          <p:cNvPr id="61" name="Rectangle 60"/>
          <p:cNvSpPr/>
          <p:nvPr/>
        </p:nvSpPr>
        <p:spPr>
          <a:xfrm>
            <a:off x="242094" y="771550"/>
            <a:ext cx="3033762" cy="1628651"/>
          </a:xfrm>
          <a:prstGeom prst="rect">
            <a:avLst/>
          </a:prstGeom>
        </p:spPr>
        <p:txBody>
          <a:bodyPr wrap="square">
            <a:spAutoFit/>
          </a:bodyPr>
          <a:lstStyle/>
          <a:p>
            <a:pPr>
              <a:spcAft>
                <a:spcPts val="50"/>
              </a:spcAft>
              <a:defRPr/>
            </a:pPr>
            <a:r>
              <a:rPr lang="en-GB" sz="1100" b="1" dirty="0">
                <a:latin typeface="Calibri" panose="020F0502020204030204" pitchFamily="34" charset="0"/>
              </a:rPr>
              <a:t>Problem Statement &amp; </a:t>
            </a:r>
            <a:r>
              <a:rPr lang="en-GB" sz="1100" b="1" dirty="0" smtClean="0">
                <a:latin typeface="Calibri" panose="020F0502020204030204" pitchFamily="34" charset="0"/>
              </a:rPr>
              <a:t>Objective:</a:t>
            </a:r>
          </a:p>
          <a:p>
            <a:pPr>
              <a:spcAft>
                <a:spcPts val="50"/>
              </a:spcAft>
              <a:defRPr/>
            </a:pPr>
            <a:r>
              <a:rPr lang="en-GB" sz="1100" dirty="0" smtClean="0">
                <a:latin typeface="Calibri" panose="020F0502020204030204" pitchFamily="34" charset="0"/>
              </a:rPr>
              <a:t>There </a:t>
            </a:r>
            <a:r>
              <a:rPr lang="en-GB" sz="1100" dirty="0">
                <a:latin typeface="Calibri" panose="020F0502020204030204" pitchFamily="34" charset="0"/>
              </a:rPr>
              <a:t>are a number of outstanding change requests in progress which overlap in terms of data source and  reporting purpose.  The objective of this recommendation is to agree the best way to approach these XRN’s to minimise regret spend and provide value and benefit to customers as soon as possible.</a:t>
            </a:r>
          </a:p>
          <a:p>
            <a:pPr>
              <a:spcAft>
                <a:spcPts val="50"/>
              </a:spcAft>
              <a:defRPr/>
            </a:pPr>
            <a:endParaRPr lang="en-GB" sz="1100" b="1" dirty="0" smtClean="0">
              <a:latin typeface="Calibri" panose="020F0502020204030204" pitchFamily="34" charset="0"/>
            </a:endParaRPr>
          </a:p>
        </p:txBody>
      </p:sp>
      <p:sp>
        <p:nvSpPr>
          <p:cNvPr id="62" name="Rectangle 61"/>
          <p:cNvSpPr/>
          <p:nvPr/>
        </p:nvSpPr>
        <p:spPr>
          <a:xfrm>
            <a:off x="6484593" y="771550"/>
            <a:ext cx="2335879" cy="1133644"/>
          </a:xfrm>
          <a:prstGeom prst="rect">
            <a:avLst/>
          </a:prstGeom>
        </p:spPr>
        <p:txBody>
          <a:bodyPr wrap="square">
            <a:spAutoFit/>
          </a:bodyPr>
          <a:lstStyle/>
          <a:p>
            <a:pPr>
              <a:spcAft>
                <a:spcPts val="50"/>
              </a:spcAft>
              <a:defRPr/>
            </a:pPr>
            <a:r>
              <a:rPr lang="en-GB" sz="1100" b="1" dirty="0" smtClean="0">
                <a:latin typeface="Calibri" panose="020F0502020204030204" pitchFamily="34" charset="0"/>
              </a:rPr>
              <a:t>Benefits / Financial Impact:</a:t>
            </a:r>
          </a:p>
          <a:p>
            <a:pPr>
              <a:spcAft>
                <a:spcPts val="50"/>
              </a:spcAft>
              <a:defRPr/>
            </a:pPr>
            <a:r>
              <a:rPr lang="en-GB" sz="1100" dirty="0" smtClean="0">
                <a:latin typeface="Calibri" panose="020F0502020204030204" pitchFamily="34" charset="0"/>
              </a:rPr>
              <a:t>Reduce regret spend.</a:t>
            </a:r>
          </a:p>
          <a:p>
            <a:pPr>
              <a:spcAft>
                <a:spcPts val="50"/>
              </a:spcAft>
              <a:defRPr/>
            </a:pPr>
            <a:r>
              <a:rPr lang="en-GB" sz="1100" dirty="0" smtClean="0">
                <a:latin typeface="Calibri" panose="020F0502020204030204" pitchFamily="34" charset="0"/>
              </a:rPr>
              <a:t>Indicative costs to change in isolation – unknown currently pending outcome of this recommendation (to avoid regret spend).</a:t>
            </a:r>
            <a:endParaRPr lang="en-GB" sz="1100" dirty="0">
              <a:latin typeface="Calibri" panose="020F0502020204030204" pitchFamily="34" charset="0"/>
            </a:endParaRPr>
          </a:p>
        </p:txBody>
      </p:sp>
      <p:sp>
        <p:nvSpPr>
          <p:cNvPr id="26" name="TextBox 25"/>
          <p:cNvSpPr txBox="1"/>
          <p:nvPr/>
        </p:nvSpPr>
        <p:spPr>
          <a:xfrm>
            <a:off x="242094" y="2283718"/>
            <a:ext cx="8651776" cy="261610"/>
          </a:xfrm>
          <a:prstGeom prst="rect">
            <a:avLst/>
          </a:prstGeom>
          <a:solidFill>
            <a:schemeClr val="bg1">
              <a:lumMod val="85000"/>
            </a:schemeClr>
          </a:solidFill>
          <a:ln>
            <a:solidFill>
              <a:schemeClr val="accent1"/>
            </a:solidFill>
          </a:ln>
        </p:spPr>
        <p:txBody>
          <a:bodyPr wrap="square" rtlCol="0">
            <a:spAutoFit/>
          </a:bodyPr>
          <a:lstStyle/>
          <a:p>
            <a:r>
              <a:rPr lang="en-GB" sz="1100" b="1" dirty="0" smtClean="0">
                <a:latin typeface="Calibri" panose="020F0502020204030204" pitchFamily="34" charset="0"/>
              </a:rPr>
              <a:t>Option 2 </a:t>
            </a:r>
            <a:r>
              <a:rPr lang="en-GB" sz="1100" b="1" dirty="0">
                <a:latin typeface="Calibri" panose="020F0502020204030204" pitchFamily="34" charset="0"/>
              </a:rPr>
              <a:t>– Progress the  </a:t>
            </a:r>
            <a:r>
              <a:rPr lang="en-GB" sz="1100" b="1" dirty="0" smtClean="0">
                <a:latin typeface="Calibri" panose="020F0502020204030204" pitchFamily="34" charset="0"/>
              </a:rPr>
              <a:t>PARR report changes ( XRN4864, XRN4779 and XRN4876) only:  Indicative costs –  not currently known</a:t>
            </a:r>
            <a:endParaRPr lang="en-GB" b="1" dirty="0"/>
          </a:p>
        </p:txBody>
      </p:sp>
      <p:sp>
        <p:nvSpPr>
          <p:cNvPr id="27" name="TextBox 26"/>
          <p:cNvSpPr txBox="1"/>
          <p:nvPr/>
        </p:nvSpPr>
        <p:spPr>
          <a:xfrm>
            <a:off x="242094" y="2788014"/>
            <a:ext cx="8651776" cy="2160000"/>
          </a:xfrm>
          <a:prstGeom prst="rect">
            <a:avLst/>
          </a:prstGeom>
          <a:solidFill>
            <a:schemeClr val="bg1">
              <a:lumMod val="85000"/>
            </a:schemeClr>
          </a:solidFill>
          <a:ln>
            <a:solidFill>
              <a:srgbClr val="3E5AA8"/>
            </a:solidFill>
          </a:ln>
        </p:spPr>
        <p:txBody>
          <a:bodyPr wrap="square" rtlCol="0">
            <a:spAutoFit/>
          </a:bodyPr>
          <a:lstStyle/>
          <a:p>
            <a:pPr>
              <a:buClr>
                <a:schemeClr val="accent1"/>
              </a:buClr>
              <a:defRPr/>
            </a:pPr>
            <a:r>
              <a:rPr lang="en-GB" sz="1400" dirty="0">
                <a:latin typeface="Calibri" panose="020F0502020204030204" pitchFamily="34" charset="0"/>
              </a:rPr>
              <a:t>Pros</a:t>
            </a:r>
            <a:r>
              <a:rPr lang="en-GB" sz="1400" dirty="0" smtClean="0">
                <a:latin typeface="Calibri" panose="020F0502020204030204" pitchFamily="34" charset="0"/>
              </a:rPr>
              <a:t>:					Cons:</a:t>
            </a:r>
          </a:p>
          <a:p>
            <a:pPr>
              <a:buClr>
                <a:schemeClr val="accent1"/>
              </a:buClr>
              <a:defRPr/>
            </a:pPr>
            <a:endParaRPr lang="en-GB" sz="1400" dirty="0" smtClean="0">
              <a:latin typeface="Calibri" panose="020F0502020204030204" pitchFamily="34" charset="0"/>
            </a:endParaRPr>
          </a:p>
          <a:p>
            <a:pPr marL="285750" indent="-285750">
              <a:buClr>
                <a:schemeClr val="accent1"/>
              </a:buClr>
              <a:buFont typeface="Wingdings 3" panose="05040102010807070707" pitchFamily="18" charset="2"/>
              <a:buChar char=""/>
              <a:defRPr/>
            </a:pPr>
            <a:endParaRPr lang="en-GB" sz="1400" dirty="0" smtClean="0">
              <a:latin typeface="Calibri" panose="020F0502020204030204" pitchFamily="34" charset="0"/>
            </a:endParaRPr>
          </a:p>
          <a:p>
            <a:pPr>
              <a:defRPr/>
            </a:pPr>
            <a:endParaRPr lang="en-GB" dirty="0" smtClean="0"/>
          </a:p>
          <a:p>
            <a:pPr>
              <a:defRPr/>
            </a:pPr>
            <a:endParaRPr lang="en-GB" dirty="0"/>
          </a:p>
        </p:txBody>
      </p:sp>
      <p:sp>
        <p:nvSpPr>
          <p:cNvPr id="30" name="TextBox 29"/>
          <p:cNvSpPr txBox="1"/>
          <p:nvPr/>
        </p:nvSpPr>
        <p:spPr>
          <a:xfrm>
            <a:off x="323528" y="3018894"/>
            <a:ext cx="4176464" cy="1785104"/>
          </a:xfrm>
          <a:prstGeom prst="rect">
            <a:avLst/>
          </a:prstGeom>
          <a:noFill/>
        </p:spPr>
        <p:txBody>
          <a:bodyPr wrap="square" rtlCol="0">
            <a:spAutoFit/>
          </a:bodyPr>
          <a:lstStyle/>
          <a:p>
            <a:pPr marL="285750" indent="-285750">
              <a:buClr>
                <a:schemeClr val="accent1"/>
              </a:buClr>
              <a:buFont typeface="Wingdings 3" panose="05040102010807070707" pitchFamily="18" charset="2"/>
              <a:buChar char=""/>
              <a:defRPr/>
            </a:pPr>
            <a:r>
              <a:rPr lang="en-GB" sz="1100" dirty="0" smtClean="0">
                <a:latin typeface="Calibri" panose="020F0502020204030204" pitchFamily="34" charset="0"/>
              </a:rPr>
              <a:t>Progressing these changes together will provide the majority of lower level data needed by Shippers to take corrective action should they be notified by PAC of poor performance.</a:t>
            </a:r>
          </a:p>
          <a:p>
            <a:pPr marL="285750" indent="-285750">
              <a:buClr>
                <a:schemeClr val="accent1"/>
              </a:buClr>
              <a:buFont typeface="Wingdings 3" panose="05040102010807070707" pitchFamily="18" charset="2"/>
              <a:buChar char=""/>
              <a:defRPr/>
            </a:pPr>
            <a:r>
              <a:rPr lang="en-GB" sz="1100" dirty="0" smtClean="0">
                <a:latin typeface="Calibri" panose="020F0502020204030204" pitchFamily="34" charset="0"/>
              </a:rPr>
              <a:t>Some of the additional data being delivered will also fulfil some of the UIG Taskforce recommendations and committee approved routes for delivery therefore is a strategic initiative.</a:t>
            </a:r>
          </a:p>
          <a:p>
            <a:pPr marL="285750" indent="-285750">
              <a:buClr>
                <a:schemeClr val="accent1"/>
              </a:buClr>
              <a:buFont typeface="Wingdings 3" panose="05040102010807070707" pitchFamily="18" charset="2"/>
              <a:buChar char=""/>
              <a:defRPr/>
            </a:pPr>
            <a:r>
              <a:rPr lang="en-GB" sz="1100" dirty="0" smtClean="0">
                <a:latin typeface="Calibri" panose="020F0502020204030204" pitchFamily="34" charset="0"/>
              </a:rPr>
              <a:t>Avoids making changes to the Shipper Packs which may become obsolete once the PARR Reports have more supporting information therefore minimising regret spend.</a:t>
            </a:r>
            <a:endParaRPr lang="en-GB" sz="1100" dirty="0">
              <a:latin typeface="Calibri" panose="020F0502020204030204" pitchFamily="34" charset="0"/>
            </a:endParaRPr>
          </a:p>
          <a:p>
            <a:pPr>
              <a:buClr>
                <a:schemeClr val="accent1"/>
              </a:buClr>
              <a:defRPr/>
            </a:pPr>
            <a:endParaRPr lang="en-GB" sz="1100" dirty="0">
              <a:latin typeface="Calibri" panose="020F0502020204030204" pitchFamily="34" charset="0"/>
            </a:endParaRPr>
          </a:p>
        </p:txBody>
      </p:sp>
      <p:sp>
        <p:nvSpPr>
          <p:cNvPr id="39" name="TextBox 38"/>
          <p:cNvSpPr txBox="1"/>
          <p:nvPr/>
        </p:nvSpPr>
        <p:spPr>
          <a:xfrm>
            <a:off x="4711303" y="2839164"/>
            <a:ext cx="3960440" cy="1892826"/>
          </a:xfrm>
          <a:prstGeom prst="rect">
            <a:avLst/>
          </a:prstGeom>
          <a:noFill/>
        </p:spPr>
        <p:txBody>
          <a:bodyPr wrap="square" rtlCol="0">
            <a:spAutoFit/>
          </a:bodyPr>
          <a:lstStyle/>
          <a:p>
            <a:pPr>
              <a:buClr>
                <a:schemeClr val="accent1"/>
              </a:buClr>
            </a:pPr>
            <a:endParaRPr lang="en-GB" sz="1100" dirty="0">
              <a:latin typeface="Calibri" panose="020F0502020204030204" pitchFamily="34" charset="0"/>
            </a:endParaRPr>
          </a:p>
          <a:p>
            <a:pPr marL="285750" indent="-285750">
              <a:buClr>
                <a:schemeClr val="accent1"/>
              </a:buClr>
              <a:buFont typeface="Wingdings 3" panose="05040102010807070707" pitchFamily="18" charset="2"/>
              <a:buChar char=""/>
            </a:pPr>
            <a:r>
              <a:rPr lang="en-GB" sz="1100" dirty="0" smtClean="0">
                <a:latin typeface="Calibri" panose="020F0502020204030204" pitchFamily="34" charset="0"/>
              </a:rPr>
              <a:t>Risk : May still need to make the changes to the shipper packs should it be discovered in detailed design that the best place to display the data is in the Shipper Packs – currently reporting at AQ and not Product class.</a:t>
            </a:r>
            <a:endParaRPr lang="en-GB" sz="1100" dirty="0">
              <a:latin typeface="Calibri" panose="020F0502020204030204" pitchFamily="34" charset="0"/>
            </a:endParaRPr>
          </a:p>
          <a:p>
            <a:pPr marL="285750" indent="-285750">
              <a:buClr>
                <a:schemeClr val="accent1"/>
              </a:buClr>
              <a:buFont typeface="Wingdings 3" panose="05040102010807070707" pitchFamily="18" charset="2"/>
              <a:buChar char=""/>
            </a:pPr>
            <a:r>
              <a:rPr lang="en-GB" sz="1100" dirty="0">
                <a:latin typeface="Calibri" panose="020F0502020204030204" pitchFamily="34" charset="0"/>
              </a:rPr>
              <a:t>Risk: </a:t>
            </a:r>
            <a:r>
              <a:rPr lang="en-GB" sz="1100" dirty="0" smtClean="0">
                <a:latin typeface="Calibri" panose="020F0502020204030204" pitchFamily="34" charset="0"/>
              </a:rPr>
              <a:t>May require additional investment for providing the data at lower level granularity due to size and transfer of data – possible will need SFTP route or secure location in the cloud to host.</a:t>
            </a:r>
            <a:endParaRPr lang="en-GB" sz="1100" dirty="0">
              <a:latin typeface="Calibri" panose="020F0502020204030204" pitchFamily="34" charset="0"/>
            </a:endParaRPr>
          </a:p>
          <a:p>
            <a:endParaRPr lang="en-GB" dirty="0"/>
          </a:p>
        </p:txBody>
      </p:sp>
    </p:spTree>
    <p:extLst>
      <p:ext uri="{BB962C8B-B14F-4D97-AF65-F5344CB8AC3E}">
        <p14:creationId xmlns:p14="http://schemas.microsoft.com/office/powerpoint/2010/main" val="4001495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Calibri" panose="020F0502020204030204" pitchFamily="34" charset="0"/>
              </a:rPr>
              <a:t>Shipper Pack, PARR Reporting XRN delivery recommendation </a:t>
            </a:r>
            <a:endParaRPr lang="en-GB" sz="2000" dirty="0">
              <a:latin typeface="Calibri" panose="020F0502020204030204" pitchFamily="34" charset="0"/>
            </a:endParaRPr>
          </a:p>
        </p:txBody>
      </p:sp>
      <p:sp>
        <p:nvSpPr>
          <p:cNvPr id="52" name="Rectangle 6"/>
          <p:cNvSpPr/>
          <p:nvPr/>
        </p:nvSpPr>
        <p:spPr>
          <a:xfrm>
            <a:off x="242094" y="699542"/>
            <a:ext cx="2889746" cy="145424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3" name="Rectangle 6"/>
          <p:cNvSpPr/>
          <p:nvPr/>
        </p:nvSpPr>
        <p:spPr>
          <a:xfrm>
            <a:off x="3194422" y="699542"/>
            <a:ext cx="3105770" cy="145424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7" name="Rectangle 6"/>
          <p:cNvSpPr/>
          <p:nvPr/>
        </p:nvSpPr>
        <p:spPr>
          <a:xfrm>
            <a:off x="6372200" y="699542"/>
            <a:ext cx="2520280" cy="145424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9" name="Rectangle 6"/>
          <p:cNvSpPr/>
          <p:nvPr/>
        </p:nvSpPr>
        <p:spPr>
          <a:xfrm>
            <a:off x="242094" y="267494"/>
            <a:ext cx="8651776" cy="322101"/>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60" name="Rectangle 59"/>
          <p:cNvSpPr/>
          <p:nvPr/>
        </p:nvSpPr>
        <p:spPr>
          <a:xfrm>
            <a:off x="3203848" y="699542"/>
            <a:ext cx="2870894" cy="1454244"/>
          </a:xfrm>
          <a:prstGeom prst="rect">
            <a:avLst/>
          </a:prstGeom>
        </p:spPr>
        <p:txBody>
          <a:bodyPr wrap="square">
            <a:spAutoFit/>
          </a:bodyPr>
          <a:lstStyle/>
          <a:p>
            <a:pPr>
              <a:spcAft>
                <a:spcPts val="50"/>
              </a:spcAft>
              <a:defRPr/>
            </a:pPr>
            <a:r>
              <a:rPr lang="en-GB" sz="1000" b="1" dirty="0" smtClean="0"/>
              <a:t>Description:</a:t>
            </a:r>
          </a:p>
          <a:p>
            <a:pPr>
              <a:spcAft>
                <a:spcPts val="50"/>
              </a:spcAft>
              <a:defRPr/>
            </a:pPr>
            <a:r>
              <a:rPr lang="en-GB" sz="1100" dirty="0" smtClean="0">
                <a:latin typeface="Calibri" panose="020F0502020204030204" pitchFamily="34" charset="0"/>
              </a:rPr>
              <a:t>Within XRN4789 there is a request to update the glossary to make it more relevant.</a:t>
            </a:r>
          </a:p>
          <a:p>
            <a:pPr>
              <a:spcAft>
                <a:spcPts val="50"/>
              </a:spcAft>
              <a:defRPr/>
            </a:pPr>
            <a:r>
              <a:rPr lang="en-GB" sz="1100" dirty="0" smtClean="0">
                <a:latin typeface="Calibri" panose="020F0502020204030204" pitchFamily="34" charset="0"/>
              </a:rPr>
              <a:t>As per Option two there are four PARR Reporting changes which will have similar code changes and require the same resource to develop and test.</a:t>
            </a:r>
            <a:endParaRPr lang="en-GB" sz="1100" dirty="0">
              <a:latin typeface="Calibri" panose="020F0502020204030204" pitchFamily="34" charset="0"/>
            </a:endParaRPr>
          </a:p>
          <a:p>
            <a:pPr>
              <a:spcAft>
                <a:spcPts val="50"/>
              </a:spcAft>
              <a:defRPr/>
            </a:pPr>
            <a:endParaRPr lang="en-GB" sz="1000" b="1" dirty="0">
              <a:solidFill>
                <a:schemeClr val="accent3"/>
              </a:solidFill>
              <a:latin typeface="+mn-lt"/>
            </a:endParaRPr>
          </a:p>
        </p:txBody>
      </p:sp>
      <p:sp>
        <p:nvSpPr>
          <p:cNvPr id="61" name="Rectangle 60"/>
          <p:cNvSpPr/>
          <p:nvPr/>
        </p:nvSpPr>
        <p:spPr>
          <a:xfrm>
            <a:off x="242094" y="699542"/>
            <a:ext cx="3033762" cy="1610697"/>
          </a:xfrm>
          <a:prstGeom prst="rect">
            <a:avLst/>
          </a:prstGeom>
        </p:spPr>
        <p:txBody>
          <a:bodyPr wrap="square">
            <a:spAutoFit/>
          </a:bodyPr>
          <a:lstStyle/>
          <a:p>
            <a:pPr>
              <a:spcAft>
                <a:spcPts val="50"/>
              </a:spcAft>
              <a:defRPr/>
            </a:pPr>
            <a:r>
              <a:rPr lang="en-GB" sz="1000" b="1" dirty="0"/>
              <a:t>Problem Statement &amp; </a:t>
            </a:r>
            <a:r>
              <a:rPr lang="en-GB" sz="1000" b="1" dirty="0" smtClean="0"/>
              <a:t>Objective:</a:t>
            </a:r>
          </a:p>
          <a:p>
            <a:pPr>
              <a:spcAft>
                <a:spcPts val="50"/>
              </a:spcAft>
              <a:defRPr/>
            </a:pPr>
            <a:r>
              <a:rPr lang="en-GB" sz="1100" dirty="0">
                <a:latin typeface="Calibri" panose="020F0502020204030204" pitchFamily="34" charset="0"/>
              </a:rPr>
              <a:t>There are a number of outstanding change requests in progress which overlap in terms of data source and  reporting purpose.  The objective of this recommendation is to agree the best way to approach these XRN’s to minimise regret spend and provide value and benefit to customers as soon as possible</a:t>
            </a:r>
            <a:r>
              <a:rPr lang="en-GB" sz="1000" dirty="0">
                <a:latin typeface="Calibri" panose="020F0502020204030204" pitchFamily="34" charset="0"/>
              </a:rPr>
              <a:t>.</a:t>
            </a:r>
          </a:p>
          <a:p>
            <a:pPr>
              <a:spcAft>
                <a:spcPts val="50"/>
              </a:spcAft>
              <a:defRPr/>
            </a:pPr>
            <a:endParaRPr lang="en-GB" sz="1000" b="1" dirty="0" smtClean="0"/>
          </a:p>
        </p:txBody>
      </p:sp>
      <p:sp>
        <p:nvSpPr>
          <p:cNvPr id="62" name="Rectangle 61"/>
          <p:cNvSpPr/>
          <p:nvPr/>
        </p:nvSpPr>
        <p:spPr>
          <a:xfrm>
            <a:off x="6335864" y="699542"/>
            <a:ext cx="2412600" cy="1269578"/>
          </a:xfrm>
          <a:prstGeom prst="rect">
            <a:avLst/>
          </a:prstGeom>
        </p:spPr>
        <p:txBody>
          <a:bodyPr wrap="square">
            <a:spAutoFit/>
          </a:bodyPr>
          <a:lstStyle/>
          <a:p>
            <a:pPr>
              <a:spcAft>
                <a:spcPts val="50"/>
              </a:spcAft>
              <a:defRPr/>
            </a:pPr>
            <a:r>
              <a:rPr lang="en-GB" sz="1000" b="1" dirty="0" smtClean="0">
                <a:latin typeface="+mn-lt"/>
              </a:rPr>
              <a:t>Benefits / Financial Impact:</a:t>
            </a:r>
          </a:p>
          <a:p>
            <a:pPr>
              <a:spcAft>
                <a:spcPts val="50"/>
              </a:spcAft>
              <a:defRPr/>
            </a:pPr>
            <a:r>
              <a:rPr lang="en-GB" sz="1000" dirty="0" smtClean="0"/>
              <a:t>Reduce regret spend.</a:t>
            </a:r>
          </a:p>
          <a:p>
            <a:pPr>
              <a:spcAft>
                <a:spcPts val="50"/>
              </a:spcAft>
              <a:defRPr/>
            </a:pPr>
            <a:r>
              <a:rPr lang="en-GB" sz="1000" dirty="0" smtClean="0"/>
              <a:t> </a:t>
            </a:r>
            <a:r>
              <a:rPr lang="en-GB" sz="1100" dirty="0">
                <a:latin typeface="Calibri" panose="020F0502020204030204" pitchFamily="34" charset="0"/>
              </a:rPr>
              <a:t>Indicative costs to change in isolation – unknown currently pending outcome of this recommendation (to avoid regret spend).</a:t>
            </a:r>
          </a:p>
          <a:p>
            <a:pPr>
              <a:spcAft>
                <a:spcPts val="50"/>
              </a:spcAft>
              <a:defRPr/>
            </a:pPr>
            <a:endParaRPr lang="en-GB" sz="1000" dirty="0">
              <a:solidFill>
                <a:srgbClr val="FF0000"/>
              </a:solidFill>
            </a:endParaRPr>
          </a:p>
        </p:txBody>
      </p:sp>
      <p:sp>
        <p:nvSpPr>
          <p:cNvPr id="26" name="TextBox 25"/>
          <p:cNvSpPr txBox="1"/>
          <p:nvPr/>
        </p:nvSpPr>
        <p:spPr>
          <a:xfrm>
            <a:off x="242094" y="2238132"/>
            <a:ext cx="8651776" cy="261610"/>
          </a:xfrm>
          <a:prstGeom prst="rect">
            <a:avLst/>
          </a:prstGeom>
          <a:solidFill>
            <a:schemeClr val="bg1">
              <a:lumMod val="85000"/>
            </a:schemeClr>
          </a:solidFill>
          <a:ln>
            <a:solidFill>
              <a:schemeClr val="accent1"/>
            </a:solidFill>
          </a:ln>
        </p:spPr>
        <p:txBody>
          <a:bodyPr wrap="square" rtlCol="0">
            <a:spAutoFit/>
          </a:bodyPr>
          <a:lstStyle/>
          <a:p>
            <a:r>
              <a:rPr lang="en-GB" sz="1100" b="1" dirty="0" smtClean="0">
                <a:latin typeface="Calibri" panose="020F0502020204030204" pitchFamily="34" charset="0"/>
              </a:rPr>
              <a:t>Option 3  </a:t>
            </a:r>
            <a:r>
              <a:rPr lang="en-GB" sz="1100" b="1" dirty="0">
                <a:latin typeface="Calibri" panose="020F0502020204030204" pitchFamily="34" charset="0"/>
              </a:rPr>
              <a:t>– </a:t>
            </a:r>
            <a:r>
              <a:rPr lang="en-GB" sz="1100" b="1" dirty="0" smtClean="0">
                <a:latin typeface="Calibri" panose="020F0502020204030204" pitchFamily="34" charset="0"/>
              </a:rPr>
              <a:t>Progress the glossary changes for the Shipper Packs and deliver all the PARR Report XRNs together </a:t>
            </a:r>
            <a:r>
              <a:rPr lang="en-GB" sz="1100" b="1" dirty="0">
                <a:latin typeface="Calibri" panose="020F0502020204030204" pitchFamily="34" charset="0"/>
              </a:rPr>
              <a:t> </a:t>
            </a:r>
            <a:r>
              <a:rPr lang="en-GB" sz="1100" b="1" dirty="0" smtClean="0">
                <a:latin typeface="Calibri" panose="020F0502020204030204" pitchFamily="34" charset="0"/>
              </a:rPr>
              <a:t>- not currently known</a:t>
            </a:r>
            <a:endParaRPr lang="en-GB" b="1" dirty="0"/>
          </a:p>
        </p:txBody>
      </p:sp>
      <p:sp>
        <p:nvSpPr>
          <p:cNvPr id="27" name="TextBox 26"/>
          <p:cNvSpPr txBox="1"/>
          <p:nvPr/>
        </p:nvSpPr>
        <p:spPr>
          <a:xfrm>
            <a:off x="242094" y="2571750"/>
            <a:ext cx="8651776" cy="2412000"/>
          </a:xfrm>
          <a:prstGeom prst="rect">
            <a:avLst/>
          </a:prstGeom>
          <a:solidFill>
            <a:schemeClr val="bg1">
              <a:lumMod val="85000"/>
            </a:schemeClr>
          </a:solidFill>
          <a:ln>
            <a:solidFill>
              <a:srgbClr val="3E5AA8"/>
            </a:solidFill>
          </a:ln>
        </p:spPr>
        <p:txBody>
          <a:bodyPr wrap="square" rtlCol="0">
            <a:spAutoFit/>
          </a:bodyPr>
          <a:lstStyle/>
          <a:p>
            <a:pPr>
              <a:buClr>
                <a:schemeClr val="accent1"/>
              </a:buClr>
              <a:defRPr/>
            </a:pPr>
            <a:r>
              <a:rPr lang="en-GB" sz="1400" dirty="0">
                <a:latin typeface="Calibri" panose="020F0502020204030204" pitchFamily="34" charset="0"/>
              </a:rPr>
              <a:t>Pros</a:t>
            </a:r>
            <a:r>
              <a:rPr lang="en-GB" sz="1400" dirty="0" smtClean="0">
                <a:latin typeface="Calibri" panose="020F0502020204030204" pitchFamily="34" charset="0"/>
              </a:rPr>
              <a:t>:					Cons:</a:t>
            </a:r>
          </a:p>
          <a:p>
            <a:pPr>
              <a:buClr>
                <a:schemeClr val="accent1"/>
              </a:buClr>
              <a:defRPr/>
            </a:pPr>
            <a:endParaRPr lang="en-GB" sz="1400" dirty="0" smtClean="0">
              <a:latin typeface="Calibri" panose="020F0502020204030204" pitchFamily="34" charset="0"/>
            </a:endParaRPr>
          </a:p>
          <a:p>
            <a:pPr marL="285750" indent="-285750">
              <a:buClr>
                <a:schemeClr val="accent1"/>
              </a:buClr>
              <a:buFont typeface="Wingdings 3" panose="05040102010807070707" pitchFamily="18" charset="2"/>
              <a:buChar char=""/>
              <a:defRPr/>
            </a:pPr>
            <a:endParaRPr lang="en-GB" sz="1400" dirty="0" smtClean="0">
              <a:latin typeface="Calibri" panose="020F0502020204030204" pitchFamily="34" charset="0"/>
            </a:endParaRPr>
          </a:p>
          <a:p>
            <a:pPr>
              <a:defRPr/>
            </a:pPr>
            <a:endParaRPr lang="en-GB" dirty="0" smtClean="0"/>
          </a:p>
          <a:p>
            <a:pPr>
              <a:defRPr/>
            </a:pPr>
            <a:endParaRPr lang="en-GB" dirty="0"/>
          </a:p>
        </p:txBody>
      </p:sp>
      <p:sp>
        <p:nvSpPr>
          <p:cNvPr id="30" name="TextBox 29"/>
          <p:cNvSpPr txBox="1"/>
          <p:nvPr/>
        </p:nvSpPr>
        <p:spPr>
          <a:xfrm>
            <a:off x="323528" y="2859782"/>
            <a:ext cx="4176464" cy="2292935"/>
          </a:xfrm>
          <a:prstGeom prst="rect">
            <a:avLst/>
          </a:prstGeom>
          <a:noFill/>
        </p:spPr>
        <p:txBody>
          <a:bodyPr wrap="square" rtlCol="0">
            <a:spAutoFit/>
          </a:bodyPr>
          <a:lstStyle/>
          <a:p>
            <a:pPr marL="285750" indent="-285750">
              <a:buClr>
                <a:schemeClr val="accent1"/>
              </a:buClr>
              <a:buFont typeface="Wingdings 3" panose="05040102010807070707" pitchFamily="18" charset="2"/>
              <a:buChar char=""/>
              <a:defRPr/>
            </a:pPr>
            <a:r>
              <a:rPr lang="en-GB" sz="1100" dirty="0" smtClean="0">
                <a:latin typeface="Calibri" panose="020F0502020204030204" pitchFamily="34" charset="0"/>
              </a:rPr>
              <a:t>Progressing the Shipper Pack Glossary changes will provide immediate benefit to all Shippers including new entrants to the market</a:t>
            </a:r>
          </a:p>
          <a:p>
            <a:pPr marL="285750" indent="-285750">
              <a:buClr>
                <a:schemeClr val="accent1"/>
              </a:buClr>
              <a:buFont typeface="Wingdings 3" panose="05040102010807070707" pitchFamily="18" charset="2"/>
              <a:buChar char=""/>
              <a:defRPr/>
            </a:pPr>
            <a:r>
              <a:rPr lang="en-GB" sz="1100" dirty="0" smtClean="0">
                <a:latin typeface="Calibri" panose="020F0502020204030204" pitchFamily="34" charset="0"/>
              </a:rPr>
              <a:t>Progressing </a:t>
            </a:r>
            <a:r>
              <a:rPr lang="en-GB" sz="1100" dirty="0">
                <a:latin typeface="Calibri" panose="020F0502020204030204" pitchFamily="34" charset="0"/>
              </a:rPr>
              <a:t>these changes together will provide the majority of lower level data needed by Shippers to take corrective action should they be notified by PAC of poor performance.</a:t>
            </a:r>
          </a:p>
          <a:p>
            <a:pPr marL="285750" indent="-285750">
              <a:buClr>
                <a:schemeClr val="accent1"/>
              </a:buClr>
              <a:buFont typeface="Wingdings 3" panose="05040102010807070707" pitchFamily="18" charset="2"/>
              <a:buChar char=""/>
              <a:defRPr/>
            </a:pPr>
            <a:r>
              <a:rPr lang="en-GB" sz="1100" dirty="0">
                <a:latin typeface="Calibri" panose="020F0502020204030204" pitchFamily="34" charset="0"/>
              </a:rPr>
              <a:t>Some of the additional data being delivered will also fulfil some of the UIG Taskforce recommendations and committee approved routes for delivery therefore is a strategic initiative.</a:t>
            </a:r>
          </a:p>
          <a:p>
            <a:pPr marL="285750" indent="-285750">
              <a:buClr>
                <a:schemeClr val="accent1"/>
              </a:buClr>
              <a:buFont typeface="Wingdings 3" panose="05040102010807070707" pitchFamily="18" charset="2"/>
              <a:buChar char=""/>
              <a:defRPr/>
            </a:pPr>
            <a:r>
              <a:rPr lang="en-GB" sz="1100" dirty="0">
                <a:latin typeface="Calibri" panose="020F0502020204030204" pitchFamily="34" charset="0"/>
              </a:rPr>
              <a:t>Avoids making changes to the Shipper Packs which may become obsolete once the PARR Reports have more supporting information therefore minimising regret spend.</a:t>
            </a:r>
          </a:p>
          <a:p>
            <a:pPr>
              <a:buClr>
                <a:schemeClr val="accent1"/>
              </a:buClr>
              <a:defRPr/>
            </a:pPr>
            <a:endParaRPr lang="en-GB" sz="1100" dirty="0">
              <a:latin typeface="Calibri" panose="020F0502020204030204" pitchFamily="34" charset="0"/>
            </a:endParaRPr>
          </a:p>
        </p:txBody>
      </p:sp>
      <p:sp>
        <p:nvSpPr>
          <p:cNvPr id="39" name="TextBox 38"/>
          <p:cNvSpPr txBox="1"/>
          <p:nvPr/>
        </p:nvSpPr>
        <p:spPr>
          <a:xfrm>
            <a:off x="4711303" y="2715766"/>
            <a:ext cx="3960440" cy="1892826"/>
          </a:xfrm>
          <a:prstGeom prst="rect">
            <a:avLst/>
          </a:prstGeom>
          <a:noFill/>
        </p:spPr>
        <p:txBody>
          <a:bodyPr wrap="square" rtlCol="0">
            <a:spAutoFit/>
          </a:bodyPr>
          <a:lstStyle/>
          <a:p>
            <a:pPr>
              <a:buClr>
                <a:schemeClr val="accent1"/>
              </a:buClr>
            </a:pPr>
            <a:endParaRPr lang="en-GB" sz="1100" dirty="0">
              <a:latin typeface="Calibri" panose="020F0502020204030204" pitchFamily="34" charset="0"/>
            </a:endParaRPr>
          </a:p>
          <a:p>
            <a:pPr marL="285750" indent="-285750">
              <a:buClr>
                <a:schemeClr val="accent1"/>
              </a:buClr>
              <a:buFont typeface="Wingdings 3" panose="05040102010807070707" pitchFamily="18" charset="2"/>
              <a:buChar char=""/>
            </a:pPr>
            <a:r>
              <a:rPr lang="en-GB" sz="1100" dirty="0" smtClean="0">
                <a:latin typeface="Calibri" panose="020F0502020204030204" pitchFamily="34" charset="0"/>
              </a:rPr>
              <a:t>Risk: May </a:t>
            </a:r>
            <a:r>
              <a:rPr lang="en-GB" sz="1100" dirty="0">
                <a:latin typeface="Calibri" panose="020F0502020204030204" pitchFamily="34" charset="0"/>
              </a:rPr>
              <a:t>still need to make the changes to the shipper packs should it be discovered in detailed design that the best place to display the data is in the Shipper Packs – currently reporting at </a:t>
            </a:r>
            <a:r>
              <a:rPr lang="en-GB" sz="1100" dirty="0" smtClean="0">
                <a:latin typeface="Calibri" panose="020F0502020204030204" pitchFamily="34" charset="0"/>
              </a:rPr>
              <a:t>AQ band </a:t>
            </a:r>
            <a:r>
              <a:rPr lang="en-GB" sz="1100" dirty="0">
                <a:latin typeface="Calibri" panose="020F0502020204030204" pitchFamily="34" charset="0"/>
              </a:rPr>
              <a:t>and not Product class.</a:t>
            </a:r>
          </a:p>
          <a:p>
            <a:pPr marL="285750" indent="-285750">
              <a:buClr>
                <a:schemeClr val="accent1"/>
              </a:buClr>
              <a:buFont typeface="Wingdings 3" panose="05040102010807070707" pitchFamily="18" charset="2"/>
              <a:buChar char=""/>
            </a:pPr>
            <a:r>
              <a:rPr lang="en-GB" sz="1100" dirty="0">
                <a:latin typeface="Calibri" panose="020F0502020204030204" pitchFamily="34" charset="0"/>
              </a:rPr>
              <a:t>Risk: May require additional investment for providing the data at lower level granularity due to size and transfer of </a:t>
            </a:r>
            <a:r>
              <a:rPr lang="en-GB" sz="1100" dirty="0" smtClean="0">
                <a:latin typeface="Calibri" panose="020F0502020204030204" pitchFamily="34" charset="0"/>
              </a:rPr>
              <a:t>data via the Shipper Pack </a:t>
            </a:r>
            <a:r>
              <a:rPr lang="en-GB" sz="1100" dirty="0">
                <a:latin typeface="Calibri" panose="020F0502020204030204" pitchFamily="34" charset="0"/>
              </a:rPr>
              <a:t>– possible will need SFTP route or secure location in the cloud to host.</a:t>
            </a:r>
          </a:p>
          <a:p>
            <a:endParaRPr lang="en-GB" dirty="0"/>
          </a:p>
        </p:txBody>
      </p:sp>
    </p:spTree>
    <p:extLst>
      <p:ext uri="{BB962C8B-B14F-4D97-AF65-F5344CB8AC3E}">
        <p14:creationId xmlns:p14="http://schemas.microsoft.com/office/powerpoint/2010/main" val="32810249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40149253"/>
              </p:ext>
            </p:extLst>
          </p:nvPr>
        </p:nvGraphicFramePr>
        <p:xfrm>
          <a:off x="35496" y="5380062"/>
          <a:ext cx="8345978" cy="1639590"/>
        </p:xfrm>
        <a:graphic>
          <a:graphicData uri="http://schemas.openxmlformats.org/drawingml/2006/table">
            <a:tbl>
              <a:tblPr firstRow="1" bandRow="1">
                <a:tableStyleId>{E8B1032C-EA38-4F05-BA0D-38AFFFC7BED3}</a:tableStyleId>
              </a:tblPr>
              <a:tblGrid>
                <a:gridCol w="8345978"/>
              </a:tblGrid>
              <a:tr h="328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E5AA8"/>
                          </a:solidFill>
                        </a:rPr>
                        <a:t>1- BO Generated Reports</a:t>
                      </a:r>
                      <a:endParaRPr lang="en-GB" sz="1100" b="1" kern="1200" dirty="0">
                        <a:solidFill>
                          <a:srgbClr val="3E5AA8"/>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953305">
                <a:tc>
                  <a:txBody>
                    <a:bodyPr/>
                    <a:lstStyle/>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US" sz="1000" b="0" kern="1200" baseline="0" dirty="0" smtClean="0">
                          <a:solidFill>
                            <a:schemeClr val="bg1">
                              <a:lumMod val="50000"/>
                            </a:schemeClr>
                          </a:solidFill>
                          <a:latin typeface="Arial" panose="020B0604020202020204" pitchFamily="34" charset="0"/>
                          <a:ea typeface="+mn-ea"/>
                          <a:cs typeface="Arial" panose="020B0604020202020204" pitchFamily="34" charset="0"/>
                        </a:rPr>
                        <a:t>Existing reports will be amended and 2 new reports created to recreate the current charts that are manually created as of today</a:t>
                      </a:r>
                    </a:p>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US" sz="1000" b="0" kern="1200" baseline="0" dirty="0" smtClean="0">
                          <a:solidFill>
                            <a:schemeClr val="bg1">
                              <a:lumMod val="50000"/>
                            </a:schemeClr>
                          </a:solidFill>
                          <a:latin typeface="Arial" panose="020B0604020202020204" pitchFamily="34" charset="0"/>
                          <a:ea typeface="+mn-ea"/>
                          <a:cs typeface="Arial" panose="020B0604020202020204" pitchFamily="34" charset="0"/>
                        </a:rPr>
                        <a:t>Two new reports created on existing data model in BO</a:t>
                      </a:r>
                    </a:p>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Defect fix is required as none of the required reports will be possible without it</a:t>
                      </a:r>
                    </a:p>
                    <a:p>
                      <a:pPr marL="171450" marR="0"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The BW table DA_FCST_ALLOC_LDZ_UIG that is sourced from Gemini, and the ISU sourced table CONH will be used to populate all 3 charts:</a:t>
                      </a:r>
                    </a:p>
                    <a:p>
                      <a:pPr marL="628650" marR="0" lvl="1"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Weekly UIG Stats</a:t>
                      </a:r>
                    </a:p>
                    <a:p>
                      <a:pPr marL="628650" marR="0" lvl="1"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Allocation Reconciled</a:t>
                      </a:r>
                    </a:p>
                    <a:p>
                      <a:pPr marL="628650" marR="0" lvl="1" indent="-171450" algn="l" defTabSz="914400" rtl="0" eaLnBrk="1" fontAlgn="auto" latinLnBrk="0" hangingPunct="1">
                        <a:lnSpc>
                          <a:spcPct val="100000"/>
                        </a:lnSpc>
                        <a:spcBef>
                          <a:spcPts val="0"/>
                        </a:spcBef>
                        <a:spcAft>
                          <a:spcPts val="0"/>
                        </a:spcAft>
                        <a:buClrTx/>
                        <a:buSzTx/>
                        <a:buFont typeface="Wingdings"/>
                        <a:buChar char="Ø"/>
                        <a:tabLst/>
                        <a:defRPr/>
                      </a:pP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UIG Post Rec</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sp>
        <p:nvSpPr>
          <p:cNvPr id="4" name="Rectangle 6"/>
          <p:cNvSpPr>
            <a:spLocks noGrp="1"/>
          </p:cNvSpPr>
          <p:nvPr>
            <p:ph idx="1"/>
          </p:nvPr>
        </p:nvSpPr>
        <p:spPr>
          <a:xfrm>
            <a:off x="242094" y="843558"/>
            <a:ext cx="3177778" cy="3816424"/>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indent="0">
              <a:buNone/>
              <a:defRPr/>
            </a:pPr>
            <a:r>
              <a:rPr lang="en-GB" sz="1400" b="1" dirty="0" smtClean="0">
                <a:solidFill>
                  <a:schemeClr val="tx1"/>
                </a:solidFill>
                <a:latin typeface="Calibri" panose="020F0502020204030204" pitchFamily="34" charset="0"/>
              </a:rPr>
              <a:t>Recommended Option 3: Progress </a:t>
            </a:r>
            <a:r>
              <a:rPr lang="en-GB" sz="1400" b="1" dirty="0">
                <a:solidFill>
                  <a:schemeClr val="tx1"/>
                </a:solidFill>
                <a:latin typeface="Calibri" panose="020F0502020204030204" pitchFamily="34" charset="0"/>
              </a:rPr>
              <a:t>the glossary changes for the Shipper Packs and deliver all the PARR Report XRNs together </a:t>
            </a:r>
            <a:endParaRPr lang="en-GB" sz="1400" b="1" dirty="0" smtClean="0">
              <a:solidFill>
                <a:schemeClr val="tx1"/>
              </a:solidFill>
              <a:latin typeface="Calibri" panose="020F0502020204030204" pitchFamily="34" charset="0"/>
            </a:endParaRPr>
          </a:p>
          <a:p>
            <a:pPr>
              <a:buFont typeface="Wingdings 3" panose="05040102010807070707" pitchFamily="18" charset="2"/>
              <a:buChar char=""/>
              <a:defRPr/>
            </a:pPr>
            <a:endParaRPr lang="en-GB" sz="1300" dirty="0" smtClean="0">
              <a:solidFill>
                <a:schemeClr val="tx1"/>
              </a:solidFill>
              <a:latin typeface="Calibri" panose="020F0502020204030204" pitchFamily="34" charset="0"/>
            </a:endParaRPr>
          </a:p>
          <a:p>
            <a:pPr>
              <a:buFont typeface="Wingdings 3" panose="05040102010807070707" pitchFamily="18" charset="2"/>
              <a:buChar char=""/>
              <a:defRPr/>
            </a:pPr>
            <a:r>
              <a:rPr lang="en-GB" sz="1300" dirty="0" smtClean="0">
                <a:solidFill>
                  <a:schemeClr val="tx1"/>
                </a:solidFill>
                <a:latin typeface="Calibri" panose="020F0502020204030204" pitchFamily="34" charset="0"/>
              </a:rPr>
              <a:t>Option 3 is recommended for the following reasons:</a:t>
            </a:r>
          </a:p>
          <a:p>
            <a:pPr>
              <a:buFont typeface="Wingdings 3" panose="05040102010807070707" pitchFamily="18" charset="2"/>
              <a:buChar char=""/>
              <a:defRPr/>
            </a:pPr>
            <a:r>
              <a:rPr lang="en-GB" sz="1300" dirty="0" smtClean="0">
                <a:solidFill>
                  <a:schemeClr val="tx1"/>
                </a:solidFill>
                <a:latin typeface="Calibri" panose="020F0502020204030204" pitchFamily="34" charset="0"/>
              </a:rPr>
              <a:t>It delivers on all changes, albeit partially for XRN4789 but the glossary changes add immediate value.</a:t>
            </a:r>
          </a:p>
          <a:p>
            <a:pPr>
              <a:buFont typeface="Wingdings 3" panose="05040102010807070707" pitchFamily="18" charset="2"/>
              <a:buChar char=""/>
              <a:defRPr/>
            </a:pPr>
            <a:r>
              <a:rPr lang="en-GB" sz="1300" dirty="0" smtClean="0">
                <a:solidFill>
                  <a:schemeClr val="tx1"/>
                </a:solidFill>
                <a:latin typeface="Calibri" panose="020F0502020204030204" pitchFamily="34" charset="0"/>
              </a:rPr>
              <a:t>Minimises the level of regret spend – if tables in the system are being modified at the same time for all changes. development and testing can be done once rather than several times.</a:t>
            </a:r>
          </a:p>
          <a:p>
            <a:pPr>
              <a:buFont typeface="Wingdings 3" panose="05040102010807070707" pitchFamily="18" charset="2"/>
              <a:buChar char=""/>
              <a:defRPr/>
            </a:pPr>
            <a:r>
              <a:rPr lang="en-GB" sz="1300" dirty="0" smtClean="0">
                <a:solidFill>
                  <a:schemeClr val="tx1"/>
                </a:solidFill>
                <a:latin typeface="Calibri" panose="020F0502020204030204" pitchFamily="34" charset="0"/>
              </a:rPr>
              <a:t>Delivers a strategic approach to change for customers.</a:t>
            </a:r>
          </a:p>
          <a:p>
            <a:pPr>
              <a:buFont typeface="Wingdings 3" panose="05040102010807070707" pitchFamily="18" charset="2"/>
              <a:buChar char=""/>
              <a:defRPr/>
            </a:pPr>
            <a:r>
              <a:rPr lang="en-GB" sz="1300" dirty="0" smtClean="0">
                <a:solidFill>
                  <a:schemeClr val="tx1"/>
                </a:solidFill>
                <a:latin typeface="Calibri" panose="020F0502020204030204" pitchFamily="34" charset="0"/>
              </a:rPr>
              <a:t>Adds value for UIG by giving access to the data that impacts shippers and UIG.</a:t>
            </a:r>
          </a:p>
          <a:p>
            <a:pPr>
              <a:buFont typeface="Wingdings 3" panose="05040102010807070707" pitchFamily="18" charset="2"/>
              <a:buChar char=""/>
              <a:defRPr/>
            </a:pPr>
            <a:r>
              <a:rPr lang="en-GB" sz="1300" dirty="0" smtClean="0">
                <a:solidFill>
                  <a:schemeClr val="tx1"/>
                </a:solidFill>
                <a:latin typeface="Calibri" panose="020F0502020204030204" pitchFamily="34" charset="0"/>
              </a:rPr>
              <a:t>Provides a mid term approach to reporting until delivery of XRN4857 (Reporting Review) and the rationalisation of all reports.</a:t>
            </a:r>
            <a:endParaRPr lang="en-GB" sz="1300" dirty="0">
              <a:solidFill>
                <a:schemeClr val="tx1"/>
              </a:solidFill>
              <a:latin typeface="Calibri" panose="020F0502020204030204" pitchFamily="34" charset="0"/>
            </a:endParaRPr>
          </a:p>
        </p:txBody>
      </p:sp>
      <p:sp>
        <p:nvSpPr>
          <p:cNvPr id="6" name="Rectangle 6"/>
          <p:cNvSpPr/>
          <p:nvPr/>
        </p:nvSpPr>
        <p:spPr>
          <a:xfrm>
            <a:off x="242094" y="267494"/>
            <a:ext cx="8651776" cy="322101"/>
          </a:xfrm>
          <a:custGeom>
            <a:avLst/>
            <a:gdLst>
              <a:gd name="connsiteX0" fmla="*/ 0 w 8658637"/>
              <a:gd name="connsiteY0" fmla="*/ 0 h 1080120"/>
              <a:gd name="connsiteX1" fmla="*/ 8658637 w 8658637"/>
              <a:gd name="connsiteY1" fmla="*/ 0 h 1080120"/>
              <a:gd name="connsiteX2" fmla="*/ 8658637 w 8658637"/>
              <a:gd name="connsiteY2" fmla="*/ 1080120 h 1080120"/>
              <a:gd name="connsiteX3" fmla="*/ 0 w 8658637"/>
              <a:gd name="connsiteY3" fmla="*/ 1080120 h 1080120"/>
              <a:gd name="connsiteX4" fmla="*/ 0 w 8658637"/>
              <a:gd name="connsiteY4" fmla="*/ 0 h 1080120"/>
              <a:gd name="connsiteX0" fmla="*/ 0 w 8658637"/>
              <a:gd name="connsiteY0" fmla="*/ 0 h 1080120"/>
              <a:gd name="connsiteX1" fmla="*/ 8658637 w 8658637"/>
              <a:gd name="connsiteY1" fmla="*/ 0 h 1080120"/>
              <a:gd name="connsiteX2" fmla="*/ 8658637 w 8658637"/>
              <a:gd name="connsiteY2" fmla="*/ 1080120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658637 w 8658637"/>
              <a:gd name="connsiteY3" fmla="*/ 1080120 h 1080120"/>
              <a:gd name="connsiteX4" fmla="*/ 8441943 w 8658637"/>
              <a:gd name="connsiteY4" fmla="*/ 1078136 h 1080120"/>
              <a:gd name="connsiteX5" fmla="*/ 0 w 8658637"/>
              <a:gd name="connsiteY5" fmla="*/ 1080120 h 1080120"/>
              <a:gd name="connsiteX6" fmla="*/ 0 w 8658637"/>
              <a:gd name="connsiteY6"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9134590"/>
              <a:gd name="connsiteY0" fmla="*/ 0 h 1080120"/>
              <a:gd name="connsiteX1" fmla="*/ 8658637 w 9134590"/>
              <a:gd name="connsiteY1" fmla="*/ 0 h 1080120"/>
              <a:gd name="connsiteX2" fmla="*/ 8656255 w 9134590"/>
              <a:gd name="connsiteY2" fmla="*/ 873348 h 1080120"/>
              <a:gd name="connsiteX3" fmla="*/ 8441943 w 9134590"/>
              <a:gd name="connsiteY3" fmla="*/ 1078136 h 1080120"/>
              <a:gd name="connsiteX4" fmla="*/ 0 w 9134590"/>
              <a:gd name="connsiteY4" fmla="*/ 1080120 h 1080120"/>
              <a:gd name="connsiteX5" fmla="*/ 0 w 9134590"/>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 name="connsiteX0" fmla="*/ 0 w 8658637"/>
              <a:gd name="connsiteY0" fmla="*/ 0 h 1080120"/>
              <a:gd name="connsiteX1" fmla="*/ 8658637 w 8658637"/>
              <a:gd name="connsiteY1" fmla="*/ 0 h 1080120"/>
              <a:gd name="connsiteX2" fmla="*/ 8656255 w 8658637"/>
              <a:gd name="connsiteY2" fmla="*/ 873348 h 1080120"/>
              <a:gd name="connsiteX3" fmla="*/ 8441943 w 8658637"/>
              <a:gd name="connsiteY3" fmla="*/ 1078136 h 1080120"/>
              <a:gd name="connsiteX4" fmla="*/ 0 w 8658637"/>
              <a:gd name="connsiteY4" fmla="*/ 1080120 h 1080120"/>
              <a:gd name="connsiteX5" fmla="*/ 0 w 8658637"/>
              <a:gd name="connsiteY5"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637" h="1080120">
                <a:moveTo>
                  <a:pt x="0" y="0"/>
                </a:moveTo>
                <a:lnTo>
                  <a:pt x="8658637" y="0"/>
                </a:lnTo>
                <a:lnTo>
                  <a:pt x="8656255" y="873348"/>
                </a:lnTo>
                <a:cubicBezTo>
                  <a:pt x="8653476" y="991125"/>
                  <a:pt x="8560677" y="1077011"/>
                  <a:pt x="8441943" y="1078136"/>
                </a:cubicBezTo>
                <a:lnTo>
                  <a:pt x="0" y="1080120"/>
                </a:lnTo>
                <a:lnTo>
                  <a:pt x="0" y="0"/>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1">
              <a:spcAft>
                <a:spcPts val="50"/>
              </a:spcAft>
              <a:buFont typeface="Arial" charset="0"/>
              <a:buNone/>
              <a:defRPr/>
            </a:pPr>
            <a:endParaRPr lang="en-GB" sz="1000" dirty="0" smtClean="0">
              <a:solidFill>
                <a:schemeClr val="tx2"/>
              </a:solidFill>
            </a:endParaRPr>
          </a:p>
        </p:txBody>
      </p:sp>
      <p:sp>
        <p:nvSpPr>
          <p:cNvPr id="5" name="Rectangle 4"/>
          <p:cNvSpPr/>
          <p:nvPr/>
        </p:nvSpPr>
        <p:spPr>
          <a:xfrm>
            <a:off x="242094" y="220263"/>
            <a:ext cx="8651776" cy="400110"/>
          </a:xfrm>
          <a:prstGeom prst="rect">
            <a:avLst/>
          </a:prstGeom>
        </p:spPr>
        <p:txBody>
          <a:bodyPr wrap="square">
            <a:spAutoFit/>
          </a:bodyPr>
          <a:lstStyle/>
          <a:p>
            <a:pPr algn="ctr"/>
            <a:r>
              <a:rPr lang="en-US" sz="2000" b="1" dirty="0">
                <a:solidFill>
                  <a:srgbClr val="3E5AA8"/>
                </a:solidFill>
                <a:latin typeface="Calibri" panose="020F0502020204030204" pitchFamily="34" charset="0"/>
              </a:rPr>
              <a:t>Shipper Pack, PARR Reporting XRN delivery recommendation </a:t>
            </a:r>
            <a:endParaRPr lang="en-GB" sz="2000" b="1" dirty="0">
              <a:solidFill>
                <a:srgbClr val="3E5AA8"/>
              </a:solidFill>
            </a:endParaRPr>
          </a:p>
        </p:txBody>
      </p:sp>
      <p:sp>
        <p:nvSpPr>
          <p:cNvPr id="7" name="Flowchart: Connector 6"/>
          <p:cNvSpPr/>
          <p:nvPr/>
        </p:nvSpPr>
        <p:spPr>
          <a:xfrm>
            <a:off x="7308304" y="1923678"/>
            <a:ext cx="1440160" cy="144016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Connector 8"/>
          <p:cNvSpPr/>
          <p:nvPr/>
        </p:nvSpPr>
        <p:spPr>
          <a:xfrm>
            <a:off x="5285978" y="1324583"/>
            <a:ext cx="1080120" cy="108012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Connector 9"/>
          <p:cNvSpPr/>
          <p:nvPr/>
        </p:nvSpPr>
        <p:spPr>
          <a:xfrm>
            <a:off x="6372200" y="2463738"/>
            <a:ext cx="1440160" cy="14401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Connector 10"/>
          <p:cNvSpPr/>
          <p:nvPr/>
        </p:nvSpPr>
        <p:spPr>
          <a:xfrm>
            <a:off x="7236296" y="3219822"/>
            <a:ext cx="1152128" cy="122413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292080" y="1575542"/>
            <a:ext cx="1080120" cy="600164"/>
          </a:xfrm>
          <a:prstGeom prst="rect">
            <a:avLst/>
          </a:prstGeom>
          <a:noFill/>
        </p:spPr>
        <p:txBody>
          <a:bodyPr wrap="square" rtlCol="0">
            <a:spAutoFit/>
          </a:bodyPr>
          <a:lstStyle/>
          <a:p>
            <a:r>
              <a:rPr lang="en-GB" sz="1100" b="1" dirty="0" smtClean="0"/>
              <a:t>Shipper Pack Glossary changes</a:t>
            </a:r>
            <a:endParaRPr lang="en-GB" sz="1100" b="1" dirty="0"/>
          </a:p>
        </p:txBody>
      </p:sp>
      <p:sp>
        <p:nvSpPr>
          <p:cNvPr id="13" name="TextBox 12"/>
          <p:cNvSpPr txBox="1"/>
          <p:nvPr/>
        </p:nvSpPr>
        <p:spPr>
          <a:xfrm>
            <a:off x="6732240" y="2787774"/>
            <a:ext cx="936104" cy="600164"/>
          </a:xfrm>
          <a:prstGeom prst="rect">
            <a:avLst/>
          </a:prstGeom>
          <a:noFill/>
        </p:spPr>
        <p:txBody>
          <a:bodyPr wrap="square" rtlCol="0">
            <a:spAutoFit/>
          </a:bodyPr>
          <a:lstStyle/>
          <a:p>
            <a:r>
              <a:rPr lang="en-GB" sz="1100" b="1" dirty="0" smtClean="0"/>
              <a:t>PARR Report Changes</a:t>
            </a:r>
            <a:endParaRPr lang="en-GB" sz="1100" b="1" dirty="0"/>
          </a:p>
        </p:txBody>
      </p:sp>
      <p:sp>
        <p:nvSpPr>
          <p:cNvPr id="14" name="TextBox 13"/>
          <p:cNvSpPr txBox="1"/>
          <p:nvPr/>
        </p:nvSpPr>
        <p:spPr>
          <a:xfrm>
            <a:off x="7668344" y="2427734"/>
            <a:ext cx="720080" cy="430887"/>
          </a:xfrm>
          <a:prstGeom prst="rect">
            <a:avLst/>
          </a:prstGeom>
          <a:noFill/>
        </p:spPr>
        <p:txBody>
          <a:bodyPr wrap="square" rtlCol="0">
            <a:spAutoFit/>
          </a:bodyPr>
          <a:lstStyle/>
          <a:p>
            <a:r>
              <a:rPr lang="en-GB" sz="1100" b="1" dirty="0" smtClean="0"/>
              <a:t>UIG Reports</a:t>
            </a:r>
            <a:endParaRPr lang="en-GB" sz="1100" b="1" dirty="0"/>
          </a:p>
        </p:txBody>
      </p:sp>
      <p:sp>
        <p:nvSpPr>
          <p:cNvPr id="15" name="TextBox 14"/>
          <p:cNvSpPr txBox="1"/>
          <p:nvPr/>
        </p:nvSpPr>
        <p:spPr>
          <a:xfrm>
            <a:off x="7452320" y="3507854"/>
            <a:ext cx="936104" cy="600164"/>
          </a:xfrm>
          <a:prstGeom prst="rect">
            <a:avLst/>
          </a:prstGeom>
          <a:noFill/>
        </p:spPr>
        <p:txBody>
          <a:bodyPr wrap="square" rtlCol="0">
            <a:spAutoFit/>
          </a:bodyPr>
          <a:lstStyle/>
          <a:p>
            <a:r>
              <a:rPr lang="en-GB" sz="1100" b="1" dirty="0" smtClean="0"/>
              <a:t>Shipper Pack Changes</a:t>
            </a:r>
            <a:endParaRPr lang="en-GB" sz="1100" b="1" dirty="0"/>
          </a:p>
        </p:txBody>
      </p:sp>
      <p:cxnSp>
        <p:nvCxnSpPr>
          <p:cNvPr id="3" name="Straight Arrow Connector 2"/>
          <p:cNvCxnSpPr/>
          <p:nvPr/>
        </p:nvCxnSpPr>
        <p:spPr>
          <a:xfrm>
            <a:off x="3419872" y="2067694"/>
            <a:ext cx="18661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19872" y="3044364"/>
            <a:ext cx="2808312" cy="49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419872" y="2175706"/>
            <a:ext cx="4032448" cy="862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32040" y="771550"/>
            <a:ext cx="3744416" cy="288032"/>
          </a:xfrm>
          <a:prstGeom prst="rect">
            <a:avLst/>
          </a:prstGeom>
          <a:solidFill>
            <a:srgbClr val="B1D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25" name="TextBox 24"/>
          <p:cNvSpPr txBox="1"/>
          <p:nvPr/>
        </p:nvSpPr>
        <p:spPr>
          <a:xfrm>
            <a:off x="5508104" y="771550"/>
            <a:ext cx="864096" cy="261610"/>
          </a:xfrm>
          <a:prstGeom prst="rect">
            <a:avLst/>
          </a:prstGeom>
          <a:noFill/>
        </p:spPr>
        <p:txBody>
          <a:bodyPr wrap="square" rtlCol="0">
            <a:spAutoFit/>
          </a:bodyPr>
          <a:lstStyle/>
          <a:p>
            <a:r>
              <a:rPr lang="en-GB" sz="1100" b="1" dirty="0" smtClean="0"/>
              <a:t>Q2 ‘19</a:t>
            </a:r>
            <a:endParaRPr lang="en-GB" sz="1100" b="1" dirty="0"/>
          </a:p>
        </p:txBody>
      </p:sp>
      <p:cxnSp>
        <p:nvCxnSpPr>
          <p:cNvPr id="27" name="Straight Arrow Connector 26"/>
          <p:cNvCxnSpPr/>
          <p:nvPr/>
        </p:nvCxnSpPr>
        <p:spPr>
          <a:xfrm>
            <a:off x="5796136" y="1033160"/>
            <a:ext cx="0" cy="242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48264" y="771550"/>
            <a:ext cx="1440160" cy="261610"/>
          </a:xfrm>
          <a:prstGeom prst="rect">
            <a:avLst/>
          </a:prstGeom>
          <a:noFill/>
        </p:spPr>
        <p:txBody>
          <a:bodyPr wrap="square" rtlCol="0">
            <a:spAutoFit/>
          </a:bodyPr>
          <a:lstStyle/>
          <a:p>
            <a:r>
              <a:rPr lang="en-GB" sz="1100" b="1" dirty="0" smtClean="0"/>
              <a:t>Q3 ’19 (indicative)</a:t>
            </a:r>
            <a:endParaRPr lang="en-GB" sz="1100" b="1" dirty="0"/>
          </a:p>
        </p:txBody>
      </p:sp>
      <p:cxnSp>
        <p:nvCxnSpPr>
          <p:cNvPr id="35" name="Straight Arrow Connector 34"/>
          <p:cNvCxnSpPr/>
          <p:nvPr/>
        </p:nvCxnSpPr>
        <p:spPr>
          <a:xfrm>
            <a:off x="3419872" y="3063248"/>
            <a:ext cx="3816424" cy="1044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236296" y="1059582"/>
            <a:ext cx="0" cy="1404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664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3a. AQ Defects</a:t>
            </a:r>
            <a:endParaRPr lang="en-GB" dirty="0"/>
          </a:p>
        </p:txBody>
      </p:sp>
      <p:sp>
        <p:nvSpPr>
          <p:cNvPr id="3" name="TextBox 2"/>
          <p:cNvSpPr txBox="1"/>
          <p:nvPr/>
        </p:nvSpPr>
        <p:spPr>
          <a:xfrm>
            <a:off x="683568" y="1203598"/>
            <a:ext cx="7488832" cy="707886"/>
          </a:xfrm>
          <a:prstGeom prst="rect">
            <a:avLst/>
          </a:prstGeom>
          <a:noFill/>
        </p:spPr>
        <p:txBody>
          <a:bodyPr wrap="square" rtlCol="0">
            <a:spAutoFit/>
          </a:bodyPr>
          <a:lstStyle/>
          <a:p>
            <a:r>
              <a:rPr lang="en-GB" sz="2000" dirty="0"/>
              <a:t>The AQ Defects spreadsheet </a:t>
            </a:r>
            <a:r>
              <a:rPr lang="en-GB" sz="2000" dirty="0" smtClean="0"/>
              <a:t>is saved </a:t>
            </a:r>
            <a:r>
              <a:rPr lang="en-GB" sz="2000" dirty="0"/>
              <a:t>in the DSG pages on </a:t>
            </a:r>
            <a:r>
              <a:rPr lang="en-GB" sz="2000" dirty="0" smtClean="0">
                <a:hlinkClick r:id="rId2"/>
              </a:rPr>
              <a:t>xoserve.com</a:t>
            </a:r>
            <a:r>
              <a:rPr lang="en-GB" sz="2000" dirty="0" smtClean="0">
                <a:solidFill>
                  <a:schemeClr val="accent1"/>
                </a:solidFill>
              </a:rPr>
              <a:t> </a:t>
            </a:r>
            <a:r>
              <a:rPr lang="en-GB" sz="2000" dirty="0" smtClean="0"/>
              <a:t>listed as 3a. AQ Defects</a:t>
            </a:r>
            <a:endParaRPr lang="en-GB" sz="2000" dirty="0"/>
          </a:p>
        </p:txBody>
      </p:sp>
    </p:spTree>
    <p:extLst>
      <p:ext uri="{BB962C8B-B14F-4D97-AF65-F5344CB8AC3E}">
        <p14:creationId xmlns:p14="http://schemas.microsoft.com/office/powerpoint/2010/main" val="1002480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19"/>
            <a:ext cx="8229600" cy="1008112"/>
          </a:xfrm>
        </p:spPr>
        <p:txBody>
          <a:bodyPr>
            <a:normAutofit fontScale="90000"/>
          </a:bodyPr>
          <a:lstStyle/>
          <a:p>
            <a:r>
              <a:rPr lang="en-GB" dirty="0"/>
              <a:t>8</a:t>
            </a:r>
            <a:r>
              <a:rPr lang="en-GB" dirty="0" smtClean="0"/>
              <a:t>. Undergoing Solution Options Impact Assessment Review</a:t>
            </a:r>
            <a:br>
              <a:rPr lang="en-GB" dirty="0" smtClean="0"/>
            </a:br>
            <a:r>
              <a:rPr lang="en-GB" dirty="0"/>
              <a:t/>
            </a:r>
            <a:br>
              <a:rPr lang="en-GB" dirty="0"/>
            </a:br>
            <a:endParaRPr lang="en-GB" dirty="0"/>
          </a:p>
        </p:txBody>
      </p:sp>
      <p:sp>
        <p:nvSpPr>
          <p:cNvPr id="3" name="TextBox 2"/>
          <p:cNvSpPr txBox="1"/>
          <p:nvPr/>
        </p:nvSpPr>
        <p:spPr>
          <a:xfrm>
            <a:off x="395536" y="1129521"/>
            <a:ext cx="8064896"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8a. </a:t>
            </a:r>
            <a:r>
              <a:rPr lang="en-GB" dirty="0"/>
              <a:t>XRN4833 - Roll Out of Business Intelligence and Data Discovery </a:t>
            </a:r>
            <a:r>
              <a:rPr lang="en-GB" dirty="0" smtClean="0"/>
              <a:t>Capability</a:t>
            </a:r>
          </a:p>
          <a:p>
            <a:pPr marL="285750" indent="-285750">
              <a:buFont typeface="Arial" panose="020B0604020202020204" pitchFamily="34" charset="0"/>
              <a:buChar char="•"/>
            </a:pPr>
            <a:endParaRPr lang="en-GB" dirty="0"/>
          </a:p>
          <a:p>
            <a:r>
              <a:rPr lang="en-GB" dirty="0" smtClean="0"/>
              <a:t>Verbal update to be presented by Jason McLeod</a:t>
            </a:r>
          </a:p>
        </p:txBody>
      </p:sp>
    </p:spTree>
    <p:extLst>
      <p:ext uri="{BB962C8B-B14F-4D97-AF65-F5344CB8AC3E}">
        <p14:creationId xmlns:p14="http://schemas.microsoft.com/office/powerpoint/2010/main" val="2118595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9. Solution Options Impact Assessment Review Completed</a:t>
            </a:r>
            <a:endParaRPr lang="en-GB" dirty="0"/>
          </a:p>
        </p:txBody>
      </p:sp>
      <p:sp>
        <p:nvSpPr>
          <p:cNvPr id="3" name="Content Placeholder 2"/>
          <p:cNvSpPr>
            <a:spLocks noGrp="1"/>
          </p:cNvSpPr>
          <p:nvPr>
            <p:ph idx="1"/>
          </p:nvPr>
        </p:nvSpPr>
        <p:spPr/>
        <p:txBody>
          <a:bodyPr>
            <a:normAutofit/>
          </a:bodyPr>
          <a:lstStyle/>
          <a:p>
            <a:r>
              <a:rPr lang="en-GB" sz="2000" dirty="0"/>
              <a:t>9a. XRN4713 - Actual read following estimated transfer read calculating AQ of 1 (linked to XRN4690</a:t>
            </a:r>
            <a:r>
              <a:rPr lang="en-GB" sz="2000" dirty="0" smtClean="0"/>
              <a:t>)</a:t>
            </a:r>
          </a:p>
          <a:p>
            <a:r>
              <a:rPr lang="en-GB" sz="2000" dirty="0" smtClean="0"/>
              <a:t>9b. </a:t>
            </a:r>
            <a:r>
              <a:rPr lang="en-GB" sz="2000" dirty="0"/>
              <a:t>XRN4803 - Removal of validation for AQ Correction Reason 4</a:t>
            </a:r>
          </a:p>
        </p:txBody>
      </p:sp>
    </p:spTree>
    <p:extLst>
      <p:ext uri="{BB962C8B-B14F-4D97-AF65-F5344CB8AC3E}">
        <p14:creationId xmlns:p14="http://schemas.microsoft.com/office/powerpoint/2010/main" val="1873159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mtClean="0"/>
              <a:t>9a. XRN4713 </a:t>
            </a:r>
            <a:r>
              <a:rPr lang="en-GB" dirty="0"/>
              <a:t>- Actual Read following Estimated Transfer Read Calculating AQ of 1 - Enduring Solution</a:t>
            </a:r>
          </a:p>
        </p:txBody>
      </p:sp>
      <p:sp>
        <p:nvSpPr>
          <p:cNvPr id="3" name="Subtitle 2"/>
          <p:cNvSpPr>
            <a:spLocks noGrp="1"/>
          </p:cNvSpPr>
          <p:nvPr>
            <p:ph type="subTitle" idx="1"/>
          </p:nvPr>
        </p:nvSpPr>
        <p:spPr/>
        <p:txBody>
          <a:bodyPr/>
          <a:lstStyle/>
          <a:p>
            <a:r>
              <a:rPr lang="en-US" dirty="0" smtClean="0">
                <a:solidFill>
                  <a:schemeClr val="bg1">
                    <a:lumMod val="50000"/>
                  </a:schemeClr>
                </a:solidFill>
              </a:rPr>
              <a:t>High </a:t>
            </a:r>
            <a:r>
              <a:rPr lang="en-US" dirty="0">
                <a:solidFill>
                  <a:schemeClr val="bg1">
                    <a:lumMod val="50000"/>
                  </a:schemeClr>
                </a:solidFill>
              </a:rPr>
              <a:t>Level Solution Option Assessment </a:t>
            </a:r>
            <a:endParaRPr lang="en-GB" dirty="0">
              <a:solidFill>
                <a:schemeClr val="bg1">
                  <a:lumMod val="50000"/>
                </a:schemeClr>
              </a:solidFill>
            </a:endParaRPr>
          </a:p>
        </p:txBody>
      </p:sp>
    </p:spTree>
    <p:extLst>
      <p:ext uri="{BB962C8B-B14F-4D97-AF65-F5344CB8AC3E}">
        <p14:creationId xmlns:p14="http://schemas.microsoft.com/office/powerpoint/2010/main" val="2563666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Overview</a:t>
            </a:r>
          </a:p>
        </p:txBody>
      </p:sp>
      <p:graphicFrame>
        <p:nvGraphicFramePr>
          <p:cNvPr id="4" name="Table 3"/>
          <p:cNvGraphicFramePr>
            <a:graphicFrameLocks noGrp="1"/>
          </p:cNvGraphicFramePr>
          <p:nvPr>
            <p:extLst>
              <p:ext uri="{D42A27DB-BD31-4B8C-83A1-F6EECF244321}">
                <p14:modId xmlns:p14="http://schemas.microsoft.com/office/powerpoint/2010/main" val="1225998121"/>
              </p:ext>
            </p:extLst>
          </p:nvPr>
        </p:nvGraphicFramePr>
        <p:xfrm>
          <a:off x="354124" y="771550"/>
          <a:ext cx="8345978" cy="1303105"/>
        </p:xfrm>
        <a:graphic>
          <a:graphicData uri="http://schemas.openxmlformats.org/drawingml/2006/table">
            <a:tbl>
              <a:tblPr firstRow="1" bandRow="1">
                <a:tableStyleId>{E8B1032C-EA38-4F05-BA0D-38AFFFC7BED3}</a:tableStyleId>
              </a:tblPr>
              <a:tblGrid>
                <a:gridCol w="8345978"/>
              </a:tblGrid>
              <a:tr h="288000">
                <a:tc>
                  <a:txBody>
                    <a:bodyPr/>
                    <a:lstStyle/>
                    <a:p>
                      <a:pPr algn="l"/>
                      <a:r>
                        <a:rPr lang="en-US" sz="1200" dirty="0" smtClean="0">
                          <a:solidFill>
                            <a:schemeClr val="accent1"/>
                          </a:solidFill>
                        </a:rPr>
                        <a:t>XRN4713 - Actual Read following Estimated Transfer Read Calculating AQ of 1 - Enduring Solution</a:t>
                      </a: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015105">
                <a:tc>
                  <a:txBody>
                    <a:bodyPr/>
                    <a:lstStyle/>
                    <a:p>
                      <a:r>
                        <a:rPr lang="en-US" sz="1050" b="0" dirty="0" smtClean="0">
                          <a:solidFill>
                            <a:schemeClr val="bg1">
                              <a:lumMod val="50000"/>
                            </a:schemeClr>
                          </a:solidFill>
                        </a:rPr>
                        <a:t>The original change proposal XRN4690 was raised, and following solution review the recommendation was to implement a transitional/temporary solution (‘Option 2’) to carry forward the prevailing Rolling AQ in the instance of a negative consumption value being in the first variance period considered for the AQ process.   XRN4713 was raised to look at options for an enduring solution that would consider the possibility of re-estimating the Shipper Transfer Reads following receipt a cyclic read that causes a negative consumption.  As agreed</a:t>
                      </a:r>
                      <a:r>
                        <a:rPr lang="en-US" sz="1050" b="0" baseline="0" dirty="0" smtClean="0">
                          <a:solidFill>
                            <a:schemeClr val="bg1">
                              <a:lumMod val="50000"/>
                            </a:schemeClr>
                          </a:solidFill>
                        </a:rPr>
                        <a:t> at DSG &amp; ChMC solution option 3 (reporting out to Shippers) was agreed to move forward into a HLIA</a:t>
                      </a:r>
                      <a:endParaRPr lang="en-US" sz="1050" b="0" dirty="0" smtClean="0">
                        <a:solidFill>
                          <a:schemeClr val="bg1">
                            <a:lumMod val="50000"/>
                          </a:schemeClr>
                        </a:solidFil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72424860"/>
              </p:ext>
            </p:extLst>
          </p:nvPr>
        </p:nvGraphicFramePr>
        <p:xfrm>
          <a:off x="354124" y="2139702"/>
          <a:ext cx="8345978" cy="2749984"/>
        </p:xfrm>
        <a:graphic>
          <a:graphicData uri="http://schemas.openxmlformats.org/drawingml/2006/table">
            <a:tbl>
              <a:tblPr firstRow="1" bandRow="1">
                <a:tableStyleId>{E8B1032C-EA38-4F05-BA0D-38AFFFC7BED3}</a:tableStyleId>
              </a:tblPr>
              <a:tblGrid>
                <a:gridCol w="8345978"/>
              </a:tblGrid>
              <a:tr h="288000">
                <a:tc>
                  <a:txBody>
                    <a:bodyPr/>
                    <a:lstStyle/>
                    <a:p>
                      <a:pPr algn="l"/>
                      <a:r>
                        <a:rPr lang="en-GB" sz="1200" b="1" dirty="0" smtClean="0">
                          <a:solidFill>
                            <a:schemeClr val="accent1"/>
                          </a:solidFill>
                          <a:latin typeface="Arial" panose="020B0604020202020204" pitchFamily="34" charset="0"/>
                          <a:cs typeface="Arial" panose="020B0604020202020204" pitchFamily="34" charset="0"/>
                        </a:rPr>
                        <a:t>Solution</a:t>
                      </a:r>
                      <a:r>
                        <a:rPr lang="en-GB" sz="1200" b="1" baseline="0" dirty="0" smtClean="0">
                          <a:solidFill>
                            <a:schemeClr val="accent1"/>
                          </a:solidFill>
                          <a:latin typeface="Arial" panose="020B0604020202020204" pitchFamily="34" charset="0"/>
                          <a:cs typeface="Arial" panose="020B0604020202020204" pitchFamily="34" charset="0"/>
                        </a:rPr>
                        <a:t> Options</a:t>
                      </a:r>
                      <a:endParaRPr lang="en-GB" sz="1200" b="1" dirty="0">
                        <a:solidFill>
                          <a:schemeClr val="accent1"/>
                        </a:solidFill>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461984">
                <a:tc>
                  <a:txBody>
                    <a:bodyPr/>
                    <a:lstStyle/>
                    <a:p>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6" name="Diagram 5"/>
          <p:cNvGraphicFramePr/>
          <p:nvPr>
            <p:extLst>
              <p:ext uri="{D42A27DB-BD31-4B8C-83A1-F6EECF244321}">
                <p14:modId xmlns:p14="http://schemas.microsoft.com/office/powerpoint/2010/main" val="1509128082"/>
              </p:ext>
            </p:extLst>
          </p:nvPr>
        </p:nvGraphicFramePr>
        <p:xfrm>
          <a:off x="1115616" y="3003798"/>
          <a:ext cx="7416824" cy="1478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415814195"/>
              </p:ext>
            </p:extLst>
          </p:nvPr>
        </p:nvGraphicFramePr>
        <p:xfrm>
          <a:off x="499410" y="3003798"/>
          <a:ext cx="544198" cy="14785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93052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a:t>
            </a:r>
            <a:r>
              <a:rPr lang="en-US" dirty="0" smtClean="0"/>
              <a:t>3 </a:t>
            </a:r>
            <a:r>
              <a:rPr lang="en-US" dirty="0"/>
              <a:t>- High Level Impact Assessment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059158374"/>
              </p:ext>
            </p:extLst>
          </p:nvPr>
        </p:nvGraphicFramePr>
        <p:xfrm>
          <a:off x="335533" y="771550"/>
          <a:ext cx="8345978" cy="1296144"/>
        </p:xfrm>
        <a:graphic>
          <a:graphicData uri="http://schemas.openxmlformats.org/drawingml/2006/table">
            <a:tbl>
              <a:tblPr firstRow="1" bandRow="1">
                <a:tableStyleId>{E8B1032C-EA38-4F05-BA0D-38AFFFC7BED3}</a:tableStyleId>
              </a:tblPr>
              <a:tblGrid>
                <a:gridCol w="8345978"/>
              </a:tblGrid>
              <a:tr h="288758">
                <a:tc>
                  <a:txBody>
                    <a:bodyPr/>
                    <a:lstStyle/>
                    <a:p>
                      <a:pPr algn="l"/>
                      <a:r>
                        <a:rPr lang="en-GB" sz="1200" dirty="0" smtClean="0">
                          <a:solidFill>
                            <a:srgbClr val="3E5AA8"/>
                          </a:solidFill>
                        </a:rPr>
                        <a:t>3 -  </a:t>
                      </a:r>
                      <a:r>
                        <a:rPr lang="en-US" sz="1200" dirty="0" smtClean="0">
                          <a:solidFill>
                            <a:srgbClr val="3E5AA8"/>
                          </a:solidFill>
                        </a:rPr>
                        <a:t>Notification (report to Shippers)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007386">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dirty="0" smtClean="0">
                          <a:solidFill>
                            <a:schemeClr val="bg1">
                              <a:lumMod val="50000"/>
                            </a:schemeClr>
                          </a:solidFill>
                          <a:latin typeface="Arial" panose="020B0604020202020204" pitchFamily="34" charset="0"/>
                          <a:cs typeface="Arial" panose="020B0604020202020204" pitchFamily="34" charset="0"/>
                        </a:rPr>
                        <a:t>Report</a:t>
                      </a:r>
                      <a:r>
                        <a:rPr lang="en-US" sz="1050" b="0" baseline="0" dirty="0" smtClean="0">
                          <a:solidFill>
                            <a:schemeClr val="bg1">
                              <a:lumMod val="50000"/>
                            </a:schemeClr>
                          </a:solidFill>
                          <a:latin typeface="Arial" panose="020B0604020202020204" pitchFamily="34" charset="0"/>
                          <a:cs typeface="Arial" panose="020B0604020202020204" pitchFamily="34" charset="0"/>
                        </a:rPr>
                        <a:t> to be created informing inbound and outbound Shippers of the presence of a negative consumption pre or post either Shipper Transfer, Class Changes &amp; Re-Confirmations. </a:t>
                      </a:r>
                      <a:endParaRPr lang="en-US" sz="1050" b="0" dirty="0" smtClean="0">
                        <a:solidFill>
                          <a:schemeClr val="bg1">
                            <a:lumMod val="50000"/>
                          </a:schemeClr>
                        </a:solidFill>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5691161"/>
              </p:ext>
            </p:extLst>
          </p:nvPr>
        </p:nvGraphicFramePr>
        <p:xfrm>
          <a:off x="335533" y="2139702"/>
          <a:ext cx="5420907" cy="2071432"/>
        </p:xfrm>
        <a:graphic>
          <a:graphicData uri="http://schemas.openxmlformats.org/drawingml/2006/table">
            <a:tbl>
              <a:tblPr firstRow="1" bandRow="1">
                <a:tableStyleId>{E8B1032C-EA38-4F05-BA0D-38AFFFC7BED3}</a:tableStyleId>
              </a:tblPr>
              <a:tblGrid>
                <a:gridCol w="5420907"/>
              </a:tblGrid>
              <a:tr h="288000">
                <a:tc>
                  <a:txBody>
                    <a:bodyPr/>
                    <a:lstStyle/>
                    <a:p>
                      <a:pPr algn="l"/>
                      <a:r>
                        <a:rPr lang="en-GB" sz="1200" dirty="0" smtClean="0">
                          <a:solidFill>
                            <a:srgbClr val="3E5AA8"/>
                          </a:solidFill>
                        </a:rPr>
                        <a:t>Impacted Systems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783432">
                <a:tc>
                  <a:txBody>
                    <a:bodyPr/>
                    <a:lstStyle/>
                    <a:p>
                      <a:pPr marL="285750" indent="-285750">
                        <a:buFont typeface="Arial" panose="020B0604020202020204" pitchFamily="34" charset="0"/>
                        <a:buChar char="•"/>
                      </a:pPr>
                      <a:endParaRPr lang="en-GB" sz="1600" b="0" dirty="0" smtClean="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0213143"/>
              </p:ext>
            </p:extLst>
          </p:nvPr>
        </p:nvGraphicFramePr>
        <p:xfrm>
          <a:off x="5940152" y="2139702"/>
          <a:ext cx="2736304" cy="2071432"/>
        </p:xfrm>
        <a:graphic>
          <a:graphicData uri="http://schemas.openxmlformats.org/drawingml/2006/table">
            <a:tbl>
              <a:tblPr firstRow="1" bandRow="1">
                <a:tableStyleId>{E8B1032C-EA38-4F05-BA0D-38AFFFC7BED3}</a:tableStyleId>
              </a:tblPr>
              <a:tblGrid>
                <a:gridCol w="2736304"/>
              </a:tblGrid>
              <a:tr h="288000">
                <a:tc>
                  <a:txBody>
                    <a:bodyPr/>
                    <a:lstStyle/>
                    <a:p>
                      <a:pPr algn="l"/>
                      <a:r>
                        <a:rPr lang="en-GB" sz="1200" dirty="0" smtClean="0">
                          <a:solidFill>
                            <a:srgbClr val="3E5AA8"/>
                          </a:solidFill>
                        </a:rPr>
                        <a:t>Assumptions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783432">
                <a:tc>
                  <a:txBody>
                    <a:bodyPr/>
                    <a:lstStyle/>
                    <a:p>
                      <a:pPr marL="285750" indent="-285750">
                        <a:buFont typeface="Arial" panose="020B0604020202020204" pitchFamily="34" charset="0"/>
                        <a:buChar char="•"/>
                      </a:pPr>
                      <a:r>
                        <a:rPr lang="en-GB" sz="1050" dirty="0" smtClean="0">
                          <a:solidFill>
                            <a:schemeClr val="bg1">
                              <a:lumMod val="50000"/>
                            </a:schemeClr>
                          </a:solidFill>
                        </a:rPr>
                        <a:t>Shippers</a:t>
                      </a:r>
                      <a:r>
                        <a:rPr lang="en-GB" sz="1050" baseline="0" dirty="0" smtClean="0">
                          <a:solidFill>
                            <a:schemeClr val="bg1">
                              <a:lumMod val="50000"/>
                            </a:schemeClr>
                          </a:solidFill>
                        </a:rPr>
                        <a:t> to be only recipient</a:t>
                      </a:r>
                    </a:p>
                    <a:p>
                      <a:pPr marL="285750" indent="-285750">
                        <a:buFont typeface="Arial" panose="020B0604020202020204" pitchFamily="34" charset="0"/>
                        <a:buChar char="•"/>
                      </a:pPr>
                      <a:r>
                        <a:rPr lang="en-GB" sz="1050" baseline="0" dirty="0" smtClean="0">
                          <a:solidFill>
                            <a:schemeClr val="bg1">
                              <a:lumMod val="50000"/>
                            </a:schemeClr>
                          </a:solidFill>
                        </a:rPr>
                        <a:t>All Class’s to be considered</a:t>
                      </a:r>
                      <a:endParaRPr lang="en-GB" sz="1050" dirty="0" smtClean="0">
                        <a:solidFill>
                          <a:schemeClr val="bg1">
                            <a:lumMod val="50000"/>
                          </a:schemeClr>
                        </a:solidFill>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68753266"/>
              </p:ext>
            </p:extLst>
          </p:nvPr>
        </p:nvGraphicFramePr>
        <p:xfrm>
          <a:off x="323528" y="4299942"/>
          <a:ext cx="8345979" cy="559264"/>
        </p:xfrm>
        <a:graphic>
          <a:graphicData uri="http://schemas.openxmlformats.org/drawingml/2006/table">
            <a:tbl>
              <a:tblPr firstRow="1" bandRow="1">
                <a:tableStyleId>{E8B1032C-EA38-4F05-BA0D-38AFFFC7BED3}</a:tableStyleId>
              </a:tblPr>
              <a:tblGrid>
                <a:gridCol w="2781993"/>
                <a:gridCol w="2781993"/>
                <a:gridCol w="2781993"/>
              </a:tblGrid>
              <a:tr h="288000">
                <a:tc>
                  <a:txBody>
                    <a:bodyPr/>
                    <a:lstStyle/>
                    <a:p>
                      <a:pPr algn="ctr"/>
                      <a:r>
                        <a:rPr lang="en-GB" sz="1200" dirty="0" smtClean="0">
                          <a:solidFill>
                            <a:srgbClr val="3E5AA8"/>
                          </a:solidFill>
                        </a:rPr>
                        <a:t>Overall Impact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Release Type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High Level</a:t>
                      </a:r>
                      <a:r>
                        <a:rPr lang="en-GB" sz="1200" baseline="0" dirty="0" smtClean="0">
                          <a:solidFill>
                            <a:srgbClr val="3E5AA8"/>
                          </a:solidFill>
                        </a:rPr>
                        <a:t> Cost Estimate</a:t>
                      </a:r>
                      <a:endParaRPr lang="en-GB" sz="12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71264">
                <a:tc>
                  <a:txBody>
                    <a:bodyPr/>
                    <a:lstStyle/>
                    <a:p>
                      <a:pPr marL="0" indent="0" algn="ctr">
                        <a:buFont typeface="Arial" panose="020B0604020202020204" pitchFamily="34" charset="0"/>
                        <a:buNone/>
                      </a:pPr>
                      <a:r>
                        <a:rPr lang="en-GB" sz="1050" b="0" dirty="0" smtClean="0">
                          <a:solidFill>
                            <a:schemeClr val="bg1">
                              <a:lumMod val="50000"/>
                            </a:schemeClr>
                          </a:solidFill>
                          <a:latin typeface="Arial" panose="020B0604020202020204" pitchFamily="34" charset="0"/>
                          <a:cs typeface="Arial" panose="020B0604020202020204" pitchFamily="34" charset="0"/>
                        </a:rPr>
                        <a:t>Low</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smtClean="0">
                          <a:solidFill>
                            <a:schemeClr val="bg1">
                              <a:lumMod val="50000"/>
                            </a:schemeClr>
                          </a:solidFill>
                          <a:latin typeface="Arial" panose="020B0604020202020204" pitchFamily="34" charset="0"/>
                          <a:cs typeface="Arial" panose="020B0604020202020204" pitchFamily="34" charset="0"/>
                        </a:rPr>
                        <a:t>Data Release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smtClean="0">
                          <a:solidFill>
                            <a:schemeClr val="bg1">
                              <a:lumMod val="50000"/>
                            </a:schemeClr>
                          </a:solidFill>
                          <a:latin typeface="Arial" panose="020B0604020202020204" pitchFamily="34" charset="0"/>
                          <a:cs typeface="Arial" panose="020B0604020202020204" pitchFamily="34" charset="0"/>
                        </a:rPr>
                        <a:t>0 – 15,000 GBP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sp>
        <p:nvSpPr>
          <p:cNvPr id="12" name="Rectangle 11">
            <a:extLst>
              <a:ext uri="{FF2B5EF4-FFF2-40B4-BE49-F238E27FC236}">
                <a16:creationId xmlns="" xmlns:a16="http://schemas.microsoft.com/office/drawing/2014/main" id="{A181D1D2-942F-43B0-9372-71DE2B5DD4D2}"/>
              </a:ext>
            </a:extLst>
          </p:cNvPr>
          <p:cNvSpPr/>
          <p:nvPr/>
        </p:nvSpPr>
        <p:spPr>
          <a:xfrm>
            <a:off x="755576" y="3137722"/>
            <a:ext cx="86409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Marketflow</a:t>
            </a:r>
            <a:endParaRPr lang="en-GB" sz="1050" dirty="0">
              <a:solidFill>
                <a:srgbClr val="3E5AA8"/>
              </a:solidFill>
            </a:endParaRPr>
          </a:p>
        </p:txBody>
      </p:sp>
      <p:sp>
        <p:nvSpPr>
          <p:cNvPr id="13" name="Rectangle 12">
            <a:extLst>
              <a:ext uri="{FF2B5EF4-FFF2-40B4-BE49-F238E27FC236}">
                <a16:creationId xmlns="" xmlns:a16="http://schemas.microsoft.com/office/drawing/2014/main" id="{A181D1D2-942F-43B0-9372-71DE2B5DD4D2}"/>
              </a:ext>
            </a:extLst>
          </p:cNvPr>
          <p:cNvSpPr/>
          <p:nvPr/>
        </p:nvSpPr>
        <p:spPr>
          <a:xfrm>
            <a:off x="2051816" y="3137171"/>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SAP PO</a:t>
            </a:r>
            <a:endParaRPr lang="en-GB" sz="1050" dirty="0">
              <a:solidFill>
                <a:srgbClr val="3E5AA8"/>
              </a:solidFill>
            </a:endParaRPr>
          </a:p>
        </p:txBody>
      </p:sp>
      <p:sp>
        <p:nvSpPr>
          <p:cNvPr id="14" name="Rectangle 13">
            <a:extLst>
              <a:ext uri="{FF2B5EF4-FFF2-40B4-BE49-F238E27FC236}">
                <a16:creationId xmlns="" xmlns:a16="http://schemas.microsoft.com/office/drawing/2014/main" id="{A181D1D2-942F-43B0-9372-71DE2B5DD4D2}"/>
              </a:ext>
            </a:extLst>
          </p:cNvPr>
          <p:cNvSpPr/>
          <p:nvPr/>
        </p:nvSpPr>
        <p:spPr>
          <a:xfrm>
            <a:off x="3347960" y="3137171"/>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SAP ISU</a:t>
            </a:r>
            <a:endParaRPr lang="en-GB" sz="1050" dirty="0">
              <a:solidFill>
                <a:srgbClr val="3E5AA8"/>
              </a:solidFill>
            </a:endParaRPr>
          </a:p>
        </p:txBody>
      </p:sp>
      <p:sp>
        <p:nvSpPr>
          <p:cNvPr id="15" name="Rectangle 14">
            <a:extLst>
              <a:ext uri="{FF2B5EF4-FFF2-40B4-BE49-F238E27FC236}">
                <a16:creationId xmlns="" xmlns:a16="http://schemas.microsoft.com/office/drawing/2014/main" id="{A181D1D2-942F-43B0-9372-71DE2B5DD4D2}"/>
              </a:ext>
            </a:extLst>
          </p:cNvPr>
          <p:cNvSpPr/>
          <p:nvPr/>
        </p:nvSpPr>
        <p:spPr>
          <a:xfrm>
            <a:off x="3360181" y="2476990"/>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Gemini</a:t>
            </a:r>
            <a:endParaRPr lang="en-GB" sz="1050" dirty="0">
              <a:solidFill>
                <a:srgbClr val="3E5AA8"/>
              </a:solidFill>
            </a:endParaRPr>
          </a:p>
        </p:txBody>
      </p:sp>
      <p:sp>
        <p:nvSpPr>
          <p:cNvPr id="16" name="Rectangle 15">
            <a:extLst>
              <a:ext uri="{FF2B5EF4-FFF2-40B4-BE49-F238E27FC236}">
                <a16:creationId xmlns="" xmlns:a16="http://schemas.microsoft.com/office/drawing/2014/main" id="{A181D1D2-942F-43B0-9372-71DE2B5DD4D2}"/>
              </a:ext>
            </a:extLst>
          </p:cNvPr>
          <p:cNvSpPr/>
          <p:nvPr/>
        </p:nvSpPr>
        <p:spPr>
          <a:xfrm>
            <a:off x="3360181" y="3795926"/>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a:solidFill>
                  <a:srgbClr val="3E5AA8"/>
                </a:solidFill>
              </a:rPr>
              <a:t>SAP BW</a:t>
            </a:r>
          </a:p>
        </p:txBody>
      </p:sp>
      <p:sp>
        <p:nvSpPr>
          <p:cNvPr id="17" name="Rectangle 16">
            <a:extLst>
              <a:ext uri="{FF2B5EF4-FFF2-40B4-BE49-F238E27FC236}">
                <a16:creationId xmlns="" xmlns:a16="http://schemas.microsoft.com/office/drawing/2014/main" id="{A181D1D2-942F-43B0-9372-71DE2B5DD4D2}"/>
              </a:ext>
            </a:extLst>
          </p:cNvPr>
          <p:cNvSpPr/>
          <p:nvPr/>
        </p:nvSpPr>
        <p:spPr>
          <a:xfrm>
            <a:off x="4644104" y="3137722"/>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CMS</a:t>
            </a:r>
            <a:endParaRPr lang="en-GB" sz="1050" dirty="0">
              <a:solidFill>
                <a:srgbClr val="3E5AA8"/>
              </a:solidFill>
            </a:endParaRPr>
          </a:p>
        </p:txBody>
      </p:sp>
      <p:sp>
        <p:nvSpPr>
          <p:cNvPr id="18" name="Rectangle 17">
            <a:extLst>
              <a:ext uri="{FF2B5EF4-FFF2-40B4-BE49-F238E27FC236}">
                <a16:creationId xmlns="" xmlns:a16="http://schemas.microsoft.com/office/drawing/2014/main" id="{A181D1D2-942F-43B0-9372-71DE2B5DD4D2}"/>
              </a:ext>
            </a:extLst>
          </p:cNvPr>
          <p:cNvSpPr/>
          <p:nvPr/>
        </p:nvSpPr>
        <p:spPr>
          <a:xfrm>
            <a:off x="4644104" y="3795926"/>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DES</a:t>
            </a:r>
            <a:endParaRPr lang="en-GB" sz="1050" dirty="0">
              <a:solidFill>
                <a:srgbClr val="3E5AA8"/>
              </a:solidFill>
            </a:endParaRPr>
          </a:p>
        </p:txBody>
      </p:sp>
      <p:grpSp>
        <p:nvGrpSpPr>
          <p:cNvPr id="19" name="Group 18"/>
          <p:cNvGrpSpPr/>
          <p:nvPr/>
        </p:nvGrpSpPr>
        <p:grpSpPr>
          <a:xfrm>
            <a:off x="1655676" y="3252367"/>
            <a:ext cx="360040" cy="152400"/>
            <a:chOff x="4788024" y="3789241"/>
            <a:chExt cx="360040" cy="152400"/>
          </a:xfrm>
        </p:grpSpPr>
        <p:cxnSp>
          <p:nvCxnSpPr>
            <p:cNvPr id="20" name="Straight Arrow Connector 19"/>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p:cNvGrpSpPr/>
          <p:nvPr/>
        </p:nvGrpSpPr>
        <p:grpSpPr>
          <a:xfrm>
            <a:off x="2952982" y="3252918"/>
            <a:ext cx="360040" cy="152400"/>
            <a:chOff x="4788024" y="3789241"/>
            <a:chExt cx="360040" cy="152400"/>
          </a:xfrm>
        </p:grpSpPr>
        <p:cxnSp>
          <p:nvCxnSpPr>
            <p:cNvPr id="23" name="Straight Arrow Connector 22"/>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4255182" y="3252918"/>
            <a:ext cx="360040" cy="152400"/>
            <a:chOff x="4788024" y="3789241"/>
            <a:chExt cx="360040" cy="152400"/>
          </a:xfrm>
        </p:grpSpPr>
        <p:cxnSp>
          <p:nvCxnSpPr>
            <p:cNvPr id="26" name="Straight Arrow Connector 25"/>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Straight Arrow Connector 27"/>
          <p:cNvCxnSpPr/>
          <p:nvPr/>
        </p:nvCxnSpPr>
        <p:spPr bwMode="auto">
          <a:xfrm>
            <a:off x="4255182" y="3987322"/>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3792181" y="3507854"/>
            <a:ext cx="0" cy="242357"/>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3779960" y="2859581"/>
            <a:ext cx="0" cy="242357"/>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 xmlns:a16="http://schemas.microsoft.com/office/drawing/2014/main" id="{A181D1D2-942F-43B0-9372-71DE2B5DD4D2}"/>
              </a:ext>
            </a:extLst>
          </p:cNvPr>
          <p:cNvSpPr/>
          <p:nvPr/>
        </p:nvSpPr>
        <p:spPr>
          <a:xfrm>
            <a:off x="2051816" y="3787761"/>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API</a:t>
            </a:r>
            <a:endParaRPr lang="en-GB" sz="1050" dirty="0">
              <a:solidFill>
                <a:srgbClr val="3E5AA8"/>
              </a:solidFill>
            </a:endParaRPr>
          </a:p>
        </p:txBody>
      </p:sp>
      <p:cxnSp>
        <p:nvCxnSpPr>
          <p:cNvPr id="32" name="Straight Arrow Connector 31"/>
          <p:cNvCxnSpPr/>
          <p:nvPr/>
        </p:nvCxnSpPr>
        <p:spPr bwMode="auto">
          <a:xfrm>
            <a:off x="2952982" y="3979157"/>
            <a:ext cx="360040" cy="0"/>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xmlns="" id="{A181D1D2-942F-43B0-9372-71DE2B5DD4D2}"/>
              </a:ext>
            </a:extLst>
          </p:cNvPr>
          <p:cNvSpPr/>
          <p:nvPr/>
        </p:nvSpPr>
        <p:spPr>
          <a:xfrm>
            <a:off x="395536" y="2499742"/>
            <a:ext cx="669776" cy="263404"/>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smtClean="0">
                <a:solidFill>
                  <a:srgbClr val="3E5AA8"/>
                </a:solidFill>
              </a:rPr>
              <a:t>Impact</a:t>
            </a:r>
            <a:endParaRPr lang="en-GB" sz="800" i="1" u="sng" dirty="0">
              <a:solidFill>
                <a:srgbClr val="3E5AA8"/>
              </a:solidFill>
            </a:endParaRPr>
          </a:p>
        </p:txBody>
      </p:sp>
      <p:grpSp>
        <p:nvGrpSpPr>
          <p:cNvPr id="34" name="Group 33"/>
          <p:cNvGrpSpPr/>
          <p:nvPr/>
        </p:nvGrpSpPr>
        <p:grpSpPr>
          <a:xfrm>
            <a:off x="8460432" y="234414"/>
            <a:ext cx="544198" cy="393120"/>
            <a:chOff x="0" y="31563"/>
            <a:chExt cx="544198" cy="393120"/>
          </a:xfrm>
          <a:solidFill>
            <a:srgbClr val="D75733"/>
          </a:solidFill>
        </p:grpSpPr>
        <p:sp>
          <p:nvSpPr>
            <p:cNvPr id="35" name="Rounded Rectangle 34"/>
            <p:cNvSpPr/>
            <p:nvPr/>
          </p:nvSpPr>
          <p:spPr>
            <a:xfrm>
              <a:off x="0" y="31563"/>
              <a:ext cx="544198" cy="393120"/>
            </a:xfrm>
            <a:prstGeom prst="roundRect">
              <a:avLst/>
            </a:prstGeom>
            <a:grp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19191" y="50754"/>
              <a:ext cx="505816" cy="35473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3</a:t>
              </a:r>
              <a:endParaRPr lang="en-GB" sz="1000" b="1" u="none" kern="1200" dirty="0">
                <a:solidFill>
                  <a:schemeClr val="bg1"/>
                </a:solidFill>
              </a:endParaRPr>
            </a:p>
          </p:txBody>
        </p:sp>
      </p:grpSp>
    </p:spTree>
    <p:extLst>
      <p:ext uri="{BB962C8B-B14F-4D97-AF65-F5344CB8AC3E}">
        <p14:creationId xmlns:p14="http://schemas.microsoft.com/office/powerpoint/2010/main" val="3512097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t>
            </a:r>
            <a:r>
              <a:rPr lang="en-GB" dirty="0" smtClean="0"/>
              <a:t>3 </a:t>
            </a:r>
            <a:r>
              <a:rPr lang="en-GB" dirty="0"/>
              <a:t>- System Impact Assessment</a:t>
            </a:r>
          </a:p>
        </p:txBody>
      </p:sp>
      <p:graphicFrame>
        <p:nvGraphicFramePr>
          <p:cNvPr id="4" name="Table 3"/>
          <p:cNvGraphicFramePr>
            <a:graphicFrameLocks noGrp="1"/>
          </p:cNvGraphicFramePr>
          <p:nvPr>
            <p:extLst>
              <p:ext uri="{D42A27DB-BD31-4B8C-83A1-F6EECF244321}">
                <p14:modId xmlns:p14="http://schemas.microsoft.com/office/powerpoint/2010/main" val="3655246444"/>
              </p:ext>
            </p:extLst>
          </p:nvPr>
        </p:nvGraphicFramePr>
        <p:xfrm>
          <a:off x="251519" y="771550"/>
          <a:ext cx="1656185" cy="4031520"/>
        </p:xfrm>
        <a:graphic>
          <a:graphicData uri="http://schemas.openxmlformats.org/drawingml/2006/table">
            <a:tbl>
              <a:tblPr firstRow="1" bandRow="1">
                <a:tableStyleId>{E8B1032C-EA38-4F05-BA0D-38AFFFC7BED3}</a:tableStyleId>
              </a:tblPr>
              <a:tblGrid>
                <a:gridCol w="1656185"/>
              </a:tblGrid>
              <a:tr h="288000">
                <a:tc>
                  <a:txBody>
                    <a:bodyPr/>
                    <a:lstStyle/>
                    <a:p>
                      <a:pPr algn="r"/>
                      <a:endParaRPr lang="en-GB" sz="8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r"/>
                      <a:r>
                        <a:rPr lang="en-GB" sz="800" b="1" dirty="0" smtClean="0">
                          <a:solidFill>
                            <a:schemeClr val="accent1"/>
                          </a:solidFill>
                        </a:rPr>
                        <a:t>System Component:</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0">
                <a:tc>
                  <a:txBody>
                    <a:bodyPr/>
                    <a:lstStyle/>
                    <a:p>
                      <a:pPr algn="r"/>
                      <a:r>
                        <a:rPr lang="en-GB" sz="800" b="1" dirty="0" smtClean="0">
                          <a:solidFill>
                            <a:schemeClr val="accent1"/>
                          </a:solidFill>
                        </a:rPr>
                        <a:t>Development </a:t>
                      </a:r>
                      <a:r>
                        <a:rPr lang="en-GB" sz="800" b="1" baseline="0" dirty="0" smtClean="0">
                          <a:solidFill>
                            <a:schemeClr val="accent1"/>
                          </a:solidFill>
                        </a:rPr>
                        <a:t>Type:</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0">
                <a:tc>
                  <a:txBody>
                    <a:bodyPr/>
                    <a:lstStyle/>
                    <a:p>
                      <a:pPr algn="r"/>
                      <a:r>
                        <a:rPr lang="en-GB" sz="800" b="1" dirty="0" smtClean="0">
                          <a:solidFill>
                            <a:schemeClr val="accent1"/>
                          </a:solidFill>
                        </a:rPr>
                        <a:t>Impacted</a:t>
                      </a:r>
                      <a:r>
                        <a:rPr lang="en-GB" sz="800" b="1" baseline="0" dirty="0" smtClean="0">
                          <a:solidFill>
                            <a:schemeClr val="accent1"/>
                          </a:solidFill>
                        </a:rPr>
                        <a:t> </a:t>
                      </a:r>
                      <a:r>
                        <a:rPr lang="en-GB" sz="800" b="1" dirty="0" smtClean="0">
                          <a:solidFill>
                            <a:schemeClr val="accent1"/>
                          </a:solidFill>
                        </a:rPr>
                        <a:t>User(s):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0">
                <a:tc>
                  <a:txBody>
                    <a:bodyPr/>
                    <a:lstStyle/>
                    <a:p>
                      <a:pPr algn="r"/>
                      <a:r>
                        <a:rPr lang="en-GB" sz="800" b="1" dirty="0" smtClean="0">
                          <a:solidFill>
                            <a:schemeClr val="accent1"/>
                          </a:solidFill>
                        </a:rPr>
                        <a:t>Build Type:</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273856">
                <a:tc>
                  <a:txBody>
                    <a:bodyPr/>
                    <a:lstStyle/>
                    <a:p>
                      <a:pPr algn="r"/>
                      <a:r>
                        <a:rPr lang="en-GB" sz="800" b="1" dirty="0" smtClean="0">
                          <a:solidFill>
                            <a:schemeClr val="accent1"/>
                          </a:solidFill>
                        </a:rPr>
                        <a:t>Change Description:</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22704">
                <a:tc>
                  <a:txBody>
                    <a:bodyPr/>
                    <a:lstStyle/>
                    <a:p>
                      <a:pPr algn="r"/>
                      <a:endParaRPr lang="en-GB" sz="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r"/>
                      <a:r>
                        <a:rPr lang="en-GB" sz="800" b="1" dirty="0" smtClean="0">
                          <a:solidFill>
                            <a:srgbClr val="84B8DA"/>
                          </a:solidFill>
                        </a:rPr>
                        <a:t>Requirement Clarity: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Change Complexity</a:t>
                      </a:r>
                      <a:r>
                        <a:rPr lang="en-GB" sz="800" b="1" baseline="0" dirty="0" smtClean="0">
                          <a:solidFill>
                            <a:srgbClr val="84B8DA"/>
                          </a:solidFill>
                        </a:rPr>
                        <a: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Integration Complexity: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Test Data Prep</a:t>
                      </a:r>
                      <a:r>
                        <a:rPr lang="en-GB" sz="800" b="1" baseline="0" dirty="0" smtClean="0">
                          <a:solidFill>
                            <a:srgbClr val="84B8DA"/>
                          </a:solidFill>
                        </a:rPr>
                        <a:t> </a:t>
                      </a:r>
                      <a:r>
                        <a:rPr lang="en-GB" sz="800" b="1" dirty="0" smtClean="0">
                          <a:solidFill>
                            <a:srgbClr val="84B8DA"/>
                          </a:solidFill>
                        </a:rPr>
                        <a:t>Complexity: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Test Execution:</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Regression Testing</a:t>
                      </a:r>
                      <a:r>
                        <a:rPr lang="en-GB" sz="800" b="1" baseline="0" dirty="0" smtClean="0">
                          <a:solidFill>
                            <a:srgbClr val="84B8DA"/>
                          </a:solidFill>
                        </a:rPr>
                        <a:t> Impact: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117889">
                <a:tc>
                  <a:txBody>
                    <a:bodyPr/>
                    <a:lstStyle/>
                    <a:p>
                      <a:pPr algn="r"/>
                      <a:r>
                        <a:rPr lang="en-GB" sz="800" b="1" dirty="0" smtClean="0">
                          <a:solidFill>
                            <a:srgbClr val="84B8DA"/>
                          </a:solidFill>
                        </a:rPr>
                        <a:t>Performance Impact: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8659632"/>
              </p:ext>
            </p:extLst>
          </p:nvPr>
        </p:nvGraphicFramePr>
        <p:xfrm>
          <a:off x="1979712" y="771550"/>
          <a:ext cx="6912768" cy="4031760"/>
        </p:xfrm>
        <a:graphic>
          <a:graphicData uri="http://schemas.openxmlformats.org/drawingml/2006/table">
            <a:tbl>
              <a:tblPr firstRow="1" bandRow="1">
                <a:tableStyleId>{E8B1032C-EA38-4F05-BA0D-38AFFFC7BED3}</a:tableStyleId>
              </a:tblPr>
              <a:tblGrid>
                <a:gridCol w="1152128"/>
                <a:gridCol w="1152128"/>
                <a:gridCol w="1152128"/>
                <a:gridCol w="1152128"/>
                <a:gridCol w="1152128"/>
                <a:gridCol w="1152128"/>
              </a:tblGrid>
              <a:tr h="288000">
                <a:tc>
                  <a:txBody>
                    <a:bodyPr/>
                    <a:lstStyle/>
                    <a:p>
                      <a:pPr algn="ctr"/>
                      <a:r>
                        <a:rPr lang="en-GB" sz="800" dirty="0" smtClean="0">
                          <a:solidFill>
                            <a:srgbClr val="3E5AA8"/>
                          </a:solidFill>
                        </a:rPr>
                        <a:t>SAP BW</a:t>
                      </a:r>
                      <a:endParaRPr lang="en-GB" sz="8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algn="ctr"/>
                      <a:endParaRPr lang="en-GB" sz="8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algn="ctr"/>
                      <a:endParaRPr lang="en-GB" sz="8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r>
              <a:tr h="146680">
                <a:tc>
                  <a:txBody>
                    <a:bodyPr/>
                    <a:lstStyle/>
                    <a:p>
                      <a:pPr algn="ctr"/>
                      <a:r>
                        <a:rPr lang="en-GB" sz="800" dirty="0" smtClean="0">
                          <a:solidFill>
                            <a:schemeClr val="bg1">
                              <a:lumMod val="50000"/>
                            </a:schemeClr>
                          </a:solidFill>
                        </a:rPr>
                        <a:t>Report Production</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49344">
                <a:tc>
                  <a:txBody>
                    <a:bodyPr/>
                    <a:lstStyle/>
                    <a:p>
                      <a:pPr algn="ctr"/>
                      <a:r>
                        <a:rPr lang="en-GB" sz="800" dirty="0" smtClean="0">
                          <a:solidFill>
                            <a:schemeClr val="bg1">
                              <a:lumMod val="50000"/>
                            </a:schemeClr>
                          </a:solidFill>
                        </a:rPr>
                        <a:t>Creation</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52008">
                <a:tc>
                  <a:txBody>
                    <a:bodyPr/>
                    <a:lstStyle/>
                    <a:p>
                      <a:pPr algn="ctr"/>
                      <a:r>
                        <a:rPr lang="en-GB" sz="800" dirty="0" smtClean="0">
                          <a:solidFill>
                            <a:schemeClr val="bg1">
                              <a:lumMod val="50000"/>
                            </a:schemeClr>
                          </a:solidFill>
                        </a:rPr>
                        <a:t>Shippers</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New</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274400">
                <a:tc>
                  <a:txBody>
                    <a:bodyPr/>
                    <a:lstStyle/>
                    <a:p>
                      <a:pPr algn="ctr"/>
                      <a:r>
                        <a:rPr lang="en-GB" sz="800" dirty="0" smtClean="0">
                          <a:solidFill>
                            <a:schemeClr val="bg1">
                              <a:lumMod val="50000"/>
                            </a:schemeClr>
                          </a:solidFill>
                        </a:rPr>
                        <a:t>Report highlighting </a:t>
                      </a:r>
                      <a:r>
                        <a:rPr lang="en-US" sz="800" dirty="0" smtClean="0">
                          <a:solidFill>
                            <a:schemeClr val="bg1">
                              <a:lumMod val="50000"/>
                            </a:schemeClr>
                          </a:solidFill>
                        </a:rPr>
                        <a:t>presence of a negative consumption pre &amp; post </a:t>
                      </a:r>
                      <a:r>
                        <a:rPr lang="en-GB" sz="800" dirty="0" smtClean="0">
                          <a:solidFill>
                            <a:schemeClr val="bg1">
                              <a:lumMod val="50000"/>
                            </a:schemeClr>
                          </a:solidFill>
                        </a:rPr>
                        <a:t> </a:t>
                      </a:r>
                      <a:r>
                        <a:rPr lang="en-US" sz="800" dirty="0" smtClean="0">
                          <a:solidFill>
                            <a:schemeClr val="bg1">
                              <a:lumMod val="50000"/>
                            </a:schemeClr>
                          </a:solidFill>
                        </a:rPr>
                        <a:t>either Shipper Transfer, Class Changes &amp; Re-Confirmations</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baseline="0" dirty="0" smtClean="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22400">
                <a:tc gridSpan="6">
                  <a:txBody>
                    <a:bodyPr/>
                    <a:lstStyle/>
                    <a:p>
                      <a:endParaRPr lang="en-GB" sz="10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00" dirty="0"/>
                    </a:p>
                  </a:txBody>
                  <a:tcPr>
                    <a:lnL w="12700" cmpd="sng">
                      <a:noFill/>
                    </a:lnL>
                    <a:lnR w="12700" cmpd="sng">
                      <a:noFill/>
                    </a:lnR>
                  </a:tcPr>
                </a:tc>
                <a:tc hMerge="1">
                  <a:txBody>
                    <a:bodyPr/>
                    <a:lstStyle/>
                    <a:p>
                      <a:endParaRPr lang="en-GB" sz="100" dirty="0"/>
                    </a:p>
                  </a:txBody>
                  <a:tcPr>
                    <a:lnL w="12700" cmpd="sng">
                      <a:noFill/>
                    </a:lnL>
                    <a:lnR w="12700" cmpd="sng">
                      <a:noFill/>
                    </a:lnR>
                  </a:tcPr>
                </a:tc>
                <a:tc hMerge="1">
                  <a:txBody>
                    <a:bodyPr/>
                    <a:lstStyle/>
                    <a:p>
                      <a:endParaRPr lang="en-GB" sz="100" dirty="0"/>
                    </a:p>
                  </a:txBody>
                  <a:tcPr>
                    <a:lnL w="12700" cmpd="sng">
                      <a:noFill/>
                    </a:lnL>
                    <a:lnR w="12700" cmpd="sng">
                      <a:noFill/>
                    </a:lnR>
                  </a:tcPr>
                </a:tc>
                <a:tc hMerge="1">
                  <a:txBody>
                    <a:bodyPr/>
                    <a:lstStyle/>
                    <a:p>
                      <a:endParaRPr lang="en-GB"/>
                    </a:p>
                  </a:txBody>
                  <a:tcPr/>
                </a:tc>
                <a:tc hMerge="1">
                  <a:txBody>
                    <a:bodyPr/>
                    <a:lstStyle/>
                    <a:p>
                      <a:endParaRPr lang="en-GB" sz="100" dirty="0"/>
                    </a:p>
                  </a:txBody>
                  <a:tcPr>
                    <a:lnL w="12700" cmpd="sng">
                      <a:noFill/>
                    </a:lnL>
                    <a:lnR w="12700" cmpd="sng">
                      <a:noFill/>
                    </a:lnR>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3">
                        <a:lumMod val="60000"/>
                        <a:lumOff val="40000"/>
                      </a:schemeClr>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3">
                        <a:lumMod val="60000"/>
                        <a:lumOff val="40000"/>
                      </a:schemeClr>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3">
                        <a:lumMod val="60000"/>
                        <a:lumOff val="40000"/>
                      </a:schemeClr>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3">
                        <a:lumMod val="60000"/>
                        <a:lumOff val="40000"/>
                      </a:schemeClr>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 </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3">
                        <a:lumMod val="60000"/>
                        <a:lumOff val="40000"/>
                      </a:schemeClr>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3">
                        <a:lumMod val="60000"/>
                        <a:lumOff val="40000"/>
                      </a:schemeClr>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3">
                        <a:lumMod val="60000"/>
                        <a:lumOff val="40000"/>
                      </a:schemeClr>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8460432" y="234414"/>
            <a:ext cx="544198" cy="393120"/>
            <a:chOff x="0" y="31563"/>
            <a:chExt cx="544198" cy="393120"/>
          </a:xfrm>
          <a:solidFill>
            <a:srgbClr val="D75733"/>
          </a:solidFill>
        </p:grpSpPr>
        <p:sp>
          <p:nvSpPr>
            <p:cNvPr id="7" name="Rounded Rectangle 6"/>
            <p:cNvSpPr/>
            <p:nvPr/>
          </p:nvSpPr>
          <p:spPr>
            <a:xfrm>
              <a:off x="0" y="31563"/>
              <a:ext cx="544198" cy="393120"/>
            </a:xfrm>
            <a:prstGeom prst="roundRect">
              <a:avLst/>
            </a:prstGeom>
            <a:grp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19191" y="50754"/>
              <a:ext cx="505816" cy="35473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3</a:t>
              </a:r>
              <a:endParaRPr lang="en-GB" sz="1000" b="1" u="none" kern="1200" dirty="0">
                <a:solidFill>
                  <a:schemeClr val="bg1"/>
                </a:solidFill>
              </a:endParaRPr>
            </a:p>
          </p:txBody>
        </p:sp>
      </p:grpSp>
    </p:spTree>
    <p:extLst>
      <p:ext uri="{BB962C8B-B14F-4D97-AF65-F5344CB8AC3E}">
        <p14:creationId xmlns:p14="http://schemas.microsoft.com/office/powerpoint/2010/main" val="3286521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t>
            </a:r>
            <a:r>
              <a:rPr lang="en-GB" dirty="0" smtClean="0"/>
              <a:t>3 </a:t>
            </a:r>
            <a:r>
              <a:rPr lang="en-GB" dirty="0"/>
              <a:t>- Process Impact Assessment</a:t>
            </a:r>
          </a:p>
        </p:txBody>
      </p:sp>
      <p:graphicFrame>
        <p:nvGraphicFramePr>
          <p:cNvPr id="4" name="Table 3"/>
          <p:cNvGraphicFramePr>
            <a:graphicFrameLocks noGrp="1"/>
          </p:cNvGraphicFramePr>
          <p:nvPr>
            <p:extLst>
              <p:ext uri="{D42A27DB-BD31-4B8C-83A1-F6EECF244321}">
                <p14:modId xmlns:p14="http://schemas.microsoft.com/office/powerpoint/2010/main" val="2129221422"/>
              </p:ext>
            </p:extLst>
          </p:nvPr>
        </p:nvGraphicFramePr>
        <p:xfrm>
          <a:off x="335533" y="764430"/>
          <a:ext cx="8340925" cy="4028520"/>
        </p:xfrm>
        <a:graphic>
          <a:graphicData uri="http://schemas.openxmlformats.org/drawingml/2006/table">
            <a:tbl>
              <a:tblPr firstRow="1" bandRow="1">
                <a:tableStyleId>{B301B821-A1FF-4177-AEE7-76D212191A09}</a:tableStyleId>
              </a:tblPr>
              <a:tblGrid>
                <a:gridCol w="1716187"/>
                <a:gridCol w="1104123"/>
                <a:gridCol w="984109"/>
                <a:gridCol w="1080120"/>
                <a:gridCol w="1080120"/>
                <a:gridCol w="1008112"/>
                <a:gridCol w="1368154"/>
              </a:tblGrid>
              <a:tr h="288000">
                <a:tc>
                  <a:txBody>
                    <a:bodyPr/>
                    <a:lstStyle/>
                    <a:p>
                      <a:pPr algn="r"/>
                      <a:r>
                        <a:rPr lang="en-GB" sz="1200" dirty="0" smtClean="0">
                          <a:solidFill>
                            <a:srgbClr val="3E5AA8"/>
                          </a:solidFill>
                        </a:rPr>
                        <a:t>Process Area</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Complexity</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File</a:t>
                      </a:r>
                    </a:p>
                    <a:p>
                      <a:pPr algn="ctr"/>
                      <a:r>
                        <a:rPr lang="en-GB" sz="1200" dirty="0" smtClean="0">
                          <a:solidFill>
                            <a:srgbClr val="3E5AA8"/>
                          </a:solidFill>
                        </a:rPr>
                        <a:t>Formats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Exceptions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External</a:t>
                      </a:r>
                    </a:p>
                    <a:p>
                      <a:pPr algn="ctr"/>
                      <a:r>
                        <a:rPr lang="en-GB" sz="1200" dirty="0" smtClean="0">
                          <a:solidFill>
                            <a:srgbClr val="3E5AA8"/>
                          </a:solidFill>
                        </a:rPr>
                        <a:t>Screens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Batch Jobs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Performance Test?</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SPA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Metering (Reads)</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Reconciliation</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Invoicing – Capacity</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smtClean="0">
                          <a:solidFill>
                            <a:schemeClr val="bg1">
                              <a:lumMod val="75000"/>
                            </a:schemeClr>
                          </a:solidFill>
                        </a:rPr>
                        <a:t>Invoicing – Commodity</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smtClean="0">
                          <a:solidFill>
                            <a:schemeClr val="bg1">
                              <a:lumMod val="75000"/>
                            </a:schemeClr>
                          </a:solidFill>
                        </a:rPr>
                        <a:t>Invoicing – Amendment</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solidFill>
                            <a:schemeClr val="bg1">
                              <a:lumMod val="75000"/>
                            </a:schemeClr>
                          </a:solidFill>
                        </a:rPr>
                        <a:t>Invoicing – Other</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Rolling</a:t>
                      </a:r>
                      <a:r>
                        <a:rPr lang="en-GB" sz="1050" b="0" baseline="0" dirty="0" smtClean="0">
                          <a:solidFill>
                            <a:schemeClr val="bg1">
                              <a:lumMod val="75000"/>
                            </a:schemeClr>
                          </a:solidFill>
                        </a:rPr>
                        <a:t> AQ</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Formula</a:t>
                      </a:r>
                      <a:r>
                        <a:rPr lang="en-GB" sz="1050" b="0" baseline="0" dirty="0" smtClean="0">
                          <a:solidFill>
                            <a:schemeClr val="bg1">
                              <a:lumMod val="75000"/>
                            </a:schemeClr>
                          </a:solidFill>
                        </a:rPr>
                        <a:t> Year AQ</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RGMA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bg1">
                              <a:lumMod val="75000"/>
                            </a:schemeClr>
                          </a:solidFill>
                        </a:rPr>
                        <a:t>DSC Service</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bg1">
                              <a:lumMod val="75000"/>
                            </a:schemeClr>
                          </a:solidFill>
                        </a:rPr>
                        <a:t>n/a</a:t>
                      </a:r>
                      <a:endParaRPr lang="en-GB" sz="1050" b="0" dirty="0" smtClean="0">
                        <a:solidFill>
                          <a:schemeClr val="bg1">
                            <a:lumMod val="75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050" b="0" dirty="0" smtClean="0">
                          <a:solidFill>
                            <a:schemeClr val="tx1">
                              <a:lumMod val="50000"/>
                              <a:lumOff val="50000"/>
                            </a:schemeClr>
                          </a:solidFill>
                        </a:rPr>
                        <a:t>Other (Specify</a:t>
                      </a:r>
                      <a:r>
                        <a:rPr lang="en-GB" sz="1050" b="0" baseline="0" dirty="0" smtClean="0">
                          <a:solidFill>
                            <a:schemeClr val="tx1">
                              <a:lumMod val="50000"/>
                              <a:lumOff val="50000"/>
                            </a:schemeClr>
                          </a:solidFill>
                        </a:rPr>
                        <a:t>)</a:t>
                      </a:r>
                      <a:endParaRPr lang="en-GB" sz="1050" b="0" dirty="0" smtClean="0">
                        <a:solidFill>
                          <a:schemeClr val="tx1">
                            <a:lumMod val="50000"/>
                            <a:lumOff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tx1">
                              <a:lumMod val="50000"/>
                              <a:lumOff val="50000"/>
                            </a:schemeClr>
                          </a:solidFill>
                        </a:rPr>
                        <a:t>L</a:t>
                      </a:r>
                      <a:endParaRPr lang="en-GB" sz="1050" b="0" dirty="0" smtClean="0">
                        <a:solidFill>
                          <a:schemeClr val="tx1">
                            <a:lumMod val="50000"/>
                            <a:lumOff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tx1">
                              <a:lumMod val="50000"/>
                              <a:lumOff val="50000"/>
                            </a:schemeClr>
                          </a:solidFill>
                        </a:rPr>
                        <a:t>N</a:t>
                      </a:r>
                      <a:endParaRPr lang="en-GB" sz="1050" b="0" dirty="0" smtClean="0">
                        <a:solidFill>
                          <a:schemeClr val="tx1">
                            <a:lumMod val="50000"/>
                            <a:lumOff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tx1">
                              <a:lumMod val="50000"/>
                              <a:lumOff val="50000"/>
                            </a:schemeClr>
                          </a:solidFill>
                        </a:rPr>
                        <a:t>N</a:t>
                      </a:r>
                      <a:endParaRPr lang="en-GB" sz="1050" b="0" dirty="0" smtClean="0">
                        <a:solidFill>
                          <a:schemeClr val="tx1">
                            <a:lumMod val="50000"/>
                            <a:lumOff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tx1">
                              <a:lumMod val="50000"/>
                              <a:lumOff val="50000"/>
                            </a:schemeClr>
                          </a:solidFill>
                        </a:rPr>
                        <a:t>N</a:t>
                      </a:r>
                      <a:endParaRPr lang="en-GB" sz="1050" b="0" dirty="0" smtClean="0">
                        <a:solidFill>
                          <a:schemeClr val="tx1">
                            <a:lumMod val="50000"/>
                            <a:lumOff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tx1">
                              <a:lumMod val="50000"/>
                              <a:lumOff val="50000"/>
                            </a:schemeClr>
                          </a:solidFill>
                        </a:rPr>
                        <a:t>N</a:t>
                      </a:r>
                      <a:endParaRPr lang="en-GB" sz="1050" b="0" dirty="0" smtClean="0">
                        <a:solidFill>
                          <a:schemeClr val="tx1">
                            <a:lumMod val="50000"/>
                            <a:lumOff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dirty="0" smtClean="0">
                          <a:solidFill>
                            <a:schemeClr val="tx1">
                              <a:lumMod val="50000"/>
                              <a:lumOff val="50000"/>
                            </a:schemeClr>
                          </a:solidFill>
                        </a:rPr>
                        <a:t>N</a:t>
                      </a:r>
                      <a:endParaRPr lang="en-GB" sz="1050" b="0" dirty="0" smtClean="0">
                        <a:solidFill>
                          <a:schemeClr val="tx1">
                            <a:lumMod val="50000"/>
                            <a:lumOff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bl>
          </a:graphicData>
        </a:graphic>
      </p:graphicFrame>
      <p:grpSp>
        <p:nvGrpSpPr>
          <p:cNvPr id="5" name="Group 4"/>
          <p:cNvGrpSpPr/>
          <p:nvPr/>
        </p:nvGrpSpPr>
        <p:grpSpPr>
          <a:xfrm>
            <a:off x="8460432" y="234414"/>
            <a:ext cx="544198" cy="393120"/>
            <a:chOff x="0" y="31563"/>
            <a:chExt cx="544198" cy="393120"/>
          </a:xfrm>
          <a:solidFill>
            <a:srgbClr val="D75733"/>
          </a:solidFill>
        </p:grpSpPr>
        <p:sp>
          <p:nvSpPr>
            <p:cNvPr id="6" name="Rounded Rectangle 5"/>
            <p:cNvSpPr/>
            <p:nvPr/>
          </p:nvSpPr>
          <p:spPr>
            <a:xfrm>
              <a:off x="0" y="31563"/>
              <a:ext cx="544198" cy="393120"/>
            </a:xfrm>
            <a:prstGeom prst="roundRect">
              <a:avLst/>
            </a:prstGeom>
            <a:grp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19191" y="50754"/>
              <a:ext cx="505816" cy="35473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3</a:t>
              </a:r>
              <a:endParaRPr lang="en-GB" sz="1000" b="1" u="none" kern="1200" dirty="0">
                <a:solidFill>
                  <a:schemeClr val="bg1"/>
                </a:solidFill>
              </a:endParaRPr>
            </a:p>
          </p:txBody>
        </p:sp>
      </p:grpSp>
    </p:spTree>
    <p:extLst>
      <p:ext uri="{BB962C8B-B14F-4D97-AF65-F5344CB8AC3E}">
        <p14:creationId xmlns:p14="http://schemas.microsoft.com/office/powerpoint/2010/main" val="931595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9</a:t>
            </a:r>
            <a:r>
              <a:rPr lang="en-GB" dirty="0" smtClean="0"/>
              <a:t>b. XRN4803– </a:t>
            </a:r>
            <a:r>
              <a:rPr lang="en-GB" dirty="0"/>
              <a:t>Removal of validation for AQ Correction Reason </a:t>
            </a:r>
            <a:r>
              <a:rPr lang="en-GB" dirty="0" smtClean="0"/>
              <a:t>4</a:t>
            </a:r>
            <a:endParaRPr lang="en-GB" dirty="0"/>
          </a:p>
        </p:txBody>
      </p:sp>
      <p:sp>
        <p:nvSpPr>
          <p:cNvPr id="3" name="Subtitle 2"/>
          <p:cNvSpPr>
            <a:spLocks noGrp="1"/>
          </p:cNvSpPr>
          <p:nvPr>
            <p:ph type="subTitle" idx="1"/>
          </p:nvPr>
        </p:nvSpPr>
        <p:spPr/>
        <p:txBody>
          <a:bodyPr/>
          <a:lstStyle/>
          <a:p>
            <a:r>
              <a:rPr lang="en-US" dirty="0">
                <a:solidFill>
                  <a:schemeClr val="bg1">
                    <a:lumMod val="50000"/>
                  </a:schemeClr>
                </a:solidFill>
              </a:rPr>
              <a:t>High Level System Solution </a:t>
            </a:r>
            <a:br>
              <a:rPr lang="en-US" dirty="0">
                <a:solidFill>
                  <a:schemeClr val="bg1">
                    <a:lumMod val="50000"/>
                  </a:schemeClr>
                </a:solidFill>
              </a:rPr>
            </a:br>
            <a:r>
              <a:rPr lang="en-US" dirty="0">
                <a:solidFill>
                  <a:schemeClr val="bg1">
                    <a:lumMod val="50000"/>
                  </a:schemeClr>
                </a:solidFill>
              </a:rPr>
              <a:t>Impact Assessment</a:t>
            </a:r>
            <a:endParaRPr lang="en-GB" dirty="0">
              <a:solidFill>
                <a:schemeClr val="bg1">
                  <a:lumMod val="50000"/>
                </a:schemeClr>
              </a:solidFill>
            </a:endParaRPr>
          </a:p>
        </p:txBody>
      </p:sp>
    </p:spTree>
    <p:extLst>
      <p:ext uri="{BB962C8B-B14F-4D97-AF65-F5344CB8AC3E}">
        <p14:creationId xmlns:p14="http://schemas.microsoft.com/office/powerpoint/2010/main" val="34465448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Overview</a:t>
            </a:r>
          </a:p>
        </p:txBody>
      </p:sp>
      <p:graphicFrame>
        <p:nvGraphicFramePr>
          <p:cNvPr id="4" name="Table 3"/>
          <p:cNvGraphicFramePr>
            <a:graphicFrameLocks noGrp="1"/>
          </p:cNvGraphicFramePr>
          <p:nvPr>
            <p:extLst>
              <p:ext uri="{D42A27DB-BD31-4B8C-83A1-F6EECF244321}">
                <p14:modId xmlns:p14="http://schemas.microsoft.com/office/powerpoint/2010/main" val="2646010858"/>
              </p:ext>
            </p:extLst>
          </p:nvPr>
        </p:nvGraphicFramePr>
        <p:xfrm>
          <a:off x="395536" y="915566"/>
          <a:ext cx="8345978" cy="1303105"/>
        </p:xfrm>
        <a:graphic>
          <a:graphicData uri="http://schemas.openxmlformats.org/drawingml/2006/table">
            <a:tbl>
              <a:tblPr firstRow="1" bandRow="1">
                <a:tableStyleId>{E8B1032C-EA38-4F05-BA0D-38AFFFC7BED3}</a:tableStyleId>
              </a:tblPr>
              <a:tblGrid>
                <a:gridCol w="8345978"/>
              </a:tblGrid>
              <a:tr h="288000">
                <a:tc>
                  <a:txBody>
                    <a:bodyPr/>
                    <a:lstStyle/>
                    <a:p>
                      <a:r>
                        <a:rPr lang="en-US" sz="1200" b="1" kern="1200" dirty="0" smtClean="0">
                          <a:solidFill>
                            <a:schemeClr val="accent1"/>
                          </a:solidFill>
                          <a:latin typeface="+mn-lt"/>
                          <a:ea typeface="+mn-ea"/>
                          <a:cs typeface="+mn-cs"/>
                        </a:rPr>
                        <a:t>XRN 4803 – </a:t>
                      </a:r>
                      <a:r>
                        <a:rPr lang="en-GB" sz="1200" b="1" kern="1200" dirty="0" smtClean="0">
                          <a:solidFill>
                            <a:schemeClr val="accent1"/>
                          </a:solidFill>
                          <a:latin typeface="+mn-lt"/>
                          <a:ea typeface="+mn-ea"/>
                          <a:cs typeface="+mn-cs"/>
                        </a:rPr>
                        <a:t>Removal of validation for AQ Correction Reason 4</a:t>
                      </a:r>
                      <a:endParaRPr lang="en-GB" sz="1200" b="1" kern="1200" dirty="0">
                        <a:solidFill>
                          <a:schemeClr val="accent1"/>
                        </a:solidFill>
                        <a:latin typeface="+mn-lt"/>
                        <a:ea typeface="+mn-ea"/>
                        <a:cs typeface="+mn-cs"/>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015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0" kern="1200" baseline="0" dirty="0" smtClean="0">
                          <a:solidFill>
                            <a:schemeClr val="bg1">
                              <a:lumMod val="50000"/>
                            </a:schemeClr>
                          </a:solidFill>
                          <a:latin typeface="+mn-lt"/>
                          <a:ea typeface="+mn-ea"/>
                          <a:cs typeface="+mn-cs"/>
                        </a:rPr>
                        <a:t>There have been instances where a users read is being rejected as it breaks the outer tolerance, and AQ correction is being rejected as the AQ has not been re-calculated in the UK Link system.  Therefore there is no option to correct the incorrect AQ; hence the user can’t submit reads. Therefore we will never be able to reconcile or get a correct AQ calculated.</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66496291"/>
              </p:ext>
            </p:extLst>
          </p:nvPr>
        </p:nvGraphicFramePr>
        <p:xfrm>
          <a:off x="395536" y="2787774"/>
          <a:ext cx="8345978" cy="1944216"/>
        </p:xfrm>
        <a:graphic>
          <a:graphicData uri="http://schemas.openxmlformats.org/drawingml/2006/table">
            <a:tbl>
              <a:tblPr firstRow="1" bandRow="1">
                <a:tableStyleId>{E8B1032C-EA38-4F05-BA0D-38AFFFC7BED3}</a:tableStyleId>
              </a:tblPr>
              <a:tblGrid>
                <a:gridCol w="8345978"/>
              </a:tblGrid>
              <a:tr h="130304">
                <a:tc>
                  <a:txBody>
                    <a:bodyPr/>
                    <a:lstStyle/>
                    <a:p>
                      <a:pPr algn="l"/>
                      <a:r>
                        <a:rPr lang="en-GB" sz="1200" b="1" dirty="0" smtClean="0">
                          <a:solidFill>
                            <a:schemeClr val="accent1"/>
                          </a:solidFill>
                          <a:latin typeface="Arial" panose="020B0604020202020204" pitchFamily="34" charset="0"/>
                          <a:cs typeface="Arial" panose="020B0604020202020204" pitchFamily="34" charset="0"/>
                        </a:rPr>
                        <a:t>Solution</a:t>
                      </a:r>
                      <a:r>
                        <a:rPr lang="en-GB" sz="1200" b="1" baseline="0" dirty="0" smtClean="0">
                          <a:solidFill>
                            <a:schemeClr val="accent1"/>
                          </a:solidFill>
                          <a:latin typeface="Arial" panose="020B0604020202020204" pitchFamily="34" charset="0"/>
                          <a:cs typeface="Arial" panose="020B0604020202020204" pitchFamily="34" charset="0"/>
                        </a:rPr>
                        <a:t> Options</a:t>
                      </a:r>
                      <a:endParaRPr lang="en-GB" sz="1200" b="1" dirty="0">
                        <a:solidFill>
                          <a:schemeClr val="accent1"/>
                        </a:solidFill>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669896">
                <a:tc>
                  <a:txBody>
                    <a:bodyPr/>
                    <a:lstStyle/>
                    <a:p>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6" name="Diagram 5"/>
          <p:cNvGraphicFramePr/>
          <p:nvPr>
            <p:extLst>
              <p:ext uri="{D42A27DB-BD31-4B8C-83A1-F6EECF244321}">
                <p14:modId xmlns:p14="http://schemas.microsoft.com/office/powerpoint/2010/main" val="1767461895"/>
              </p:ext>
            </p:extLst>
          </p:nvPr>
        </p:nvGraphicFramePr>
        <p:xfrm>
          <a:off x="1115616" y="2499742"/>
          <a:ext cx="7416824" cy="227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726990978"/>
              </p:ext>
            </p:extLst>
          </p:nvPr>
        </p:nvGraphicFramePr>
        <p:xfrm>
          <a:off x="499410" y="2499742"/>
          <a:ext cx="544198" cy="22706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39801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465128"/>
          </a:xfrm>
        </p:spPr>
        <p:txBody>
          <a:bodyPr>
            <a:normAutofit/>
          </a:bodyPr>
          <a:lstStyle/>
          <a:p>
            <a:r>
              <a:rPr lang="en-US" sz="2400" dirty="0"/>
              <a:t>Option </a:t>
            </a:r>
            <a:r>
              <a:rPr lang="en-US" sz="2400" dirty="0" smtClean="0"/>
              <a:t>1 </a:t>
            </a:r>
            <a:r>
              <a:rPr lang="en-US" sz="2400" dirty="0"/>
              <a:t>- High Level Impact Assessment</a:t>
            </a:r>
            <a:endParaRPr lang="en-GB" sz="2400" dirty="0"/>
          </a:p>
        </p:txBody>
      </p:sp>
      <p:graphicFrame>
        <p:nvGraphicFramePr>
          <p:cNvPr id="8" name="Table 7"/>
          <p:cNvGraphicFramePr>
            <a:graphicFrameLocks noGrp="1"/>
          </p:cNvGraphicFramePr>
          <p:nvPr>
            <p:extLst>
              <p:ext uri="{D42A27DB-BD31-4B8C-83A1-F6EECF244321}">
                <p14:modId xmlns:p14="http://schemas.microsoft.com/office/powerpoint/2010/main" val="2340170631"/>
              </p:ext>
            </p:extLst>
          </p:nvPr>
        </p:nvGraphicFramePr>
        <p:xfrm>
          <a:off x="335533" y="646946"/>
          <a:ext cx="8345978" cy="1204724"/>
        </p:xfrm>
        <a:graphic>
          <a:graphicData uri="http://schemas.openxmlformats.org/drawingml/2006/table">
            <a:tbl>
              <a:tblPr firstRow="1" bandRow="1">
                <a:tableStyleId>{E8B1032C-EA38-4F05-BA0D-38AFFFC7BED3}</a:tableStyleId>
              </a:tblPr>
              <a:tblGrid>
                <a:gridCol w="8345978"/>
              </a:tblGrid>
              <a:tr h="309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3E5AA8"/>
                          </a:solidFill>
                        </a:rPr>
                        <a:t>1- </a:t>
                      </a:r>
                      <a:r>
                        <a:rPr lang="en-GB" sz="1100" b="1" kern="1200" dirty="0" smtClean="0">
                          <a:solidFill>
                            <a:srgbClr val="3E5AA8"/>
                          </a:solidFill>
                          <a:latin typeface="+mn-lt"/>
                          <a:ea typeface="+mn-ea"/>
                          <a:cs typeface="+mn-cs"/>
                        </a:rPr>
                        <a:t>Remove the ‘calculated’ validation check when a site is/was unregistered or shipperless prior to current registration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895664">
                <a:tc>
                  <a:txBody>
                    <a:bodyPr/>
                    <a:lstStyle/>
                    <a:p>
                      <a:r>
                        <a:rPr lang="en-US" sz="1000" b="0" kern="1200" baseline="0" dirty="0" smtClean="0">
                          <a:solidFill>
                            <a:schemeClr val="bg1">
                              <a:lumMod val="50000"/>
                            </a:schemeClr>
                          </a:solidFill>
                          <a:latin typeface="Arial" panose="020B0604020202020204" pitchFamily="34" charset="0"/>
                          <a:ea typeface="+mn-ea"/>
                          <a:cs typeface="Arial" panose="020B0604020202020204" pitchFamily="34" charset="0"/>
                        </a:rPr>
                        <a:t>Currently if AQI is received with reason code 4 and </a:t>
                      </a: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AQ Roll has been recalculated; then only AQI will be accepted if all other validations are successful.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kern="1200" baseline="0" smtClean="0">
                        <a:solidFill>
                          <a:schemeClr val="bg1">
                            <a:lumMod val="50000"/>
                          </a:schemeClr>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baseline="0" dirty="0" smtClean="0">
                          <a:solidFill>
                            <a:schemeClr val="bg1">
                              <a:lumMod val="50000"/>
                            </a:schemeClr>
                          </a:solidFill>
                          <a:latin typeface="Arial" panose="020B0604020202020204" pitchFamily="34" charset="0"/>
                          <a:ea typeface="+mn-ea"/>
                          <a:cs typeface="Arial" panose="020B0604020202020204" pitchFamily="34" charset="0"/>
                        </a:rPr>
                        <a:t>After this change the above mentioned validation will be removed. Irrespective of the AQ Roll calculation has taken place or not; AQI will be accepted if all other validations are successful.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96127731"/>
              </p:ext>
            </p:extLst>
          </p:nvPr>
        </p:nvGraphicFramePr>
        <p:xfrm>
          <a:off x="335533" y="2050549"/>
          <a:ext cx="5420907" cy="2177385"/>
        </p:xfrm>
        <a:graphic>
          <a:graphicData uri="http://schemas.openxmlformats.org/drawingml/2006/table">
            <a:tbl>
              <a:tblPr firstRow="1" bandRow="1">
                <a:tableStyleId>{E8B1032C-EA38-4F05-BA0D-38AFFFC7BED3}</a:tableStyleId>
              </a:tblPr>
              <a:tblGrid>
                <a:gridCol w="5420907"/>
              </a:tblGrid>
              <a:tr h="257175">
                <a:tc>
                  <a:txBody>
                    <a:bodyPr/>
                    <a:lstStyle/>
                    <a:p>
                      <a:pPr algn="l"/>
                      <a:r>
                        <a:rPr lang="en-GB" sz="1200" dirty="0" smtClean="0">
                          <a:solidFill>
                            <a:srgbClr val="3E5AA8"/>
                          </a:solidFill>
                        </a:rPr>
                        <a:t>Impacted Systems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903065">
                <a:tc>
                  <a:txBody>
                    <a:bodyPr/>
                    <a:lstStyle/>
                    <a:p>
                      <a:pPr marL="285750" indent="-285750">
                        <a:buFont typeface="Arial" panose="020B0604020202020204" pitchFamily="34" charset="0"/>
                        <a:buChar char="•"/>
                      </a:pPr>
                      <a:endParaRPr lang="en-GB" sz="1600" b="0" dirty="0" smtClean="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69184159"/>
              </p:ext>
            </p:extLst>
          </p:nvPr>
        </p:nvGraphicFramePr>
        <p:xfrm>
          <a:off x="5940152" y="1995686"/>
          <a:ext cx="2736304" cy="2232248"/>
        </p:xfrm>
        <a:graphic>
          <a:graphicData uri="http://schemas.openxmlformats.org/drawingml/2006/table">
            <a:tbl>
              <a:tblPr firstRow="1" bandRow="1">
                <a:tableStyleId>{E8B1032C-EA38-4F05-BA0D-38AFFFC7BED3}</a:tableStyleId>
              </a:tblPr>
              <a:tblGrid>
                <a:gridCol w="2736304"/>
              </a:tblGrid>
              <a:tr h="276126">
                <a:tc>
                  <a:txBody>
                    <a:bodyPr/>
                    <a:lstStyle/>
                    <a:p>
                      <a:pPr algn="l"/>
                      <a:r>
                        <a:rPr lang="en-GB" sz="1100" dirty="0" smtClean="0">
                          <a:solidFill>
                            <a:srgbClr val="3E5AA8"/>
                          </a:solidFill>
                        </a:rPr>
                        <a:t>Assumptions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956122">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smtClean="0">
                          <a:solidFill>
                            <a:schemeClr val="bg1">
                              <a:lumMod val="50000"/>
                            </a:schemeClr>
                          </a:solidFill>
                          <a:latin typeface="+mn-lt"/>
                          <a:ea typeface="+mn-ea"/>
                          <a:cs typeface="+mn-cs"/>
                        </a:rPr>
                        <a:t>Market</a:t>
                      </a:r>
                      <a:r>
                        <a:rPr lang="en-GB" sz="900" kern="1200" baseline="0" dirty="0" smtClean="0">
                          <a:solidFill>
                            <a:schemeClr val="bg1">
                              <a:lumMod val="50000"/>
                            </a:schemeClr>
                          </a:solidFill>
                          <a:latin typeface="+mn-lt"/>
                          <a:ea typeface="+mn-ea"/>
                          <a:cs typeface="+mn-cs"/>
                        </a:rPr>
                        <a:t> Trials costs are not considered.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bg1">
                              <a:lumMod val="50000"/>
                            </a:schemeClr>
                          </a:solidFill>
                          <a:latin typeface="+mn-lt"/>
                          <a:ea typeface="+mn-ea"/>
                          <a:cs typeface="+mn-cs"/>
                        </a:rPr>
                        <a:t>This change is applicable only for Reason Code 4 in AQI.</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bg1">
                              <a:lumMod val="50000"/>
                            </a:schemeClr>
                          </a:solidFill>
                          <a:latin typeface="+mn-lt"/>
                          <a:ea typeface="+mn-ea"/>
                          <a:cs typeface="+mn-cs"/>
                        </a:rPr>
                        <a:t>Reason code 1,2,3 and 5 are out of scope of this change.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bg1">
                              <a:lumMod val="50000"/>
                            </a:schemeClr>
                          </a:solidFill>
                          <a:latin typeface="+mn-lt"/>
                          <a:ea typeface="+mn-ea"/>
                          <a:cs typeface="+mn-cs"/>
                        </a:rPr>
                        <a:t>All the other AQI validations will continue As Is.</a:t>
                      </a:r>
                      <a:endParaRPr lang="en-GB" sz="900" kern="1200" dirty="0" smtClean="0">
                        <a:solidFill>
                          <a:schemeClr val="bg1">
                            <a:lumMod val="50000"/>
                          </a:schemeClr>
                        </a:solidFill>
                        <a:latin typeface="+mn-lt"/>
                        <a:ea typeface="+mn-ea"/>
                        <a:cs typeface="+mn-cs"/>
                      </a:endParaRPr>
                    </a:p>
                    <a:p>
                      <a:pPr marL="285750" indent="-285750">
                        <a:buFont typeface="Arial" panose="020B0604020202020204" pitchFamily="34" charset="0"/>
                        <a:buChar char="•"/>
                      </a:pPr>
                      <a:endParaRPr lang="en-GB" sz="1050" dirty="0" smtClean="0">
                        <a:solidFill>
                          <a:schemeClr val="bg1">
                            <a:lumMod val="50000"/>
                          </a:schemeClr>
                        </a:solidFill>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30612837"/>
              </p:ext>
            </p:extLst>
          </p:nvPr>
        </p:nvGraphicFramePr>
        <p:xfrm>
          <a:off x="323528" y="4299942"/>
          <a:ext cx="8345979" cy="559264"/>
        </p:xfrm>
        <a:graphic>
          <a:graphicData uri="http://schemas.openxmlformats.org/drawingml/2006/table">
            <a:tbl>
              <a:tblPr firstRow="1" bandRow="1">
                <a:tableStyleId>{E8B1032C-EA38-4F05-BA0D-38AFFFC7BED3}</a:tableStyleId>
              </a:tblPr>
              <a:tblGrid>
                <a:gridCol w="2781993"/>
                <a:gridCol w="2781993"/>
                <a:gridCol w="2781993"/>
              </a:tblGrid>
              <a:tr h="288000">
                <a:tc>
                  <a:txBody>
                    <a:bodyPr/>
                    <a:lstStyle/>
                    <a:p>
                      <a:pPr algn="ctr"/>
                      <a:r>
                        <a:rPr lang="en-GB" sz="1200" dirty="0" smtClean="0">
                          <a:solidFill>
                            <a:srgbClr val="3E5AA8"/>
                          </a:solidFill>
                        </a:rPr>
                        <a:t>Overall Impact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Release Type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High Level</a:t>
                      </a:r>
                      <a:r>
                        <a:rPr lang="en-GB" sz="1200" baseline="0" dirty="0" smtClean="0">
                          <a:solidFill>
                            <a:srgbClr val="3E5AA8"/>
                          </a:solidFill>
                        </a:rPr>
                        <a:t> Cost Estimate</a:t>
                      </a:r>
                      <a:endParaRPr lang="en-GB" sz="12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71264">
                <a:tc>
                  <a:txBody>
                    <a:bodyPr/>
                    <a:lstStyle/>
                    <a:p>
                      <a:pPr marL="0" indent="0" algn="ctr">
                        <a:buFont typeface="Arial" panose="020B0604020202020204" pitchFamily="34" charset="0"/>
                        <a:buNone/>
                      </a:pPr>
                      <a:r>
                        <a:rPr lang="en-GB" sz="1050" b="0" dirty="0" smtClean="0">
                          <a:solidFill>
                            <a:schemeClr val="bg1">
                              <a:lumMod val="50000"/>
                            </a:schemeClr>
                          </a:solidFill>
                          <a:latin typeface="Arial" panose="020B0604020202020204" pitchFamily="34" charset="0"/>
                          <a:cs typeface="Arial" panose="020B0604020202020204" pitchFamily="34" charset="0"/>
                        </a:rPr>
                        <a:t>Low</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baseline="0" dirty="0" smtClean="0">
                          <a:solidFill>
                            <a:schemeClr val="bg1">
                              <a:lumMod val="50000"/>
                            </a:schemeClr>
                          </a:solidFill>
                          <a:latin typeface="Arial" panose="020B0604020202020204" pitchFamily="34" charset="0"/>
                          <a:cs typeface="Arial" panose="020B0604020202020204" pitchFamily="34" charset="0"/>
                        </a:rPr>
                        <a:t>Minor</a:t>
                      </a:r>
                      <a:endParaRPr lang="en-GB" sz="1050" b="0" dirty="0" smtClean="0">
                        <a:solidFill>
                          <a:schemeClr val="bg1">
                            <a:lumMod val="50000"/>
                          </a:schemeClr>
                        </a:solidFill>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smtClean="0">
                          <a:solidFill>
                            <a:schemeClr val="bg1">
                              <a:lumMod val="50000"/>
                            </a:schemeClr>
                          </a:solidFill>
                          <a:latin typeface="Arial" panose="020B0604020202020204" pitchFamily="34" charset="0"/>
                          <a:cs typeface="Arial" panose="020B0604020202020204" pitchFamily="34" charset="0"/>
                        </a:rPr>
                        <a:t>15,000 - 25,000 GBP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r>
            </a:tbl>
          </a:graphicData>
        </a:graphic>
      </p:graphicFrame>
      <p:sp>
        <p:nvSpPr>
          <p:cNvPr id="12" name="Rectangle 11">
            <a:extLst>
              <a:ext uri="{FF2B5EF4-FFF2-40B4-BE49-F238E27FC236}">
                <a16:creationId xmlns="" xmlns:a16="http://schemas.microsoft.com/office/drawing/2014/main" id="{A181D1D2-942F-43B0-9372-71DE2B5DD4D2}"/>
              </a:ext>
            </a:extLst>
          </p:cNvPr>
          <p:cNvSpPr/>
          <p:nvPr/>
        </p:nvSpPr>
        <p:spPr>
          <a:xfrm>
            <a:off x="755576" y="3147854"/>
            <a:ext cx="86409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Marketflow</a:t>
            </a:r>
          </a:p>
        </p:txBody>
      </p:sp>
      <p:sp>
        <p:nvSpPr>
          <p:cNvPr id="13" name="Rectangle 12">
            <a:extLst>
              <a:ext uri="{FF2B5EF4-FFF2-40B4-BE49-F238E27FC236}">
                <a16:creationId xmlns="" xmlns:a16="http://schemas.microsoft.com/office/drawing/2014/main" id="{A181D1D2-942F-43B0-9372-71DE2B5DD4D2}"/>
              </a:ext>
            </a:extLst>
          </p:cNvPr>
          <p:cNvSpPr/>
          <p:nvPr/>
        </p:nvSpPr>
        <p:spPr>
          <a:xfrm>
            <a:off x="2051816" y="3137171"/>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SAP PO</a:t>
            </a:r>
          </a:p>
        </p:txBody>
      </p:sp>
      <p:sp>
        <p:nvSpPr>
          <p:cNvPr id="14" name="Rectangle 13">
            <a:extLst>
              <a:ext uri="{FF2B5EF4-FFF2-40B4-BE49-F238E27FC236}">
                <a16:creationId xmlns="" xmlns:a16="http://schemas.microsoft.com/office/drawing/2014/main" id="{A181D1D2-942F-43B0-9372-71DE2B5DD4D2}"/>
              </a:ext>
            </a:extLst>
          </p:cNvPr>
          <p:cNvSpPr/>
          <p:nvPr/>
        </p:nvSpPr>
        <p:spPr>
          <a:xfrm>
            <a:off x="3347960" y="3137171"/>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a:solidFill>
                  <a:srgbClr val="3E5AA8"/>
                </a:solidFill>
              </a:rPr>
              <a:t>SAP ISU</a:t>
            </a:r>
          </a:p>
        </p:txBody>
      </p:sp>
      <p:sp>
        <p:nvSpPr>
          <p:cNvPr id="15" name="Rectangle 14">
            <a:extLst>
              <a:ext uri="{FF2B5EF4-FFF2-40B4-BE49-F238E27FC236}">
                <a16:creationId xmlns="" xmlns:a16="http://schemas.microsoft.com/office/drawing/2014/main" id="{A181D1D2-942F-43B0-9372-71DE2B5DD4D2}"/>
              </a:ext>
            </a:extLst>
          </p:cNvPr>
          <p:cNvSpPr/>
          <p:nvPr/>
        </p:nvSpPr>
        <p:spPr>
          <a:xfrm>
            <a:off x="3360181" y="2571790"/>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Gemini</a:t>
            </a:r>
            <a:endParaRPr lang="en-GB" sz="1050" dirty="0">
              <a:solidFill>
                <a:srgbClr val="3E5AA8"/>
              </a:solidFill>
            </a:endParaRPr>
          </a:p>
        </p:txBody>
      </p:sp>
      <p:sp>
        <p:nvSpPr>
          <p:cNvPr id="16" name="Rectangle 15">
            <a:extLst>
              <a:ext uri="{FF2B5EF4-FFF2-40B4-BE49-F238E27FC236}">
                <a16:creationId xmlns="" xmlns:a16="http://schemas.microsoft.com/office/drawing/2014/main" id="{A181D1D2-942F-43B0-9372-71DE2B5DD4D2}"/>
              </a:ext>
            </a:extLst>
          </p:cNvPr>
          <p:cNvSpPr/>
          <p:nvPr/>
        </p:nvSpPr>
        <p:spPr>
          <a:xfrm>
            <a:off x="3360181" y="3795926"/>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SAP BW</a:t>
            </a:r>
          </a:p>
        </p:txBody>
      </p:sp>
      <p:sp>
        <p:nvSpPr>
          <p:cNvPr id="17" name="Rectangle 16">
            <a:extLst>
              <a:ext uri="{FF2B5EF4-FFF2-40B4-BE49-F238E27FC236}">
                <a16:creationId xmlns="" xmlns:a16="http://schemas.microsoft.com/office/drawing/2014/main" id="{A181D1D2-942F-43B0-9372-71DE2B5DD4D2}"/>
              </a:ext>
            </a:extLst>
          </p:cNvPr>
          <p:cNvSpPr/>
          <p:nvPr/>
        </p:nvSpPr>
        <p:spPr>
          <a:xfrm>
            <a:off x="4644104" y="3137722"/>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CMS</a:t>
            </a:r>
            <a:endParaRPr lang="en-GB" sz="1050" dirty="0">
              <a:solidFill>
                <a:srgbClr val="3E5AA8"/>
              </a:solidFill>
            </a:endParaRPr>
          </a:p>
        </p:txBody>
      </p:sp>
      <p:sp>
        <p:nvSpPr>
          <p:cNvPr id="18" name="Rectangle 17">
            <a:extLst>
              <a:ext uri="{FF2B5EF4-FFF2-40B4-BE49-F238E27FC236}">
                <a16:creationId xmlns="" xmlns:a16="http://schemas.microsoft.com/office/drawing/2014/main" id="{A181D1D2-942F-43B0-9372-71DE2B5DD4D2}"/>
              </a:ext>
            </a:extLst>
          </p:cNvPr>
          <p:cNvSpPr/>
          <p:nvPr/>
        </p:nvSpPr>
        <p:spPr>
          <a:xfrm>
            <a:off x="4644104" y="3795926"/>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a:solidFill>
                  <a:srgbClr val="3E5AA8"/>
                </a:solidFill>
              </a:rPr>
              <a:t>DES</a:t>
            </a:r>
          </a:p>
        </p:txBody>
      </p:sp>
      <p:grpSp>
        <p:nvGrpSpPr>
          <p:cNvPr id="19" name="Group 18"/>
          <p:cNvGrpSpPr/>
          <p:nvPr/>
        </p:nvGrpSpPr>
        <p:grpSpPr>
          <a:xfrm>
            <a:off x="1655676" y="3252367"/>
            <a:ext cx="360040" cy="152400"/>
            <a:chOff x="4788024" y="3789241"/>
            <a:chExt cx="360040" cy="152400"/>
          </a:xfrm>
        </p:grpSpPr>
        <p:cxnSp>
          <p:nvCxnSpPr>
            <p:cNvPr id="20" name="Straight Arrow Connector 19"/>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p:cNvGrpSpPr/>
          <p:nvPr/>
        </p:nvGrpSpPr>
        <p:grpSpPr>
          <a:xfrm>
            <a:off x="2952982" y="3252918"/>
            <a:ext cx="360040" cy="152400"/>
            <a:chOff x="4788024" y="3789241"/>
            <a:chExt cx="360040" cy="152400"/>
          </a:xfrm>
        </p:grpSpPr>
        <p:cxnSp>
          <p:nvCxnSpPr>
            <p:cNvPr id="23" name="Straight Arrow Connector 22"/>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4255182" y="3252918"/>
            <a:ext cx="360040" cy="152400"/>
            <a:chOff x="4788024" y="3789241"/>
            <a:chExt cx="360040" cy="152400"/>
          </a:xfrm>
        </p:grpSpPr>
        <p:cxnSp>
          <p:nvCxnSpPr>
            <p:cNvPr id="26" name="Straight Arrow Connector 25"/>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Straight Arrow Connector 27"/>
          <p:cNvCxnSpPr/>
          <p:nvPr/>
        </p:nvCxnSpPr>
        <p:spPr bwMode="auto">
          <a:xfrm>
            <a:off x="4255182" y="3987322"/>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3792181" y="3507854"/>
            <a:ext cx="0" cy="242357"/>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3779960" y="2905457"/>
            <a:ext cx="0" cy="242357"/>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 xmlns:a16="http://schemas.microsoft.com/office/drawing/2014/main" id="{A181D1D2-942F-43B0-9372-71DE2B5DD4D2}"/>
              </a:ext>
            </a:extLst>
          </p:cNvPr>
          <p:cNvSpPr/>
          <p:nvPr/>
        </p:nvSpPr>
        <p:spPr>
          <a:xfrm>
            <a:off x="2051816" y="3787761"/>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050" dirty="0" smtClean="0">
                <a:solidFill>
                  <a:srgbClr val="3E5AA8"/>
                </a:solidFill>
              </a:rPr>
              <a:t>API</a:t>
            </a:r>
            <a:endParaRPr lang="en-GB" sz="1050" dirty="0">
              <a:solidFill>
                <a:srgbClr val="3E5AA8"/>
              </a:solidFill>
            </a:endParaRPr>
          </a:p>
        </p:txBody>
      </p:sp>
      <p:cxnSp>
        <p:nvCxnSpPr>
          <p:cNvPr id="32" name="Straight Arrow Connector 31"/>
          <p:cNvCxnSpPr/>
          <p:nvPr/>
        </p:nvCxnSpPr>
        <p:spPr bwMode="auto">
          <a:xfrm>
            <a:off x="2952982" y="3979157"/>
            <a:ext cx="360040" cy="0"/>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xmlns="" id="{A181D1D2-942F-43B0-9372-71DE2B5DD4D2}"/>
              </a:ext>
            </a:extLst>
          </p:cNvPr>
          <p:cNvSpPr/>
          <p:nvPr/>
        </p:nvSpPr>
        <p:spPr>
          <a:xfrm>
            <a:off x="411585" y="2438479"/>
            <a:ext cx="669776" cy="263404"/>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smtClean="0">
                <a:solidFill>
                  <a:srgbClr val="3E5AA8"/>
                </a:solidFill>
              </a:rPr>
              <a:t>Impact</a:t>
            </a:r>
            <a:endParaRPr lang="en-GB" sz="800" i="1" u="sng" dirty="0">
              <a:solidFill>
                <a:srgbClr val="3E5AA8"/>
              </a:solidFill>
            </a:endParaRPr>
          </a:p>
        </p:txBody>
      </p:sp>
      <p:grpSp>
        <p:nvGrpSpPr>
          <p:cNvPr id="34" name="Group 33"/>
          <p:cNvGrpSpPr/>
          <p:nvPr/>
        </p:nvGrpSpPr>
        <p:grpSpPr>
          <a:xfrm>
            <a:off x="8460432" y="195486"/>
            <a:ext cx="544198" cy="393120"/>
            <a:chOff x="0" y="31563"/>
            <a:chExt cx="544198" cy="393120"/>
          </a:xfrm>
          <a:solidFill>
            <a:srgbClr val="56CF9E"/>
          </a:solidFill>
        </p:grpSpPr>
        <p:sp>
          <p:nvSpPr>
            <p:cNvPr id="35" name="Rounded Rectangle 34"/>
            <p:cNvSpPr/>
            <p:nvPr/>
          </p:nvSpPr>
          <p:spPr>
            <a:xfrm>
              <a:off x="0" y="31563"/>
              <a:ext cx="544198" cy="393120"/>
            </a:xfrm>
            <a:prstGeom prst="roundRect">
              <a:avLst/>
            </a:prstGeom>
            <a:grp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19191" y="50754"/>
              <a:ext cx="505816" cy="35473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dirty="0">
                  <a:solidFill>
                    <a:schemeClr val="bg1"/>
                  </a:solidFill>
                </a:rPr>
                <a:t>1</a:t>
              </a:r>
              <a:endParaRPr lang="en-GB" sz="1000" b="1" u="none" kern="1200" dirty="0">
                <a:solidFill>
                  <a:schemeClr val="bg1"/>
                </a:solidFill>
              </a:endParaRPr>
            </a:p>
          </p:txBody>
        </p:sp>
      </p:grpSp>
    </p:spTree>
    <p:extLst>
      <p:ext uri="{BB962C8B-B14F-4D97-AF65-F5344CB8AC3E}">
        <p14:creationId xmlns:p14="http://schemas.microsoft.com/office/powerpoint/2010/main" val="24042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780" y="1635646"/>
            <a:ext cx="91440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000" b="1">
                <a:solidFill>
                  <a:schemeClr val="accent2"/>
                </a:solidFill>
                <a:effectLst/>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a:lstStyle>
          <a:p>
            <a:r>
              <a:rPr lang="en-GB" sz="3600" kern="0" dirty="0" smtClean="0">
                <a:solidFill>
                  <a:srgbClr val="3E5AA8"/>
                </a:solidFill>
              </a:rPr>
              <a:t>3b. </a:t>
            </a:r>
            <a:r>
              <a:rPr lang="en-GB" sz="3600" kern="0" dirty="0">
                <a:solidFill>
                  <a:srgbClr val="3E5AA8"/>
                </a:solidFill>
              </a:rPr>
              <a:t>Defect Summary</a:t>
            </a:r>
          </a:p>
          <a:p>
            <a:pPr defTabSz="914400"/>
            <a:endParaRPr lang="en-GB" kern="0" dirty="0" smtClean="0">
              <a:solidFill>
                <a:srgbClr val="3E5AA8"/>
              </a:solidFill>
            </a:endParaRPr>
          </a:p>
        </p:txBody>
      </p:sp>
      <p:sp>
        <p:nvSpPr>
          <p:cNvPr id="5" name="Subtitle 2"/>
          <p:cNvSpPr txBox="1">
            <a:spLocks/>
          </p:cNvSpPr>
          <p:nvPr/>
        </p:nvSpPr>
        <p:spPr bwMode="auto">
          <a:xfrm>
            <a:off x="0" y="3415996"/>
            <a:ext cx="9144000" cy="57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ctr" rtl="0" eaLnBrk="0" fontAlgn="base" hangingPunct="0">
              <a:spcBef>
                <a:spcPct val="20000"/>
              </a:spcBef>
              <a:spcAft>
                <a:spcPct val="0"/>
              </a:spcAft>
              <a:buClr>
                <a:srgbClr val="0062C8"/>
              </a:buClr>
              <a:buFont typeface="Wingdings" pitchFamily="2" charset="2"/>
              <a:buNone/>
              <a:defRPr sz="3200">
                <a:solidFill>
                  <a:srgbClr val="CCCCFF"/>
                </a:solidFill>
                <a:effectLst/>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defTabSz="914400"/>
            <a:endParaRPr lang="en-GB" kern="0" dirty="0" smtClean="0">
              <a:solidFill>
                <a:srgbClr val="3E5AA8"/>
              </a:solidFill>
            </a:endParaRPr>
          </a:p>
        </p:txBody>
      </p:sp>
    </p:spTree>
    <p:extLst>
      <p:ext uri="{BB962C8B-B14F-4D97-AF65-F5344CB8AC3E}">
        <p14:creationId xmlns:p14="http://schemas.microsoft.com/office/powerpoint/2010/main" val="19015062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360040"/>
          </a:xfrm>
        </p:spPr>
        <p:txBody>
          <a:bodyPr>
            <a:normAutofit fontScale="90000"/>
          </a:bodyPr>
          <a:lstStyle/>
          <a:p>
            <a:r>
              <a:rPr lang="en-GB" dirty="0" smtClean="0"/>
              <a:t>Option 1 </a:t>
            </a:r>
            <a:r>
              <a:rPr lang="en-GB" dirty="0"/>
              <a:t>- System Impact Assessment</a:t>
            </a:r>
          </a:p>
        </p:txBody>
      </p:sp>
      <p:graphicFrame>
        <p:nvGraphicFramePr>
          <p:cNvPr id="4" name="Table 3"/>
          <p:cNvGraphicFramePr>
            <a:graphicFrameLocks noGrp="1"/>
          </p:cNvGraphicFramePr>
          <p:nvPr>
            <p:extLst>
              <p:ext uri="{D42A27DB-BD31-4B8C-83A1-F6EECF244321}">
                <p14:modId xmlns:p14="http://schemas.microsoft.com/office/powerpoint/2010/main" val="2767438242"/>
              </p:ext>
            </p:extLst>
          </p:nvPr>
        </p:nvGraphicFramePr>
        <p:xfrm>
          <a:off x="251519" y="627534"/>
          <a:ext cx="1656185" cy="4013800"/>
        </p:xfrm>
        <a:graphic>
          <a:graphicData uri="http://schemas.openxmlformats.org/drawingml/2006/table">
            <a:tbl>
              <a:tblPr firstRow="1" bandRow="1">
                <a:tableStyleId>{E8B1032C-EA38-4F05-BA0D-38AFFFC7BED3}</a:tableStyleId>
              </a:tblPr>
              <a:tblGrid>
                <a:gridCol w="1656185"/>
              </a:tblGrid>
              <a:tr h="288000">
                <a:tc>
                  <a:txBody>
                    <a:bodyPr/>
                    <a:lstStyle/>
                    <a:p>
                      <a:pPr algn="r"/>
                      <a:endParaRPr lang="en-GB" sz="8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r"/>
                      <a:r>
                        <a:rPr lang="en-GB" sz="800" b="1" dirty="0" smtClean="0">
                          <a:solidFill>
                            <a:schemeClr val="accent1"/>
                          </a:solidFill>
                        </a:rPr>
                        <a:t>System Component:</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0">
                <a:tc>
                  <a:txBody>
                    <a:bodyPr/>
                    <a:lstStyle/>
                    <a:p>
                      <a:pPr algn="r"/>
                      <a:r>
                        <a:rPr lang="en-GB" sz="800" b="1" dirty="0" smtClean="0">
                          <a:solidFill>
                            <a:schemeClr val="accent1"/>
                          </a:solidFill>
                        </a:rPr>
                        <a:t>Development </a:t>
                      </a:r>
                      <a:r>
                        <a:rPr lang="en-GB" sz="800" b="1" baseline="0" dirty="0" smtClean="0">
                          <a:solidFill>
                            <a:schemeClr val="accent1"/>
                          </a:solidFill>
                        </a:rPr>
                        <a:t>Type:</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21384">
                <a:tc>
                  <a:txBody>
                    <a:bodyPr/>
                    <a:lstStyle/>
                    <a:p>
                      <a:pPr algn="r"/>
                      <a:r>
                        <a:rPr lang="en-GB" sz="800" b="1" dirty="0" smtClean="0">
                          <a:solidFill>
                            <a:schemeClr val="accent1"/>
                          </a:solidFill>
                        </a:rPr>
                        <a:t>Impacted</a:t>
                      </a:r>
                      <a:r>
                        <a:rPr lang="en-GB" sz="800" b="1" baseline="0" dirty="0" smtClean="0">
                          <a:solidFill>
                            <a:schemeClr val="accent1"/>
                          </a:solidFill>
                        </a:rPr>
                        <a:t> </a:t>
                      </a:r>
                      <a:r>
                        <a:rPr lang="en-GB" sz="800" b="1" dirty="0" smtClean="0">
                          <a:solidFill>
                            <a:schemeClr val="accent1"/>
                          </a:solidFill>
                        </a:rPr>
                        <a:t>User(s):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16024">
                <a:tc>
                  <a:txBody>
                    <a:bodyPr/>
                    <a:lstStyle/>
                    <a:p>
                      <a:pPr algn="r"/>
                      <a:r>
                        <a:rPr lang="en-GB" sz="800" b="1" dirty="0" smtClean="0">
                          <a:solidFill>
                            <a:schemeClr val="accent1"/>
                          </a:solidFill>
                        </a:rPr>
                        <a:t>Build Type:</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224136">
                <a:tc>
                  <a:txBody>
                    <a:bodyPr/>
                    <a:lstStyle/>
                    <a:p>
                      <a:pPr algn="r"/>
                      <a:r>
                        <a:rPr lang="en-GB" sz="800" b="1" dirty="0" smtClean="0">
                          <a:solidFill>
                            <a:schemeClr val="accent1"/>
                          </a:solidFill>
                        </a:rPr>
                        <a:t>Change Description:</a:t>
                      </a:r>
                      <a:endParaRPr lang="en-GB" sz="800" b="1" dirty="0">
                        <a:solidFill>
                          <a:schemeClr val="accent1"/>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144016">
                <a:tc>
                  <a:txBody>
                    <a:bodyPr/>
                    <a:lstStyle/>
                    <a:p>
                      <a:pPr algn="r"/>
                      <a:endParaRPr lang="en-GB" sz="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r"/>
                      <a:r>
                        <a:rPr lang="en-GB" sz="800" b="1" dirty="0" smtClean="0">
                          <a:solidFill>
                            <a:srgbClr val="84B8DA"/>
                          </a:solidFill>
                        </a:rPr>
                        <a:t>Requirement Clarity: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Change Complexity</a:t>
                      </a:r>
                      <a:r>
                        <a:rPr lang="en-GB" sz="800" b="1" baseline="0" dirty="0" smtClean="0">
                          <a:solidFill>
                            <a:srgbClr val="84B8DA"/>
                          </a:solidFill>
                        </a:rPr>
                        <a: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Integration Complexity: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Test Data Prep</a:t>
                      </a:r>
                      <a:r>
                        <a:rPr lang="en-GB" sz="800" b="1" baseline="0" dirty="0" smtClean="0">
                          <a:solidFill>
                            <a:srgbClr val="84B8DA"/>
                          </a:solidFill>
                        </a:rPr>
                        <a:t> </a:t>
                      </a:r>
                      <a:r>
                        <a:rPr lang="en-GB" sz="800" b="1" dirty="0" smtClean="0">
                          <a:solidFill>
                            <a:srgbClr val="84B8DA"/>
                          </a:solidFill>
                        </a:rPr>
                        <a:t>Complexity:</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Test Execution:</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0">
                <a:tc>
                  <a:txBody>
                    <a:bodyPr/>
                    <a:lstStyle/>
                    <a:p>
                      <a:pPr algn="r"/>
                      <a:r>
                        <a:rPr lang="en-GB" sz="800" b="1" dirty="0" smtClean="0">
                          <a:solidFill>
                            <a:srgbClr val="84B8DA"/>
                          </a:solidFill>
                        </a:rPr>
                        <a:t>Regression Testing</a:t>
                      </a:r>
                      <a:r>
                        <a:rPr lang="en-GB" sz="800" b="1" baseline="0" dirty="0" smtClean="0">
                          <a:solidFill>
                            <a:srgbClr val="84B8DA"/>
                          </a:solidFill>
                        </a:rPr>
                        <a:t> Impact: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r h="117889">
                <a:tc>
                  <a:txBody>
                    <a:bodyPr/>
                    <a:lstStyle/>
                    <a:p>
                      <a:pPr algn="r"/>
                      <a:r>
                        <a:rPr lang="en-GB" sz="800" b="1" dirty="0" smtClean="0">
                          <a:solidFill>
                            <a:srgbClr val="84B8DA"/>
                          </a:solidFill>
                        </a:rPr>
                        <a:t>Performance Impact:</a:t>
                      </a:r>
                      <a:endParaRPr lang="en-GB" sz="800" b="1" dirty="0">
                        <a:solidFill>
                          <a:srgbClr val="84B8DA"/>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3E5AA8"/>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98769072"/>
              </p:ext>
            </p:extLst>
          </p:nvPr>
        </p:nvGraphicFramePr>
        <p:xfrm>
          <a:off x="1979712" y="627534"/>
          <a:ext cx="6552726" cy="3986624"/>
        </p:xfrm>
        <a:graphic>
          <a:graphicData uri="http://schemas.openxmlformats.org/drawingml/2006/table">
            <a:tbl>
              <a:tblPr firstRow="1" bandRow="1">
                <a:tableStyleId>{E8B1032C-EA38-4F05-BA0D-38AFFFC7BED3}</a:tableStyleId>
              </a:tblPr>
              <a:tblGrid>
                <a:gridCol w="1092121"/>
                <a:gridCol w="1092121"/>
                <a:gridCol w="1092121"/>
                <a:gridCol w="1092121"/>
                <a:gridCol w="1092121"/>
                <a:gridCol w="1092121"/>
              </a:tblGrid>
              <a:tr h="288000">
                <a:tc>
                  <a:txBody>
                    <a:bodyPr/>
                    <a:lstStyle/>
                    <a:p>
                      <a:pPr algn="ctr"/>
                      <a:r>
                        <a:rPr lang="en-GB" sz="800" dirty="0" smtClean="0">
                          <a:solidFill>
                            <a:srgbClr val="3E5AA8"/>
                          </a:solidFill>
                        </a:rPr>
                        <a:t>SAP ISU</a:t>
                      </a:r>
                      <a:endParaRPr lang="en-GB" sz="8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CBC55"/>
                    </a:solidFill>
                  </a:tcPr>
                </a:tc>
              </a:tr>
              <a:tr h="146680">
                <a:tc>
                  <a:txBody>
                    <a:bodyPr/>
                    <a:lstStyle/>
                    <a:p>
                      <a:pPr algn="ctr"/>
                      <a:r>
                        <a:rPr lang="en-GB" sz="800" dirty="0" smtClean="0">
                          <a:solidFill>
                            <a:schemeClr val="bg1">
                              <a:lumMod val="50000"/>
                            </a:schemeClr>
                          </a:solidFill>
                        </a:rPr>
                        <a:t>Process Code</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49344">
                <a:tc>
                  <a:txBody>
                    <a:bodyPr/>
                    <a:lstStyle/>
                    <a:p>
                      <a:pPr algn="ctr"/>
                      <a:r>
                        <a:rPr lang="en-GB" sz="800" dirty="0" smtClean="0">
                          <a:solidFill>
                            <a:schemeClr val="bg1">
                              <a:lumMod val="50000"/>
                            </a:schemeClr>
                          </a:solidFill>
                        </a:rPr>
                        <a:t>Code Change</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52008">
                <a:tc>
                  <a:txBody>
                    <a:bodyPr/>
                    <a:lstStyle/>
                    <a:p>
                      <a:pPr algn="ctr"/>
                      <a:r>
                        <a:rPr lang="en-GB" sz="800" dirty="0" smtClean="0">
                          <a:solidFill>
                            <a:schemeClr val="bg1">
                              <a:lumMod val="50000"/>
                            </a:schemeClr>
                          </a:solidFill>
                        </a:rPr>
                        <a:t>Shippers</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Existing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1234824">
                <a:tc>
                  <a:txBody>
                    <a:bodyPr/>
                    <a:lstStyle/>
                    <a:p>
                      <a:pPr algn="ctr"/>
                      <a:r>
                        <a:rPr lang="en-GB" sz="800" kern="1200" dirty="0" smtClean="0">
                          <a:solidFill>
                            <a:schemeClr val="bg1">
                              <a:lumMod val="50000"/>
                            </a:schemeClr>
                          </a:solidFill>
                          <a:latin typeface="+mn-lt"/>
                          <a:ea typeface="+mn-ea"/>
                          <a:cs typeface="+mn-cs"/>
                        </a:rPr>
                        <a:t>System will be amended to remove the “previously calculated” validation on AQ Correction process for reason code 4</a:t>
                      </a:r>
                      <a:endParaRPr lang="en-GB" sz="800" kern="1200" dirty="0">
                        <a:solidFill>
                          <a:schemeClr val="bg1">
                            <a:lumMod val="50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dirty="0" smtClean="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0">
                <a:tc gridSpan="4">
                  <a:txBody>
                    <a:bodyPr/>
                    <a:lstStyle/>
                    <a:p>
                      <a:endParaRPr lang="en-GB" sz="10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00" dirty="0"/>
                    </a:p>
                  </a:txBody>
                  <a:tcPr>
                    <a:lnL w="12700" cmpd="sng">
                      <a:noFill/>
                    </a:lnL>
                    <a:lnR w="12700" cmpd="sng">
                      <a:noFill/>
                    </a:lnR>
                  </a:tcPr>
                </a:tc>
                <a:tc hMerge="1">
                  <a:txBody>
                    <a:bodyPr/>
                    <a:lstStyle/>
                    <a:p>
                      <a:endParaRPr lang="en-GB"/>
                    </a:p>
                  </a:txBody>
                  <a:tcPr/>
                </a:tc>
                <a:tc hMerge="1">
                  <a:txBody>
                    <a:bodyPr/>
                    <a:lstStyle/>
                    <a:p>
                      <a:endParaRPr lang="en-GB" sz="100" dirty="0"/>
                    </a:p>
                  </a:txBody>
                  <a:tcPr>
                    <a:lnL w="12700" cmpd="sng">
                      <a:noFill/>
                    </a:lnL>
                    <a:lnR w="12700" cmpd="sng">
                      <a:noFill/>
                    </a:lnR>
                  </a:tcPr>
                </a:tc>
                <a:tc>
                  <a:txBody>
                    <a:bodyPr/>
                    <a:lstStyle/>
                    <a:p>
                      <a:endParaRPr lang="en-GB" sz="10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bg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lnTlToBr w="12700" cmpd="sng">
                      <a:noFill/>
                      <a:prstDash val="solid"/>
                    </a:lnTlToBr>
                    <a:lnBlToTr w="12700" cmpd="sng">
                      <a:noFill/>
                      <a:prstDash val="solid"/>
                    </a:lnBlToTr>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10770">
                <a:tc>
                  <a:txBody>
                    <a:bodyPr/>
                    <a:lstStyle/>
                    <a:p>
                      <a:pPr algn="ctr"/>
                      <a:r>
                        <a:rPr lang="en-GB" sz="800" dirty="0" smtClean="0">
                          <a:solidFill>
                            <a:schemeClr val="bg1">
                              <a:lumMod val="50000"/>
                            </a:schemeClr>
                          </a:solidFill>
                        </a:rPr>
                        <a:t>G</a:t>
                      </a: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56CF9E"/>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algn="ctr"/>
                      <a:endParaRPr lang="en-GB" sz="800" dirty="0">
                        <a:solidFill>
                          <a:schemeClr val="bg1">
                            <a:lumMod val="50000"/>
                          </a:schemeClr>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8348282" y="162406"/>
            <a:ext cx="544198" cy="393120"/>
            <a:chOff x="0" y="31563"/>
            <a:chExt cx="544198" cy="393120"/>
          </a:xfrm>
        </p:grpSpPr>
        <p:sp>
          <p:nvSpPr>
            <p:cNvPr id="7" name="Rounded Rectangle 6"/>
            <p:cNvSpPr/>
            <p:nvPr/>
          </p:nvSpPr>
          <p:spPr>
            <a:xfrm>
              <a:off x="0" y="31563"/>
              <a:ext cx="544198" cy="393120"/>
            </a:xfrm>
            <a:prstGeom prst="roundRect">
              <a:avLst/>
            </a:prstGeom>
            <a:solidFill>
              <a:srgbClr val="56CF9E"/>
            </a:solid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19191" y="50754"/>
              <a:ext cx="505816" cy="354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dirty="0">
                  <a:solidFill>
                    <a:schemeClr val="bg1"/>
                  </a:solidFill>
                </a:rPr>
                <a:t>1</a:t>
              </a:r>
              <a:endParaRPr lang="en-GB" sz="1000" b="1" u="none" kern="1200" dirty="0">
                <a:solidFill>
                  <a:schemeClr val="bg1"/>
                </a:solidFill>
              </a:endParaRPr>
            </a:p>
          </p:txBody>
        </p:sp>
      </p:grpSp>
    </p:spTree>
    <p:extLst>
      <p:ext uri="{BB962C8B-B14F-4D97-AF65-F5344CB8AC3E}">
        <p14:creationId xmlns:p14="http://schemas.microsoft.com/office/powerpoint/2010/main" val="2952167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a:t>
            </a:r>
            <a:r>
              <a:rPr lang="en-GB" dirty="0" smtClean="0"/>
              <a:t>1 </a:t>
            </a:r>
            <a:r>
              <a:rPr lang="en-GB" dirty="0"/>
              <a:t>- Process Impact Assessment</a:t>
            </a:r>
          </a:p>
        </p:txBody>
      </p:sp>
      <p:graphicFrame>
        <p:nvGraphicFramePr>
          <p:cNvPr id="4" name="Table 3"/>
          <p:cNvGraphicFramePr>
            <a:graphicFrameLocks noGrp="1"/>
          </p:cNvGraphicFramePr>
          <p:nvPr>
            <p:extLst>
              <p:ext uri="{D42A27DB-BD31-4B8C-83A1-F6EECF244321}">
                <p14:modId xmlns:p14="http://schemas.microsoft.com/office/powerpoint/2010/main" val="4078097245"/>
              </p:ext>
            </p:extLst>
          </p:nvPr>
        </p:nvGraphicFramePr>
        <p:xfrm>
          <a:off x="335533" y="764430"/>
          <a:ext cx="8340925" cy="4028520"/>
        </p:xfrm>
        <a:graphic>
          <a:graphicData uri="http://schemas.openxmlformats.org/drawingml/2006/table">
            <a:tbl>
              <a:tblPr firstRow="1" bandRow="1">
                <a:tableStyleId>{B301B821-A1FF-4177-AEE7-76D212191A09}</a:tableStyleId>
              </a:tblPr>
              <a:tblGrid>
                <a:gridCol w="1716187"/>
                <a:gridCol w="1104123"/>
                <a:gridCol w="984109"/>
                <a:gridCol w="1080120"/>
                <a:gridCol w="1080120"/>
                <a:gridCol w="1008112"/>
                <a:gridCol w="1368154"/>
              </a:tblGrid>
              <a:tr h="288000">
                <a:tc>
                  <a:txBody>
                    <a:bodyPr/>
                    <a:lstStyle/>
                    <a:p>
                      <a:pPr algn="r"/>
                      <a:r>
                        <a:rPr lang="en-GB" sz="1200" dirty="0" smtClean="0">
                          <a:solidFill>
                            <a:srgbClr val="3E5AA8"/>
                          </a:solidFill>
                        </a:rPr>
                        <a:t>Process Area</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Complexity</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File</a:t>
                      </a:r>
                    </a:p>
                    <a:p>
                      <a:pPr algn="ctr"/>
                      <a:r>
                        <a:rPr lang="en-GB" sz="1200" dirty="0" smtClean="0">
                          <a:solidFill>
                            <a:srgbClr val="3E5AA8"/>
                          </a:solidFill>
                        </a:rPr>
                        <a:t>Formats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Exceptions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External</a:t>
                      </a:r>
                    </a:p>
                    <a:p>
                      <a:pPr algn="ctr"/>
                      <a:r>
                        <a:rPr lang="en-GB" sz="1200" dirty="0" smtClean="0">
                          <a:solidFill>
                            <a:srgbClr val="3E5AA8"/>
                          </a:solidFill>
                        </a:rPr>
                        <a:t>Screens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Batch Jobs</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smtClean="0">
                          <a:solidFill>
                            <a:srgbClr val="3E5AA8"/>
                          </a:solidFill>
                        </a:rPr>
                        <a:t>Performance Test?</a:t>
                      </a:r>
                      <a:endParaRPr lang="en-GB" sz="1200" dirty="0" smtClean="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r>
              <a:tr h="297610">
                <a:tc>
                  <a:txBody>
                    <a:bodyPr/>
                    <a:lstStyle/>
                    <a:p>
                      <a:pPr marL="0" indent="0" algn="r">
                        <a:buFont typeface="Arial" panose="020B0604020202020204" pitchFamily="34" charset="0"/>
                        <a:buNone/>
                      </a:pPr>
                      <a:r>
                        <a:rPr lang="en-GB" sz="1050" b="0" kern="1200" dirty="0" smtClean="0">
                          <a:solidFill>
                            <a:schemeClr val="bg1">
                              <a:lumMod val="50000"/>
                            </a:schemeClr>
                          </a:solidFill>
                          <a:latin typeface="+mn-lt"/>
                          <a:ea typeface="+mn-ea"/>
                          <a:cs typeface="+mn-cs"/>
                        </a:rPr>
                        <a:t>SPA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50000"/>
                            </a:schemeClr>
                          </a:solidFill>
                          <a:latin typeface="+mn-lt"/>
                          <a:ea typeface="+mn-ea"/>
                          <a:cs typeface="+mn-cs"/>
                        </a:rPr>
                        <a:t>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Metering (Reads)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Reconciliation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Capacity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Commodity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Amendment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Invoicing – Other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Rolling AQ</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Formula Year AQ</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smtClean="0">
                          <a:solidFill>
                            <a:schemeClr val="bg1">
                              <a:lumMod val="65000"/>
                            </a:schemeClr>
                          </a:solidFill>
                          <a:latin typeface="Arial" panose="020B0604020202020204" pitchFamily="34" charset="0"/>
                          <a:ea typeface="+mn-ea"/>
                          <a:cs typeface="Arial" panose="020B0604020202020204" pitchFamily="34" charset="0"/>
                        </a:rPr>
                        <a:t>n/a / H / M / L</a:t>
                      </a:r>
                      <a:endParaRPr lang="en-GB" sz="1100" b="0" kern="1200" dirty="0" smtClean="0">
                        <a:solidFill>
                          <a:schemeClr val="bg1">
                            <a:lumMod val="65000"/>
                          </a:schemeClr>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RGMA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DSC Service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r h="297610">
                <a:tc>
                  <a:txBody>
                    <a:bodyPr/>
                    <a:lstStyle/>
                    <a:p>
                      <a:pPr marL="0" indent="0" algn="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Other (Specify)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H / M / L</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defTabSz="914400" rtl="0" eaLnBrk="1" latinLnBrk="0" hangingPunct="1">
                        <a:buFont typeface="Arial" panose="020B0604020202020204" pitchFamily="34" charset="0"/>
                        <a:buNone/>
                      </a:pPr>
                      <a:r>
                        <a:rPr lang="en-GB" sz="1100" b="0" kern="1200" dirty="0" smtClean="0">
                          <a:solidFill>
                            <a:schemeClr val="bg1">
                              <a:lumMod val="65000"/>
                            </a:schemeClr>
                          </a:solidFill>
                          <a:latin typeface="Arial" panose="020B0604020202020204" pitchFamily="34" charset="0"/>
                          <a:ea typeface="+mn-ea"/>
                          <a:cs typeface="Arial" panose="020B0604020202020204" pitchFamily="34" charset="0"/>
                        </a:rPr>
                        <a:t>n/a / Y / 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r>
            </a:tbl>
          </a:graphicData>
        </a:graphic>
      </p:graphicFrame>
      <p:grpSp>
        <p:nvGrpSpPr>
          <p:cNvPr id="5" name="Group 4"/>
          <p:cNvGrpSpPr/>
          <p:nvPr/>
        </p:nvGrpSpPr>
        <p:grpSpPr>
          <a:xfrm>
            <a:off x="8460432" y="234414"/>
            <a:ext cx="544198" cy="393120"/>
            <a:chOff x="0" y="31563"/>
            <a:chExt cx="544198" cy="393120"/>
          </a:xfrm>
          <a:solidFill>
            <a:srgbClr val="56CF9E"/>
          </a:solidFill>
        </p:grpSpPr>
        <p:sp>
          <p:nvSpPr>
            <p:cNvPr id="6" name="Rounded Rectangle 5"/>
            <p:cNvSpPr/>
            <p:nvPr/>
          </p:nvSpPr>
          <p:spPr>
            <a:xfrm>
              <a:off x="0" y="31563"/>
              <a:ext cx="544198" cy="393120"/>
            </a:xfrm>
            <a:prstGeom prst="roundRect">
              <a:avLst/>
            </a:prstGeom>
            <a:solidFill>
              <a:srgbClr val="56CF9E"/>
            </a:solid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19191" y="50754"/>
              <a:ext cx="505816" cy="354738"/>
            </a:xfrm>
            <a:prstGeom prst="rect">
              <a:avLst/>
            </a:prstGeom>
            <a:solidFill>
              <a:srgbClr val="56CF9E"/>
            </a:solidFill>
            <a:ln w="12700">
              <a:solidFill>
                <a:srgbClr val="1D3E6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u="none" kern="1200" dirty="0" smtClean="0">
                  <a:solidFill>
                    <a:schemeClr val="bg1"/>
                  </a:solidFill>
                </a:rPr>
                <a:t>1</a:t>
              </a:r>
              <a:endParaRPr lang="en-GB" sz="1000" b="1" u="none" kern="1200" dirty="0">
                <a:solidFill>
                  <a:schemeClr val="bg1"/>
                </a:solidFill>
              </a:endParaRPr>
            </a:p>
          </p:txBody>
        </p:sp>
      </p:grpSp>
    </p:spTree>
    <p:extLst>
      <p:ext uri="{BB962C8B-B14F-4D97-AF65-F5344CB8AC3E}">
        <p14:creationId xmlns:p14="http://schemas.microsoft.com/office/powerpoint/2010/main" val="3778965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Miscellaneous</a:t>
            </a:r>
            <a:endParaRPr lang="en-GB" dirty="0"/>
          </a:p>
        </p:txBody>
      </p:sp>
      <p:sp>
        <p:nvSpPr>
          <p:cNvPr id="3" name="Content Placeholder 2"/>
          <p:cNvSpPr>
            <a:spLocks noGrp="1"/>
          </p:cNvSpPr>
          <p:nvPr>
            <p:ph idx="1"/>
          </p:nvPr>
        </p:nvSpPr>
        <p:spPr/>
        <p:txBody>
          <a:bodyPr>
            <a:normAutofit/>
          </a:bodyPr>
          <a:lstStyle/>
          <a:p>
            <a:r>
              <a:rPr lang="en-GB" sz="2000" dirty="0" smtClean="0"/>
              <a:t>10a. </a:t>
            </a:r>
            <a:r>
              <a:rPr lang="en-GB" sz="2000" dirty="0"/>
              <a:t>XRN4777 – Acceptance of contact details updates</a:t>
            </a:r>
          </a:p>
          <a:p>
            <a:endParaRPr lang="en-GB" sz="2000" dirty="0"/>
          </a:p>
        </p:txBody>
      </p:sp>
    </p:spTree>
    <p:extLst>
      <p:ext uri="{BB962C8B-B14F-4D97-AF65-F5344CB8AC3E}">
        <p14:creationId xmlns:p14="http://schemas.microsoft.com/office/powerpoint/2010/main" val="9251193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10a.  XRN4777 – Acceptance of Contact details updates</a:t>
            </a:r>
            <a:endParaRPr lang="en-GB" dirty="0"/>
          </a:p>
        </p:txBody>
      </p:sp>
      <p:sp>
        <p:nvSpPr>
          <p:cNvPr id="5" name="Content Placeholder 4"/>
          <p:cNvSpPr>
            <a:spLocks noGrp="1"/>
          </p:cNvSpPr>
          <p:nvPr>
            <p:ph idx="1"/>
          </p:nvPr>
        </p:nvSpPr>
        <p:spPr/>
        <p:txBody>
          <a:bodyPr/>
          <a:lstStyle/>
          <a:p>
            <a:r>
              <a:rPr lang="en-GB" dirty="0" smtClean="0"/>
              <a:t>Coming to the end of detailed design phase, issue identified with design </a:t>
            </a:r>
          </a:p>
          <a:p>
            <a:pPr lvl="1"/>
            <a:r>
              <a:rPr lang="en-GB" dirty="0" smtClean="0"/>
              <a:t>Current design:-</a:t>
            </a:r>
          </a:p>
          <a:p>
            <a:pPr lvl="2"/>
            <a:r>
              <a:rPr lang="en-GB" dirty="0" smtClean="0"/>
              <a:t>When validating CNC and EMR files the process will check when file is received and validate the effective date against received date, so any files received on the day after daily process will still be accepted when processed the next day (providing effective date does not pre-date file receipt date)</a:t>
            </a:r>
          </a:p>
          <a:p>
            <a:endParaRPr lang="en-GB" dirty="0"/>
          </a:p>
        </p:txBody>
      </p:sp>
    </p:spTree>
    <p:extLst>
      <p:ext uri="{BB962C8B-B14F-4D97-AF65-F5344CB8AC3E}">
        <p14:creationId xmlns:p14="http://schemas.microsoft.com/office/powerpoint/2010/main" val="218419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XRN4777 – Acceptance of Contact details updates</a:t>
            </a:r>
          </a:p>
        </p:txBody>
      </p:sp>
      <p:sp>
        <p:nvSpPr>
          <p:cNvPr id="3" name="Content Placeholder 2"/>
          <p:cNvSpPr>
            <a:spLocks noGrp="1"/>
          </p:cNvSpPr>
          <p:nvPr>
            <p:ph idx="1"/>
          </p:nvPr>
        </p:nvSpPr>
        <p:spPr/>
        <p:txBody>
          <a:bodyPr/>
          <a:lstStyle/>
          <a:p>
            <a:r>
              <a:rPr lang="en-GB" dirty="0" smtClean="0"/>
              <a:t>Potential issue:</a:t>
            </a:r>
          </a:p>
          <a:p>
            <a:pPr lvl="2"/>
            <a:r>
              <a:rPr lang="en-GB" dirty="0" smtClean="0"/>
              <a:t>Sequencing has not been considered for this change</a:t>
            </a:r>
          </a:p>
          <a:p>
            <a:pPr lvl="2"/>
            <a:r>
              <a:rPr lang="en-GB" dirty="0" smtClean="0"/>
              <a:t>Files do not necessarily process in the order they are received</a:t>
            </a:r>
          </a:p>
          <a:p>
            <a:pPr lvl="2"/>
            <a:r>
              <a:rPr lang="en-GB" dirty="0" smtClean="0"/>
              <a:t>Risk if multiple updates are sent the latest update may not be processed last</a:t>
            </a:r>
            <a:endParaRPr lang="en-GB" dirty="0"/>
          </a:p>
        </p:txBody>
      </p:sp>
    </p:spTree>
    <p:extLst>
      <p:ext uri="{BB962C8B-B14F-4D97-AF65-F5344CB8AC3E}">
        <p14:creationId xmlns:p14="http://schemas.microsoft.com/office/powerpoint/2010/main" val="814247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XRN4777 – Acceptance of Contact details updates</a:t>
            </a:r>
          </a:p>
        </p:txBody>
      </p:sp>
      <p:sp>
        <p:nvSpPr>
          <p:cNvPr id="3" name="Content Placeholder 2"/>
          <p:cNvSpPr>
            <a:spLocks noGrp="1"/>
          </p:cNvSpPr>
          <p:nvPr>
            <p:ph idx="1"/>
          </p:nvPr>
        </p:nvSpPr>
        <p:spPr/>
        <p:txBody>
          <a:bodyPr>
            <a:normAutofit/>
          </a:bodyPr>
          <a:lstStyle/>
          <a:p>
            <a:r>
              <a:rPr lang="en-GB" dirty="0" smtClean="0"/>
              <a:t>Options:</a:t>
            </a:r>
          </a:p>
          <a:p>
            <a:pPr lvl="2"/>
            <a:r>
              <a:rPr lang="en-GB" dirty="0" smtClean="0"/>
              <a:t>1. continue with design as is</a:t>
            </a:r>
          </a:p>
          <a:p>
            <a:pPr lvl="3"/>
            <a:r>
              <a:rPr lang="en-GB" dirty="0" smtClean="0"/>
              <a:t>Clearly communicate design as some processing issued cause problems (no need to end date prior to updating new contact details)</a:t>
            </a:r>
          </a:p>
          <a:p>
            <a:pPr lvl="2"/>
            <a:r>
              <a:rPr lang="en-GB" dirty="0" smtClean="0"/>
              <a:t>1a. Continue with design implement sequencing later</a:t>
            </a:r>
          </a:p>
          <a:p>
            <a:pPr lvl="2"/>
            <a:r>
              <a:rPr lang="en-GB" dirty="0" smtClean="0"/>
              <a:t>2. Add sequencing into the design</a:t>
            </a:r>
          </a:p>
          <a:p>
            <a:pPr lvl="3"/>
            <a:r>
              <a:rPr lang="en-GB" dirty="0" smtClean="0"/>
              <a:t>Unable to deliver in July 2019 minor release</a:t>
            </a:r>
          </a:p>
          <a:p>
            <a:pPr lvl="3"/>
            <a:r>
              <a:rPr lang="en-GB" dirty="0" smtClean="0"/>
              <a:t>Significantly increase cost</a:t>
            </a:r>
          </a:p>
          <a:p>
            <a:pPr lvl="3"/>
            <a:endParaRPr lang="en-GB" dirty="0"/>
          </a:p>
        </p:txBody>
      </p:sp>
    </p:spTree>
    <p:extLst>
      <p:ext uri="{BB962C8B-B14F-4D97-AF65-F5344CB8AC3E}">
        <p14:creationId xmlns:p14="http://schemas.microsoft.com/office/powerpoint/2010/main" val="3605580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JMDG Update</a:t>
            </a:r>
            <a:endParaRPr lang="en-GB" dirty="0"/>
          </a:p>
        </p:txBody>
      </p:sp>
    </p:spTree>
    <p:extLst>
      <p:ext uri="{BB962C8B-B14F-4D97-AF65-F5344CB8AC3E}">
        <p14:creationId xmlns:p14="http://schemas.microsoft.com/office/powerpoint/2010/main" val="3110760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a:t>27  Domestic M-Number Helpline [Gas]</a:t>
            </a:r>
          </a:p>
        </p:txBody>
      </p:sp>
      <p:sp>
        <p:nvSpPr>
          <p:cNvPr id="5" name="Rectangle 4"/>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6" name="Rectangle 5"/>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329534" y="3663730"/>
            <a:ext cx="4098451" cy="415498"/>
          </a:xfrm>
          <a:prstGeom prst="rect">
            <a:avLst/>
          </a:prstGeom>
          <a:noFill/>
        </p:spPr>
        <p:txBody>
          <a:bodyPr wrap="square" rtlCol="0">
            <a:spAutoFit/>
          </a:bodyPr>
          <a:lstStyle/>
          <a:p>
            <a:r>
              <a:rPr lang="en-GB" sz="1050" b="1" u="sng" dirty="0">
                <a:latin typeface="Calibri" panose="020F0502020204030204" pitchFamily="34" charset="0"/>
                <a:cs typeface="Calibri" panose="020F0502020204030204" pitchFamily="34" charset="0"/>
              </a:rPr>
              <a:t>Solution overview</a:t>
            </a:r>
          </a:p>
          <a:p>
            <a:pPr marL="171450" indent="-171450">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p:txBody>
      </p:sp>
      <p:sp>
        <p:nvSpPr>
          <p:cNvPr id="8" name="Rectangle 7"/>
          <p:cNvSpPr/>
          <p:nvPr/>
        </p:nvSpPr>
        <p:spPr>
          <a:xfrm>
            <a:off x="367105" y="2499742"/>
            <a:ext cx="8473111" cy="5580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chemeClr val="tx1"/>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GB" sz="1050" dirty="0">
                <a:solidFill>
                  <a:schemeClr val="tx1"/>
                </a:solidFill>
                <a:latin typeface="Calibri" panose="020F0502020204030204" pitchFamily="34" charset="0"/>
                <a:cs typeface="Calibri" panose="020F0502020204030204" pitchFamily="34" charset="0"/>
              </a:rPr>
              <a:t>Replace the existing method of providing this service with an online solution</a:t>
            </a:r>
          </a:p>
          <a:p>
            <a:pPr marL="285750" indent="-285750">
              <a:buFont typeface="Arial" panose="020B0604020202020204" pitchFamily="34" charset="0"/>
              <a:buChar char="•"/>
            </a:pPr>
            <a:r>
              <a:rPr lang="en-GB" sz="1050" dirty="0">
                <a:solidFill>
                  <a:schemeClr val="tx1"/>
                </a:solidFill>
                <a:latin typeface="Calibri" panose="020F0502020204030204" pitchFamily="34" charset="0"/>
                <a:cs typeface="Calibri" panose="020F0502020204030204" pitchFamily="34" charset="0"/>
              </a:rPr>
              <a:t>500k calls per year, used by domestic consumers</a:t>
            </a:r>
          </a:p>
        </p:txBody>
      </p:sp>
      <p:sp>
        <p:nvSpPr>
          <p:cNvPr id="9" name="Rectangle 8">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chemeClr val="tx1"/>
                </a:solidFill>
                <a:latin typeface="Calibri" panose="020F0502020204030204" pitchFamily="34" charset="0"/>
                <a:cs typeface="Calibri" panose="020F0502020204030204" pitchFamily="34" charset="0"/>
              </a:rPr>
              <a:t>JMDG progression</a:t>
            </a:r>
          </a:p>
          <a:p>
            <a:r>
              <a:rPr lang="en-GB" sz="1050" dirty="0">
                <a:solidFill>
                  <a:schemeClr val="tx1"/>
                </a:solidFill>
                <a:latin typeface="Calibri" panose="020F0502020204030204" pitchFamily="34" charset="0"/>
                <a:cs typeface="Calibri" panose="020F0502020204030204" pitchFamily="34" charset="0"/>
              </a:rPr>
              <a:t>Assessed, prioritised and requested project team to provide solution. </a:t>
            </a:r>
          </a:p>
        </p:txBody>
      </p:sp>
      <p:sp>
        <p:nvSpPr>
          <p:cNvPr id="10" name="TextBox 9"/>
          <p:cNvSpPr txBox="1"/>
          <p:nvPr/>
        </p:nvSpPr>
        <p:spPr>
          <a:xfrm>
            <a:off x="367105" y="3830874"/>
            <a:ext cx="8465530" cy="1061829"/>
          </a:xfrm>
          <a:prstGeom prst="rect">
            <a:avLst/>
          </a:prstGeom>
          <a:solidFill>
            <a:schemeClr val="accent1">
              <a:lumMod val="40000"/>
              <a:lumOff val="60000"/>
            </a:schemeClr>
          </a:solidFill>
        </p:spPr>
        <p:txBody>
          <a:bodyPr wrap="square" rtlCol="0">
            <a:spAutoFit/>
          </a:bodyPr>
          <a:lstStyle/>
          <a:p>
            <a:r>
              <a:rPr lang="en-GB" sz="1050" b="1" dirty="0">
                <a:latin typeface="Calibri" panose="020F0502020204030204" pitchFamily="34" charset="0"/>
                <a:cs typeface="Calibri" panose="020F0502020204030204" pitchFamily="34" charset="0"/>
              </a:rPr>
              <a:t>Phase 1</a:t>
            </a:r>
            <a:r>
              <a:rPr lang="en-GB" sz="1050" dirty="0">
                <a:latin typeface="Calibri" panose="020F0502020204030204" pitchFamily="34" charset="0"/>
                <a:cs typeface="Calibri" panose="020F0502020204030204" pitchFamily="34" charset="0"/>
              </a:rPr>
              <a:t> – Web Portal </a:t>
            </a:r>
            <a:r>
              <a:rPr lang="en-GB" sz="1050" dirty="0" smtClean="0">
                <a:latin typeface="Calibri" panose="020F0502020204030204" pitchFamily="34" charset="0"/>
                <a:cs typeface="Calibri" panose="020F0502020204030204" pitchFamily="34" charset="0"/>
              </a:rPr>
              <a:t>has been delivered to gas </a:t>
            </a:r>
            <a:r>
              <a:rPr lang="en-GB" sz="1050" dirty="0">
                <a:latin typeface="Calibri" panose="020F0502020204030204" pitchFamily="34" charset="0"/>
                <a:cs typeface="Calibri" panose="020F0502020204030204" pitchFamily="34" charset="0"/>
              </a:rPr>
              <a:t>consumers. </a:t>
            </a:r>
            <a:r>
              <a:rPr lang="en-GB" sz="1050" dirty="0" smtClean="0">
                <a:latin typeface="Calibri" panose="020F0502020204030204" pitchFamily="34" charset="0"/>
                <a:cs typeface="Calibri" panose="020F0502020204030204" pitchFamily="34" charset="0"/>
              </a:rPr>
              <a:t>Consumers can </a:t>
            </a:r>
            <a:r>
              <a:rPr lang="en-GB" sz="1050" dirty="0">
                <a:latin typeface="Calibri" panose="020F0502020204030204" pitchFamily="34" charset="0"/>
                <a:cs typeface="Calibri" panose="020F0502020204030204" pitchFamily="34" charset="0"/>
              </a:rPr>
              <a:t>obtain MPRN, Gas Supplier and Transporter name </a:t>
            </a:r>
            <a:endParaRPr lang="en-GB" sz="1050" b="1" dirty="0">
              <a:latin typeface="Calibri" panose="020F0502020204030204" pitchFamily="34" charset="0"/>
              <a:cs typeface="Calibri" panose="020F0502020204030204" pitchFamily="34" charset="0"/>
            </a:endParaRPr>
          </a:p>
          <a:p>
            <a:r>
              <a:rPr lang="en-GB" sz="1050" b="1" dirty="0">
                <a:latin typeface="Calibri" panose="020F0502020204030204" pitchFamily="34" charset="0"/>
                <a:cs typeface="Calibri" panose="020F0502020204030204" pitchFamily="34" charset="0"/>
              </a:rPr>
              <a:t>Phase 2 </a:t>
            </a:r>
            <a:r>
              <a:rPr lang="en-GB" sz="1050" b="1" dirty="0" smtClean="0">
                <a:latin typeface="Calibri" panose="020F0502020204030204" pitchFamily="34" charset="0"/>
                <a:cs typeface="Calibri" panose="020F0502020204030204" pitchFamily="34" charset="0"/>
              </a:rPr>
              <a:t>–</a:t>
            </a:r>
            <a:r>
              <a:rPr lang="en-GB" sz="1050" dirty="0" smtClean="0">
                <a:latin typeface="Calibri" panose="020F0502020204030204" pitchFamily="34" charset="0"/>
                <a:cs typeface="Calibri" panose="020F0502020204030204" pitchFamily="34" charset="0"/>
              </a:rPr>
              <a:t>Enhancement to </a:t>
            </a:r>
            <a:r>
              <a:rPr lang="en-GB" sz="1050" dirty="0">
                <a:latin typeface="Calibri" panose="020F0502020204030204" pitchFamily="34" charset="0"/>
                <a:cs typeface="Calibri" panose="020F0502020204030204" pitchFamily="34" charset="0"/>
              </a:rPr>
              <a:t>Web </a:t>
            </a:r>
            <a:r>
              <a:rPr lang="en-GB" sz="1050" dirty="0" smtClean="0">
                <a:latin typeface="Calibri" panose="020F0502020204030204" pitchFamily="34" charset="0"/>
                <a:cs typeface="Calibri" panose="020F0502020204030204" pitchFamily="34" charset="0"/>
              </a:rPr>
              <a:t>Portal. Key updates include fuzzy matching on searches, more searchable fields and inclusion unregistered sites. </a:t>
            </a:r>
            <a:endParaRPr lang="en-GB" sz="1050" dirty="0">
              <a:latin typeface="Calibri" panose="020F0502020204030204" pitchFamily="34" charset="0"/>
              <a:cs typeface="Calibri" panose="020F0502020204030204" pitchFamily="34" charset="0"/>
            </a:endParaRPr>
          </a:p>
          <a:p>
            <a:endParaRPr lang="en-GB" sz="1050" dirty="0">
              <a:latin typeface="Calibri" panose="020F0502020204030204" pitchFamily="34" charset="0"/>
              <a:cs typeface="Calibri" panose="020F0502020204030204" pitchFamily="34" charset="0"/>
            </a:endParaRPr>
          </a:p>
          <a:p>
            <a:r>
              <a:rPr lang="en-GB" sz="1050" b="1" u="sng" dirty="0">
                <a:latin typeface="Calibri" panose="020F0502020204030204" pitchFamily="34" charset="0"/>
                <a:cs typeface="Calibri" panose="020F0502020204030204" pitchFamily="34" charset="0"/>
              </a:rPr>
              <a:t>Plan</a:t>
            </a:r>
          </a:p>
          <a:p>
            <a:r>
              <a:rPr lang="en-GB" sz="1050" dirty="0">
                <a:latin typeface="Calibri" panose="020F0502020204030204" pitchFamily="34" charset="0"/>
                <a:cs typeface="Calibri" panose="020F0502020204030204" pitchFamily="34" charset="0"/>
              </a:rPr>
              <a:t>Phase 1 was delivered in September 2018. Phase 2 has commenced and is on track to launch in </a:t>
            </a:r>
            <a:r>
              <a:rPr lang="en-GB" sz="1050" dirty="0" smtClean="0">
                <a:latin typeface="Calibri" panose="020F0502020204030204" pitchFamily="34" charset="0"/>
                <a:cs typeface="Calibri" panose="020F0502020204030204" pitchFamily="34" charset="0"/>
              </a:rPr>
              <a:t>June 2019</a:t>
            </a:r>
            <a:endParaRPr lang="en-GB" sz="1050" dirty="0">
              <a:latin typeface="Calibri" panose="020F0502020204030204" pitchFamily="34" charset="0"/>
              <a:cs typeface="Calibri" panose="020F0502020204030204" pitchFamily="34" charset="0"/>
            </a:endParaRPr>
          </a:p>
          <a:p>
            <a:endParaRPr lang="en-GB" sz="1050" b="1" u="sng" dirty="0">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a:stCxn id="12" idx="3"/>
            <a:endCxn id="16" idx="2"/>
          </p:cNvCxnSpPr>
          <p:nvPr/>
        </p:nvCxnSpPr>
        <p:spPr bwMode="auto">
          <a:xfrm flipV="1">
            <a:off x="467544" y="1735178"/>
            <a:ext cx="1584176" cy="2037"/>
          </a:xfrm>
          <a:prstGeom prst="line">
            <a:avLst/>
          </a:prstGeom>
          <a:solidFill>
            <a:schemeClr val="accent1">
              <a:alpha val="50000"/>
            </a:schemeClr>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1493658" y="1656206"/>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19" name="TextBox 18"/>
          <p:cNvSpPr txBox="1"/>
          <p:nvPr/>
        </p:nvSpPr>
        <p:spPr>
          <a:xfrm rot="19103864">
            <a:off x="1172008" y="1904993"/>
            <a:ext cx="580608" cy="253916"/>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Testing</a:t>
            </a:r>
          </a:p>
        </p:txBody>
      </p:sp>
      <p:sp>
        <p:nvSpPr>
          <p:cNvPr id="29" name="TextBox 28"/>
          <p:cNvSpPr txBox="1"/>
          <p:nvPr/>
        </p:nvSpPr>
        <p:spPr>
          <a:xfrm rot="19103864">
            <a:off x="1645245" y="1917945"/>
            <a:ext cx="615874" cy="253916"/>
          </a:xfrm>
          <a:prstGeom prst="rect">
            <a:avLst/>
          </a:prstGeom>
          <a:noFill/>
        </p:spPr>
        <p:txBody>
          <a:bodyPr wrap="none" rtlCol="0">
            <a:spAutoFit/>
          </a:bodyPr>
          <a:lstStyle/>
          <a:p>
            <a:r>
              <a:rPr lang="en-GB" sz="1050" b="1" dirty="0">
                <a:latin typeface="Calibri" panose="020F0502020204030204" pitchFamily="34" charset="0"/>
                <a:cs typeface="Calibri" panose="020F0502020204030204" pitchFamily="34" charset="0"/>
              </a:rPr>
              <a:t>Phase 1</a:t>
            </a:r>
          </a:p>
        </p:txBody>
      </p:sp>
      <p:sp>
        <p:nvSpPr>
          <p:cNvPr id="42" name="Oval 41"/>
          <p:cNvSpPr/>
          <p:nvPr/>
        </p:nvSpPr>
        <p:spPr bwMode="auto">
          <a:xfrm>
            <a:off x="8688619" y="1634842"/>
            <a:ext cx="288032" cy="216024"/>
          </a:xfrm>
          <a:prstGeom prst="ellipse">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3" name="TextBox 42"/>
          <p:cNvSpPr txBox="1"/>
          <p:nvPr/>
        </p:nvSpPr>
        <p:spPr>
          <a:xfrm rot="19103864">
            <a:off x="8304878" y="2010947"/>
            <a:ext cx="615874" cy="253916"/>
          </a:xfrm>
          <a:prstGeom prst="rect">
            <a:avLst/>
          </a:prstGeom>
          <a:noFill/>
        </p:spPr>
        <p:txBody>
          <a:bodyPr wrap="none" rtlCol="0">
            <a:spAutoFit/>
          </a:bodyPr>
          <a:lstStyle/>
          <a:p>
            <a:r>
              <a:rPr lang="en-GB" sz="1050" b="1" dirty="0">
                <a:latin typeface="Calibri" panose="020F0502020204030204" pitchFamily="34" charset="0"/>
                <a:cs typeface="Calibri" panose="020F0502020204030204" pitchFamily="34" charset="0"/>
              </a:rPr>
              <a:t>Phase 2</a:t>
            </a:r>
          </a:p>
        </p:txBody>
      </p:sp>
      <p:sp>
        <p:nvSpPr>
          <p:cNvPr id="47" name="Rectangle 46"/>
          <p:cNvSpPr/>
          <p:nvPr/>
        </p:nvSpPr>
        <p:spPr bwMode="auto">
          <a:xfrm>
            <a:off x="5291329" y="1653648"/>
            <a:ext cx="198022" cy="162018"/>
          </a:xfrm>
          <a:prstGeom prst="rect">
            <a:avLst/>
          </a:prstGeom>
          <a:solidFill>
            <a:schemeClr val="tx1"/>
          </a:solidFill>
          <a:ln w="317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48" name="TextBox 47"/>
          <p:cNvSpPr txBox="1"/>
          <p:nvPr/>
        </p:nvSpPr>
        <p:spPr>
          <a:xfrm rot="19103864">
            <a:off x="4569922" y="1993765"/>
            <a:ext cx="984565" cy="415498"/>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Requirements </a:t>
            </a:r>
          </a:p>
          <a:p>
            <a:r>
              <a:rPr lang="en-GB" sz="1050" dirty="0">
                <a:latin typeface="Calibri" panose="020F0502020204030204" pitchFamily="34" charset="0"/>
                <a:cs typeface="Calibri" panose="020F0502020204030204" pitchFamily="34" charset="0"/>
              </a:rPr>
              <a:t>Gathering</a:t>
            </a:r>
          </a:p>
        </p:txBody>
      </p:sp>
      <p:cxnSp>
        <p:nvCxnSpPr>
          <p:cNvPr id="22" name="Straight Connector 21"/>
          <p:cNvCxnSpPr/>
          <p:nvPr/>
        </p:nvCxnSpPr>
        <p:spPr bwMode="auto">
          <a:xfrm flipV="1">
            <a:off x="5489352" y="1737214"/>
            <a:ext cx="3187105" cy="11279"/>
          </a:xfrm>
          <a:prstGeom prst="line">
            <a:avLst/>
          </a:prstGeom>
          <a:solidFill>
            <a:schemeClr val="accent1">
              <a:alpha val="50000"/>
            </a:schemeClr>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6" idx="6"/>
            <a:endCxn id="47" idx="1"/>
          </p:cNvCxnSpPr>
          <p:nvPr/>
        </p:nvCxnSpPr>
        <p:spPr bwMode="auto">
          <a:xfrm flipV="1">
            <a:off x="2339753" y="1734657"/>
            <a:ext cx="2951577" cy="521"/>
          </a:xfrm>
          <a:prstGeom prst="line">
            <a:avLst/>
          </a:prstGeom>
          <a:solidFill>
            <a:schemeClr val="accent1">
              <a:alpha val="50000"/>
            </a:schemeClr>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2051720" y="1627166"/>
            <a:ext cx="288032" cy="216024"/>
          </a:xfrm>
          <a:prstGeom prst="ellipse">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2" name="Rectangle 11"/>
          <p:cNvSpPr/>
          <p:nvPr/>
        </p:nvSpPr>
        <p:spPr bwMode="auto">
          <a:xfrm>
            <a:off x="179512" y="1629203"/>
            <a:ext cx="288032" cy="216024"/>
          </a:xfrm>
          <a:prstGeom prst="rect">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200" b="1" dirty="0">
                <a:latin typeface="Calibri" panose="020F0502020204030204" pitchFamily="34" charset="0"/>
                <a:cs typeface="Calibri" panose="020F0502020204030204" pitchFamily="34" charset="0"/>
              </a:rPr>
              <a:t>2</a:t>
            </a:r>
            <a:r>
              <a:rPr kumimoji="0" lang="en-GB"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18009501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3941064"/>
            <a:ext cx="8473111" cy="933782"/>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chemeClr val="tx1"/>
              </a:solidFill>
              <a:latin typeface="Calibri" panose="020F0502020204030204" pitchFamily="34" charset="0"/>
              <a:cs typeface="Calibri" panose="020F0502020204030204" pitchFamily="34" charset="0"/>
            </a:endParaRPr>
          </a:p>
        </p:txBody>
      </p:sp>
      <p:sp>
        <p:nvSpPr>
          <p:cNvPr id="7" name="TextBox 6"/>
          <p:cNvSpPr txBox="1"/>
          <p:nvPr/>
        </p:nvSpPr>
        <p:spPr>
          <a:xfrm>
            <a:off x="296254" y="3941064"/>
            <a:ext cx="4098451" cy="415498"/>
          </a:xfrm>
          <a:prstGeom prst="rect">
            <a:avLst/>
          </a:prstGeom>
          <a:noFill/>
        </p:spPr>
        <p:txBody>
          <a:bodyPr wrap="square" rtlCol="0">
            <a:spAutoFit/>
          </a:bodyPr>
          <a:lstStyle/>
          <a:p>
            <a:r>
              <a:rPr lang="en-GB" sz="1050" b="1" u="sng" dirty="0">
                <a:latin typeface="Calibri" panose="020F0502020204030204" pitchFamily="34" charset="0"/>
                <a:cs typeface="Calibri" panose="020F0502020204030204" pitchFamily="34" charset="0"/>
              </a:rPr>
              <a:t>Solution overview</a:t>
            </a:r>
          </a:p>
          <a:p>
            <a:pPr marL="171450" indent="-171450">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p:txBody>
      </p:sp>
      <p:sp>
        <p:nvSpPr>
          <p:cNvPr id="8" name="Rectangle 7"/>
          <p:cNvSpPr/>
          <p:nvPr/>
        </p:nvSpPr>
        <p:spPr>
          <a:xfrm>
            <a:off x="323529" y="2632386"/>
            <a:ext cx="8516688" cy="65944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chemeClr val="tx1"/>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Meter asset data on UK Link is not correctly maintained by industry participants</a:t>
            </a:r>
          </a:p>
          <a:p>
            <a:pPr marL="285750" indent="-285750">
              <a:buFont typeface="Arial" panose="020B0604020202020204" pitchFamily="34" charset="0"/>
              <a:buChar char="•"/>
            </a:pPr>
            <a:r>
              <a:rPr lang="en-US" sz="1050" dirty="0">
                <a:solidFill>
                  <a:schemeClr val="tx1"/>
                </a:solidFill>
                <a:latin typeface="Calibri" panose="020F0502020204030204" pitchFamily="34" charset="0"/>
                <a:cs typeface="Calibri" panose="020F0502020204030204" pitchFamily="34" charset="0"/>
              </a:rPr>
              <a:t>A reporting service will be provided to compare the MAM / MAP meter point reference number and meter serial number to that held on UK Link</a:t>
            </a:r>
            <a:endParaRPr lang="en-GB" sz="105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 xmlns:a16="http://schemas.microsoft.com/office/drawing/2014/main" id="{1E53C0B5-28C1-4F03-8238-1E6DEC9194EC}"/>
              </a:ext>
            </a:extLst>
          </p:cNvPr>
          <p:cNvSpPr/>
          <p:nvPr/>
        </p:nvSpPr>
        <p:spPr>
          <a:xfrm>
            <a:off x="337882" y="3363838"/>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chemeClr val="tx1"/>
                </a:solidFill>
                <a:latin typeface="Calibri" panose="020F0502020204030204" pitchFamily="34" charset="0"/>
                <a:cs typeface="Calibri" panose="020F0502020204030204" pitchFamily="34" charset="0"/>
              </a:rPr>
              <a:t>JMDG progression</a:t>
            </a:r>
          </a:p>
          <a:p>
            <a:r>
              <a:rPr lang="en-GB" sz="1050" dirty="0">
                <a:solidFill>
                  <a:schemeClr val="tx1"/>
                </a:solidFill>
                <a:latin typeface="Calibri" panose="020F0502020204030204" pitchFamily="34" charset="0"/>
                <a:cs typeface="Calibri" panose="020F0502020204030204" pitchFamily="34" charset="0"/>
              </a:rPr>
              <a:t>Assessed, prioritised, requested project team to analyse  requirements with MAPs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179512" y="1628682"/>
            <a:ext cx="288032" cy="216024"/>
          </a:xfrm>
          <a:prstGeom prst="rect">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06</a:t>
            </a:r>
          </a:p>
        </p:txBody>
      </p:sp>
      <p:cxnSp>
        <p:nvCxnSpPr>
          <p:cNvPr id="13" name="Straight Connector 12"/>
          <p:cNvCxnSpPr>
            <a:stCxn id="12" idx="3"/>
          </p:cNvCxnSpPr>
          <p:nvPr/>
        </p:nvCxnSpPr>
        <p:spPr bwMode="auto">
          <a:xfrm>
            <a:off x="467544" y="1736694"/>
            <a:ext cx="1152128" cy="0"/>
          </a:xfrm>
          <a:prstGeom prst="line">
            <a:avLst/>
          </a:prstGeom>
          <a:solidFill>
            <a:schemeClr val="accent1">
              <a:alpha val="50000"/>
            </a:schemeClr>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14" idx="3"/>
            <a:endCxn id="16" idx="2"/>
          </p:cNvCxnSpPr>
          <p:nvPr/>
        </p:nvCxnSpPr>
        <p:spPr bwMode="auto">
          <a:xfrm flipV="1">
            <a:off x="1979712" y="1734657"/>
            <a:ext cx="2594726" cy="2037"/>
          </a:xfrm>
          <a:prstGeom prst="line">
            <a:avLst/>
          </a:prstGeom>
          <a:solidFill>
            <a:schemeClr val="accent1">
              <a:alpha val="50000"/>
            </a:schemeClr>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8"/>
          <p:cNvSpPr/>
          <p:nvPr/>
        </p:nvSpPr>
        <p:spPr bwMode="auto">
          <a:xfrm>
            <a:off x="773578" y="1655685"/>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20" name="Rectangle 19"/>
          <p:cNvSpPr/>
          <p:nvPr/>
        </p:nvSpPr>
        <p:spPr bwMode="auto">
          <a:xfrm>
            <a:off x="1277634"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22" name="TextBox 21"/>
          <p:cNvSpPr txBox="1"/>
          <p:nvPr/>
        </p:nvSpPr>
        <p:spPr>
          <a:xfrm rot="19103864">
            <a:off x="116379" y="1953206"/>
            <a:ext cx="914033" cy="253916"/>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Engage Maps</a:t>
            </a:r>
          </a:p>
        </p:txBody>
      </p:sp>
      <p:sp>
        <p:nvSpPr>
          <p:cNvPr id="23" name="TextBox 22"/>
          <p:cNvSpPr txBox="1"/>
          <p:nvPr/>
        </p:nvSpPr>
        <p:spPr>
          <a:xfrm rot="19103864">
            <a:off x="850332" y="1863883"/>
            <a:ext cx="659155" cy="415498"/>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Portfolio</a:t>
            </a:r>
          </a:p>
          <a:p>
            <a:r>
              <a:rPr lang="en-GB" sz="1050" dirty="0">
                <a:latin typeface="Calibri" panose="020F0502020204030204" pitchFamily="34" charset="0"/>
                <a:cs typeface="Calibri" panose="020F0502020204030204" pitchFamily="34" charset="0"/>
              </a:rPr>
              <a:t>Analysis</a:t>
            </a:r>
          </a:p>
        </p:txBody>
      </p:sp>
      <p:sp>
        <p:nvSpPr>
          <p:cNvPr id="26" name="Title 1"/>
          <p:cNvSpPr>
            <a:spLocks noGrp="1"/>
          </p:cNvSpPr>
          <p:nvPr>
            <p:ph type="title"/>
          </p:nvPr>
        </p:nvSpPr>
        <p:spPr>
          <a:xfrm>
            <a:off x="225425" y="-42360"/>
            <a:ext cx="8688388" cy="723900"/>
          </a:xfrm>
        </p:spPr>
        <p:txBody>
          <a:bodyPr/>
          <a:lstStyle/>
          <a:p>
            <a:r>
              <a:rPr lang="en-GB" dirty="0"/>
              <a:t>06  MAPs - Meter Asset Details [Gas]</a:t>
            </a:r>
          </a:p>
        </p:txBody>
      </p:sp>
      <p:sp>
        <p:nvSpPr>
          <p:cNvPr id="27" name="Rectangle 26"/>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cxnSp>
        <p:nvCxnSpPr>
          <p:cNvPr id="29" name="Straight Connector 28"/>
          <p:cNvCxnSpPr>
            <a:stCxn id="16" idx="6"/>
            <a:endCxn id="32" idx="2"/>
          </p:cNvCxnSpPr>
          <p:nvPr/>
        </p:nvCxnSpPr>
        <p:spPr bwMode="auto">
          <a:xfrm>
            <a:off x="4862470" y="1734657"/>
            <a:ext cx="3453946" cy="0"/>
          </a:xfrm>
          <a:prstGeom prst="line">
            <a:avLst/>
          </a:prstGeom>
          <a:solidFill>
            <a:schemeClr val="accent1">
              <a:alpha val="50000"/>
            </a:schemeClr>
          </a:solidFill>
          <a:ln w="5715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Oval 31"/>
          <p:cNvSpPr/>
          <p:nvPr/>
        </p:nvSpPr>
        <p:spPr bwMode="auto">
          <a:xfrm>
            <a:off x="8316416" y="1626645"/>
            <a:ext cx="288032" cy="216024"/>
          </a:xfrm>
          <a:prstGeom prst="ellipse">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8" name="Rectangle 37"/>
          <p:cNvSpPr/>
          <p:nvPr/>
        </p:nvSpPr>
        <p:spPr bwMode="auto">
          <a:xfrm>
            <a:off x="2357754" y="1655685"/>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39" name="Rectangle 38"/>
          <p:cNvSpPr/>
          <p:nvPr/>
        </p:nvSpPr>
        <p:spPr bwMode="auto">
          <a:xfrm>
            <a:off x="3079053"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40" name="Rectangle 39"/>
          <p:cNvSpPr/>
          <p:nvPr/>
        </p:nvSpPr>
        <p:spPr bwMode="auto">
          <a:xfrm>
            <a:off x="3851920" y="1654667"/>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41" name="TextBox 40"/>
          <p:cNvSpPr txBox="1"/>
          <p:nvPr/>
        </p:nvSpPr>
        <p:spPr>
          <a:xfrm>
            <a:off x="483890" y="4238822"/>
            <a:ext cx="8021319" cy="577081"/>
          </a:xfrm>
          <a:prstGeom prst="rect">
            <a:avLst/>
          </a:prstGeom>
          <a:solidFill>
            <a:schemeClr val="accent1">
              <a:lumMod val="40000"/>
              <a:lumOff val="60000"/>
            </a:schemeClr>
          </a:solidFill>
        </p:spPr>
        <p:txBody>
          <a:bodyPr wrap="square" rtlCol="0">
            <a:spAutoFit/>
          </a:bodyPr>
          <a:lstStyle/>
          <a:p>
            <a:r>
              <a:rPr lang="en-GB" sz="1050" b="1" dirty="0">
                <a:latin typeface="Calibri" panose="020F0502020204030204" pitchFamily="34" charset="0"/>
                <a:cs typeface="Calibri" panose="020F0502020204030204" pitchFamily="34" charset="0"/>
              </a:rPr>
              <a:t>Phase 1</a:t>
            </a:r>
            <a:r>
              <a:rPr lang="en-GB" sz="1050" dirty="0">
                <a:latin typeface="Calibri" panose="020F0502020204030204" pitchFamily="34" charset="0"/>
                <a:cs typeface="Calibri" panose="020F0502020204030204" pitchFamily="34" charset="0"/>
              </a:rPr>
              <a:t> – MAPs  to UKLink meter asset comparison service </a:t>
            </a:r>
            <a:r>
              <a:rPr lang="en-GB" sz="1050" b="1" dirty="0">
                <a:latin typeface="Calibri" panose="020F0502020204030204" pitchFamily="34" charset="0"/>
                <a:cs typeface="Calibri" panose="020F0502020204030204" pitchFamily="34" charset="0"/>
              </a:rPr>
              <a:t>(Dec ’18) - Completed</a:t>
            </a:r>
          </a:p>
          <a:p>
            <a:r>
              <a:rPr lang="en-GB" sz="1050" b="1" dirty="0">
                <a:latin typeface="Calibri" panose="020F0502020204030204" pitchFamily="34" charset="0"/>
                <a:cs typeface="Calibri" panose="020F0502020204030204" pitchFamily="34" charset="0"/>
              </a:rPr>
              <a:t>Phase 2 – </a:t>
            </a:r>
            <a:r>
              <a:rPr lang="en-GB" sz="1050" dirty="0">
                <a:latin typeface="Calibri" panose="020F0502020204030204" pitchFamily="34" charset="0"/>
                <a:cs typeface="Calibri" panose="020F0502020204030204" pitchFamily="34" charset="0"/>
              </a:rPr>
              <a:t>MAP to MAP meter asset comparison service </a:t>
            </a:r>
            <a:r>
              <a:rPr lang="en-GB" sz="1050" b="1" dirty="0">
                <a:latin typeface="Calibri" panose="020F0502020204030204" pitchFamily="34" charset="0"/>
                <a:cs typeface="Calibri" panose="020F0502020204030204" pitchFamily="34" charset="0"/>
              </a:rPr>
              <a:t>(May ‘19) – In Progress</a:t>
            </a:r>
          </a:p>
          <a:p>
            <a:r>
              <a:rPr lang="en-GB" sz="1050" b="1" dirty="0">
                <a:latin typeface="Calibri" panose="020F0502020204030204" pitchFamily="34" charset="0"/>
                <a:cs typeface="Calibri" panose="020F0502020204030204" pitchFamily="34" charset="0"/>
              </a:rPr>
              <a:t>Phase 3 – </a:t>
            </a:r>
            <a:r>
              <a:rPr lang="en-GB" sz="1050" dirty="0">
                <a:latin typeface="Calibri" panose="020F0502020204030204" pitchFamily="34" charset="0"/>
                <a:cs typeface="Calibri" panose="020F0502020204030204" pitchFamily="34" charset="0"/>
              </a:rPr>
              <a:t>Introduction of MAP ID into UKLink (CSSC) – Enduring solution  </a:t>
            </a:r>
            <a:r>
              <a:rPr lang="en-GB" sz="1050" b="1" dirty="0">
                <a:latin typeface="Calibri" panose="020F0502020204030204" pitchFamily="34" charset="0"/>
                <a:cs typeface="Calibri" panose="020F0502020204030204" pitchFamily="34" charset="0"/>
              </a:rPr>
              <a:t>(TBC – would be linked to a UKLink Release schedule)</a:t>
            </a:r>
          </a:p>
        </p:txBody>
      </p:sp>
      <p:sp>
        <p:nvSpPr>
          <p:cNvPr id="42" name="TextBox 41"/>
          <p:cNvSpPr txBox="1"/>
          <p:nvPr/>
        </p:nvSpPr>
        <p:spPr>
          <a:xfrm rot="19103864">
            <a:off x="1856714" y="1834542"/>
            <a:ext cx="870751" cy="415498"/>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MAP</a:t>
            </a:r>
          </a:p>
          <a:p>
            <a:r>
              <a:rPr lang="en-GB" sz="1050" dirty="0">
                <a:latin typeface="Calibri" panose="020F0502020204030204" pitchFamily="34" charset="0"/>
                <a:cs typeface="Calibri" panose="020F0502020204030204" pitchFamily="34" charset="0"/>
              </a:rPr>
              <a:t>Engagement</a:t>
            </a:r>
          </a:p>
        </p:txBody>
      </p:sp>
      <p:sp>
        <p:nvSpPr>
          <p:cNvPr id="43" name="TextBox 42"/>
          <p:cNvSpPr txBox="1"/>
          <p:nvPr/>
        </p:nvSpPr>
        <p:spPr>
          <a:xfrm rot="19103864">
            <a:off x="2712078" y="1848588"/>
            <a:ext cx="734496" cy="415498"/>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Process</a:t>
            </a:r>
          </a:p>
          <a:p>
            <a:r>
              <a:rPr lang="en-GB" sz="1050" dirty="0">
                <a:latin typeface="Calibri" panose="020F0502020204030204" pitchFamily="34" charset="0"/>
                <a:cs typeface="Calibri" panose="020F0502020204030204" pitchFamily="34" charset="0"/>
              </a:rPr>
              <a:t>Modelling</a:t>
            </a:r>
          </a:p>
        </p:txBody>
      </p:sp>
      <p:sp>
        <p:nvSpPr>
          <p:cNvPr id="44" name="TextBox 43"/>
          <p:cNvSpPr txBox="1"/>
          <p:nvPr/>
        </p:nvSpPr>
        <p:spPr>
          <a:xfrm rot="19103864">
            <a:off x="3553158" y="1875776"/>
            <a:ext cx="607859" cy="415498"/>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Service </a:t>
            </a:r>
          </a:p>
          <a:p>
            <a:r>
              <a:rPr lang="en-GB" sz="1050" dirty="0">
                <a:latin typeface="Calibri" panose="020F0502020204030204" pitchFamily="34" charset="0"/>
                <a:cs typeface="Calibri" panose="020F0502020204030204" pitchFamily="34" charset="0"/>
              </a:rPr>
              <a:t>Set-up</a:t>
            </a:r>
          </a:p>
        </p:txBody>
      </p:sp>
      <p:sp>
        <p:nvSpPr>
          <p:cNvPr id="45" name="TextBox 44"/>
          <p:cNvSpPr txBox="1"/>
          <p:nvPr/>
        </p:nvSpPr>
        <p:spPr>
          <a:xfrm rot="19103864">
            <a:off x="1445064" y="1956567"/>
            <a:ext cx="518091" cy="253916"/>
          </a:xfrm>
          <a:prstGeom prst="rect">
            <a:avLst/>
          </a:prstGeom>
          <a:noFill/>
        </p:spPr>
        <p:txBody>
          <a:bodyPr wrap="none" rtlCol="0">
            <a:spAutoFit/>
          </a:bodyPr>
          <a:lstStyle/>
          <a:p>
            <a:r>
              <a:rPr lang="en-GB" sz="1050" b="1" dirty="0">
                <a:latin typeface="Calibri" panose="020F0502020204030204" pitchFamily="34" charset="0"/>
                <a:cs typeface="Calibri" panose="020F0502020204030204" pitchFamily="34" charset="0"/>
              </a:rPr>
              <a:t>JMDG</a:t>
            </a:r>
          </a:p>
        </p:txBody>
      </p:sp>
      <p:sp>
        <p:nvSpPr>
          <p:cNvPr id="46" name="TextBox 45"/>
          <p:cNvSpPr txBox="1"/>
          <p:nvPr/>
        </p:nvSpPr>
        <p:spPr>
          <a:xfrm rot="19103864">
            <a:off x="4347829" y="1944948"/>
            <a:ext cx="615874" cy="253916"/>
          </a:xfrm>
          <a:prstGeom prst="rect">
            <a:avLst/>
          </a:prstGeom>
          <a:noFill/>
        </p:spPr>
        <p:txBody>
          <a:bodyPr wrap="none" rtlCol="0">
            <a:spAutoFit/>
          </a:bodyPr>
          <a:lstStyle/>
          <a:p>
            <a:r>
              <a:rPr lang="en-GB" sz="1050" b="1" dirty="0">
                <a:latin typeface="Calibri" panose="020F0502020204030204" pitchFamily="34" charset="0"/>
                <a:cs typeface="Calibri" panose="020F0502020204030204" pitchFamily="34" charset="0"/>
              </a:rPr>
              <a:t>Phase 1</a:t>
            </a:r>
          </a:p>
        </p:txBody>
      </p:sp>
      <p:sp>
        <p:nvSpPr>
          <p:cNvPr id="47" name="TextBox 46"/>
          <p:cNvSpPr txBox="1"/>
          <p:nvPr/>
        </p:nvSpPr>
        <p:spPr>
          <a:xfrm rot="19103864">
            <a:off x="8035009" y="1950218"/>
            <a:ext cx="615874" cy="253916"/>
          </a:xfrm>
          <a:prstGeom prst="rect">
            <a:avLst/>
          </a:prstGeom>
          <a:noFill/>
        </p:spPr>
        <p:txBody>
          <a:bodyPr wrap="none" rtlCol="0">
            <a:spAutoFit/>
          </a:bodyPr>
          <a:lstStyle/>
          <a:p>
            <a:r>
              <a:rPr lang="en-GB" sz="1050" b="1" dirty="0">
                <a:latin typeface="Calibri" panose="020F0502020204030204" pitchFamily="34" charset="0"/>
                <a:cs typeface="Calibri" panose="020F0502020204030204" pitchFamily="34" charset="0"/>
              </a:rPr>
              <a:t>Phase 2</a:t>
            </a:r>
          </a:p>
        </p:txBody>
      </p:sp>
      <p:sp>
        <p:nvSpPr>
          <p:cNvPr id="48" name="Rectangle 47"/>
          <p:cNvSpPr/>
          <p:nvPr/>
        </p:nvSpPr>
        <p:spPr bwMode="auto">
          <a:xfrm>
            <a:off x="7038274" y="1653648"/>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49" name="Rectangle 48"/>
          <p:cNvSpPr/>
          <p:nvPr/>
        </p:nvSpPr>
        <p:spPr bwMode="auto">
          <a:xfrm>
            <a:off x="6228184"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B0F0"/>
              </a:solidFill>
              <a:effectLst/>
              <a:latin typeface="Arial" charset="0"/>
            </a:endParaRPr>
          </a:p>
        </p:txBody>
      </p:sp>
      <p:sp>
        <p:nvSpPr>
          <p:cNvPr id="51" name="TextBox 50"/>
          <p:cNvSpPr txBox="1"/>
          <p:nvPr/>
        </p:nvSpPr>
        <p:spPr>
          <a:xfrm rot="19103864">
            <a:off x="5733343" y="1830987"/>
            <a:ext cx="902811" cy="415498"/>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Design /</a:t>
            </a:r>
          </a:p>
          <a:p>
            <a:r>
              <a:rPr lang="en-GB" sz="1050" dirty="0">
                <a:latin typeface="Calibri" panose="020F0502020204030204" pitchFamily="34" charset="0"/>
                <a:cs typeface="Calibri" panose="020F0502020204030204" pitchFamily="34" charset="0"/>
              </a:rPr>
              <a:t>Procurement</a:t>
            </a:r>
          </a:p>
        </p:txBody>
      </p:sp>
      <p:sp>
        <p:nvSpPr>
          <p:cNvPr id="52" name="TextBox 51"/>
          <p:cNvSpPr txBox="1"/>
          <p:nvPr/>
        </p:nvSpPr>
        <p:spPr>
          <a:xfrm rot="19103864">
            <a:off x="6415444" y="1936278"/>
            <a:ext cx="925253" cy="253916"/>
          </a:xfrm>
          <a:prstGeom prst="rect">
            <a:avLst/>
          </a:prstGeom>
          <a:noFill/>
        </p:spPr>
        <p:txBody>
          <a:bodyPr wrap="none" rtlCol="0">
            <a:spAutoFit/>
          </a:bodyPr>
          <a:lstStyle/>
          <a:p>
            <a:r>
              <a:rPr lang="en-GB" sz="1050" dirty="0">
                <a:latin typeface="Calibri" panose="020F0502020204030204" pitchFamily="34" charset="0"/>
                <a:cs typeface="Calibri" panose="020F0502020204030204" pitchFamily="34" charset="0"/>
              </a:rPr>
              <a:t>Development</a:t>
            </a:r>
          </a:p>
        </p:txBody>
      </p:sp>
      <p:sp>
        <p:nvSpPr>
          <p:cNvPr id="16" name="Oval 15"/>
          <p:cNvSpPr/>
          <p:nvPr/>
        </p:nvSpPr>
        <p:spPr bwMode="auto">
          <a:xfrm>
            <a:off x="4574438" y="1626645"/>
            <a:ext cx="288032" cy="216024"/>
          </a:xfrm>
          <a:prstGeom prst="ellipse">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4" name="Diamond 13"/>
          <p:cNvSpPr/>
          <p:nvPr/>
        </p:nvSpPr>
        <p:spPr bwMode="auto">
          <a:xfrm>
            <a:off x="1619672" y="1601679"/>
            <a:ext cx="360040" cy="270030"/>
          </a:xfrm>
          <a:prstGeom prst="diamond">
            <a:avLst/>
          </a:prstGeom>
          <a:noFill/>
          <a:ln w="57150"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716956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570568"/>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580107"/>
            <a:ext cx="4098451" cy="415498"/>
          </a:xfrm>
          <a:prstGeom prst="rect">
            <a:avLst/>
          </a:prstGeom>
          <a:noFill/>
        </p:spPr>
        <p:txBody>
          <a:bodyPr wrap="square" rtlCol="0">
            <a:spAutoFit/>
          </a:bodyPr>
          <a:lstStyle/>
          <a:p>
            <a:r>
              <a:rPr lang="en-GB" sz="1050" b="1" u="sng" dirty="0">
                <a:solidFill>
                  <a:srgbClr val="000000"/>
                </a:solidFill>
                <a:latin typeface="Calibri" panose="020F0502020204030204" pitchFamily="34" charset="0"/>
                <a:cs typeface="Calibri" panose="020F0502020204030204" pitchFamily="34" charset="0"/>
              </a:rPr>
              <a:t>Overview</a:t>
            </a:r>
          </a:p>
          <a:p>
            <a:pPr marL="171450" indent="-171450">
              <a:buFont typeface="Arial" panose="020B0604020202020204" pitchFamily="34" charset="0"/>
              <a:buChar char="•"/>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Use case overview</a:t>
            </a:r>
          </a:p>
          <a:p>
            <a:pPr marL="285750" indent="-2857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Provide data services to Third Parties</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11810"/>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50" b="1" u="sng" dirty="0">
                <a:solidFill>
                  <a:srgbClr val="000000"/>
                </a:solidFill>
                <a:latin typeface="Calibri" panose="020F0502020204030204" pitchFamily="34" charset="0"/>
                <a:cs typeface="Calibri" panose="020F0502020204030204" pitchFamily="34" charset="0"/>
              </a:rPr>
              <a:t>JMDG progression</a:t>
            </a:r>
          </a:p>
          <a:p>
            <a:r>
              <a:rPr lang="en-GB" sz="1050" dirty="0">
                <a:solidFill>
                  <a:srgbClr val="000000"/>
                </a:solidFill>
                <a:latin typeface="Calibri" panose="020F0502020204030204" pitchFamily="34" charset="0"/>
                <a:cs typeface="Calibri" panose="020F0502020204030204" pitchFamily="34" charset="0"/>
              </a:rPr>
              <a:t>Assessed, prioritised, requested project team to conduct initial analysis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9512" y="1628682"/>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GB" sz="1200" b="1" dirty="0">
                <a:solidFill>
                  <a:srgbClr val="000000"/>
                </a:solidFill>
                <a:latin typeface="Calibri" panose="020F0502020204030204" pitchFamily="34" charset="0"/>
                <a:cs typeface="Calibri" panose="020F0502020204030204" pitchFamily="34" charset="0"/>
              </a:rPr>
              <a:t>23</a:t>
            </a:r>
          </a:p>
        </p:txBody>
      </p:sp>
      <p:cxnSp>
        <p:nvCxnSpPr>
          <p:cNvPr id="10" name="Straight Connector 9"/>
          <p:cNvCxnSpPr>
            <a:stCxn id="9" idx="3"/>
            <a:endCxn id="11" idx="1"/>
          </p:cNvCxnSpPr>
          <p:nvPr/>
        </p:nvCxnSpPr>
        <p:spPr bwMode="auto">
          <a:xfrm>
            <a:off x="467544" y="1736694"/>
            <a:ext cx="7704856" cy="18608"/>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Diamond 10"/>
          <p:cNvSpPr/>
          <p:nvPr/>
        </p:nvSpPr>
        <p:spPr bwMode="auto">
          <a:xfrm>
            <a:off x="8172400" y="1620287"/>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ndParaRPr>
          </a:p>
        </p:txBody>
      </p:sp>
      <p:sp>
        <p:nvSpPr>
          <p:cNvPr id="12" name="Rectangle 11"/>
          <p:cNvSpPr/>
          <p:nvPr/>
        </p:nvSpPr>
        <p:spPr bwMode="auto">
          <a:xfrm>
            <a:off x="773578" y="1655685"/>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ndParaRPr>
          </a:p>
        </p:txBody>
      </p:sp>
      <p:sp>
        <p:nvSpPr>
          <p:cNvPr id="13" name="Rectangle 12"/>
          <p:cNvSpPr/>
          <p:nvPr/>
        </p:nvSpPr>
        <p:spPr bwMode="auto">
          <a:xfrm>
            <a:off x="1349642"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ndParaRPr>
          </a:p>
        </p:txBody>
      </p:sp>
      <p:sp>
        <p:nvSpPr>
          <p:cNvPr id="14" name="TextBox 13"/>
          <p:cNvSpPr txBox="1"/>
          <p:nvPr/>
        </p:nvSpPr>
        <p:spPr>
          <a:xfrm rot="19103864">
            <a:off x="280250" y="1886028"/>
            <a:ext cx="865943" cy="415498"/>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Permissions </a:t>
            </a:r>
          </a:p>
          <a:p>
            <a:r>
              <a:rPr lang="en-GB" sz="1050" dirty="0">
                <a:solidFill>
                  <a:srgbClr val="000000"/>
                </a:solidFill>
                <a:latin typeface="Calibri" panose="020F0502020204030204" pitchFamily="34" charset="0"/>
                <a:cs typeface="Calibri" panose="020F0502020204030204" pitchFamily="34" charset="0"/>
              </a:rPr>
              <a:t>Workshop</a:t>
            </a:r>
          </a:p>
        </p:txBody>
      </p:sp>
      <p:sp>
        <p:nvSpPr>
          <p:cNvPr id="15" name="TextBox 14"/>
          <p:cNvSpPr txBox="1"/>
          <p:nvPr/>
        </p:nvSpPr>
        <p:spPr>
          <a:xfrm rot="19103864">
            <a:off x="537132" y="2054500"/>
            <a:ext cx="1059906"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Raise MOD 649 </a:t>
            </a:r>
          </a:p>
        </p:txBody>
      </p:sp>
      <p:sp>
        <p:nvSpPr>
          <p:cNvPr id="16" name="Title 1"/>
          <p:cNvSpPr>
            <a:spLocks noGrp="1"/>
          </p:cNvSpPr>
          <p:nvPr>
            <p:ph type="title"/>
          </p:nvPr>
        </p:nvSpPr>
        <p:spPr>
          <a:xfrm>
            <a:off x="225425" y="-42360"/>
            <a:ext cx="8688388" cy="723900"/>
          </a:xfrm>
        </p:spPr>
        <p:txBody>
          <a:bodyPr/>
          <a:lstStyle/>
          <a:p>
            <a:r>
              <a:rPr lang="en-GB" dirty="0"/>
              <a:t>33  Third Party Services [Twin]</a:t>
            </a:r>
          </a:p>
        </p:txBody>
      </p:sp>
      <p:sp>
        <p:nvSpPr>
          <p:cNvPr id="17" name="Rectangle 16"/>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ndParaRPr>
          </a:p>
        </p:txBody>
      </p:sp>
      <p:sp>
        <p:nvSpPr>
          <p:cNvPr id="18" name="TextBox 17"/>
          <p:cNvSpPr txBox="1"/>
          <p:nvPr/>
        </p:nvSpPr>
        <p:spPr>
          <a:xfrm>
            <a:off x="367105" y="3747250"/>
            <a:ext cx="8473110" cy="1061829"/>
          </a:xfrm>
          <a:prstGeom prst="rect">
            <a:avLst/>
          </a:prstGeom>
          <a:solidFill>
            <a:schemeClr val="accent1">
              <a:lumMod val="40000"/>
              <a:lumOff val="60000"/>
            </a:schemeClr>
          </a:solidFill>
        </p:spPr>
        <p:txBody>
          <a:bodyPr wrap="square" rtlCol="0">
            <a:spAutoFit/>
          </a:bodyPr>
          <a:lstStyle/>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A gas data permissions matrix has been created detailing current industry participants permissions to data</a:t>
            </a:r>
          </a:p>
          <a:p>
            <a:pPr marL="171450" indent="-171450">
              <a:buFont typeface="Arial" panose="020B0604020202020204" pitchFamily="34" charset="0"/>
              <a:buChar char="•"/>
            </a:pPr>
            <a:endParaRPr lang="en-GB" sz="1050" dirty="0" smtClean="0">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050" dirty="0" smtClean="0">
                <a:solidFill>
                  <a:srgbClr val="000000"/>
                </a:solidFill>
                <a:latin typeface="Calibri" panose="020F0502020204030204" pitchFamily="34" charset="0"/>
                <a:cs typeface="Calibri" panose="020F0502020204030204" pitchFamily="34" charset="0"/>
              </a:rPr>
              <a:t>The </a:t>
            </a:r>
            <a:r>
              <a:rPr lang="en-GB" sz="1050" dirty="0">
                <a:solidFill>
                  <a:srgbClr val="000000"/>
                </a:solidFill>
                <a:latin typeface="Calibri" panose="020F0502020204030204" pitchFamily="34" charset="0"/>
                <a:cs typeface="Calibri" panose="020F0502020204030204" pitchFamily="34" charset="0"/>
              </a:rPr>
              <a:t>data permissions matrix will help highlight potential API services. MOD 649 will help expedite the governance process to provision data new data services to industry participants while still providing a robust approval process</a:t>
            </a:r>
          </a:p>
          <a:p>
            <a:pPr marL="171450" indent="-171450">
              <a:buFont typeface="Arial" panose="020B0604020202020204" pitchFamily="34" charset="0"/>
              <a:buChar char="•"/>
            </a:pPr>
            <a:r>
              <a:rPr lang="en-GB" sz="1050" dirty="0" err="1">
                <a:solidFill>
                  <a:srgbClr val="000000"/>
                </a:solidFill>
                <a:latin typeface="Calibri" panose="020F0502020204030204" pitchFamily="34" charset="0"/>
                <a:cs typeface="Calibri" panose="020F0502020204030204" pitchFamily="34" charset="0"/>
              </a:rPr>
              <a:t>MRASCo</a:t>
            </a:r>
            <a:r>
              <a:rPr lang="en-GB" sz="1050" dirty="0">
                <a:solidFill>
                  <a:srgbClr val="000000"/>
                </a:solidFill>
                <a:latin typeface="Calibri" panose="020F0502020204030204" pitchFamily="34" charset="0"/>
                <a:cs typeface="Calibri" panose="020F0502020204030204" pitchFamily="34" charset="0"/>
              </a:rPr>
              <a:t> Board has been establishing precedents for third party access approach, which can supplement the gas matrix</a:t>
            </a:r>
          </a:p>
          <a:p>
            <a:pPr marL="171450" indent="-171450">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A Third Party industry engagement approach </a:t>
            </a:r>
            <a:r>
              <a:rPr lang="en-GB" sz="1050" dirty="0" smtClean="0">
                <a:solidFill>
                  <a:srgbClr val="000000"/>
                </a:solidFill>
                <a:latin typeface="Calibri" panose="020F0502020204030204" pitchFamily="34" charset="0"/>
                <a:cs typeface="Calibri" panose="020F0502020204030204" pitchFamily="34" charset="0"/>
              </a:rPr>
              <a:t>was been created</a:t>
            </a:r>
            <a:endParaRPr lang="en-GB" sz="1050" dirty="0">
              <a:solidFill>
                <a:srgbClr val="000000"/>
              </a:solidFill>
              <a:latin typeface="Calibri" panose="020F0502020204030204" pitchFamily="34" charset="0"/>
              <a:cs typeface="Calibri" panose="020F0502020204030204" pitchFamily="34" charset="0"/>
            </a:endParaRPr>
          </a:p>
        </p:txBody>
      </p:sp>
      <p:sp>
        <p:nvSpPr>
          <p:cNvPr id="22" name="Rectangle 21"/>
          <p:cNvSpPr/>
          <p:nvPr/>
        </p:nvSpPr>
        <p:spPr bwMode="auto">
          <a:xfrm>
            <a:off x="1925706" y="165364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ndParaRPr>
          </a:p>
        </p:txBody>
      </p:sp>
      <p:sp>
        <p:nvSpPr>
          <p:cNvPr id="24" name="TextBox 23"/>
          <p:cNvSpPr txBox="1"/>
          <p:nvPr/>
        </p:nvSpPr>
        <p:spPr>
          <a:xfrm rot="19103864">
            <a:off x="1307732" y="2041233"/>
            <a:ext cx="753732"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workshop </a:t>
            </a:r>
          </a:p>
        </p:txBody>
      </p:sp>
      <p:sp>
        <p:nvSpPr>
          <p:cNvPr id="25" name="TextBox 24"/>
          <p:cNvSpPr txBox="1"/>
          <p:nvPr/>
        </p:nvSpPr>
        <p:spPr>
          <a:xfrm rot="19103864">
            <a:off x="4369109" y="2036927"/>
            <a:ext cx="1135247"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Engagement Plan</a:t>
            </a:r>
          </a:p>
        </p:txBody>
      </p:sp>
      <p:sp>
        <p:nvSpPr>
          <p:cNvPr id="26" name="Rectangle 25"/>
          <p:cNvSpPr/>
          <p:nvPr/>
        </p:nvSpPr>
        <p:spPr bwMode="auto">
          <a:xfrm>
            <a:off x="5940152" y="1674293"/>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ndParaRPr>
          </a:p>
        </p:txBody>
      </p:sp>
      <p:sp>
        <p:nvSpPr>
          <p:cNvPr id="28" name="TextBox 27"/>
          <p:cNvSpPr txBox="1"/>
          <p:nvPr/>
        </p:nvSpPr>
        <p:spPr>
          <a:xfrm rot="19103864">
            <a:off x="5036588" y="2073830"/>
            <a:ext cx="1164101"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Start Engagement</a:t>
            </a:r>
          </a:p>
        </p:txBody>
      </p:sp>
      <p:sp>
        <p:nvSpPr>
          <p:cNvPr id="30" name="Rectangle 29"/>
          <p:cNvSpPr/>
          <p:nvPr/>
        </p:nvSpPr>
        <p:spPr bwMode="auto">
          <a:xfrm>
            <a:off x="3707904" y="1668168"/>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ndParaRPr>
          </a:p>
        </p:txBody>
      </p:sp>
      <p:sp>
        <p:nvSpPr>
          <p:cNvPr id="31" name="TextBox 30"/>
          <p:cNvSpPr txBox="1"/>
          <p:nvPr/>
        </p:nvSpPr>
        <p:spPr>
          <a:xfrm rot="19103864">
            <a:off x="2675758" y="2087773"/>
            <a:ext cx="1263487" cy="253916"/>
          </a:xfrm>
          <a:prstGeom prst="rect">
            <a:avLst/>
          </a:prstGeom>
          <a:noFill/>
        </p:spPr>
        <p:txBody>
          <a:bodyPr wrap="none" rtlCol="0">
            <a:spAutoFit/>
          </a:bodyPr>
          <a:lstStyle/>
          <a:p>
            <a:r>
              <a:rPr lang="en-GB" sz="1050" dirty="0">
                <a:solidFill>
                  <a:srgbClr val="000000"/>
                </a:solidFill>
                <a:latin typeface="Calibri" panose="020F0502020204030204" pitchFamily="34" charset="0"/>
                <a:cs typeface="Calibri" panose="020F0502020204030204" pitchFamily="34" charset="0"/>
              </a:rPr>
              <a:t>MOD 649 Approval </a:t>
            </a:r>
          </a:p>
        </p:txBody>
      </p:sp>
      <p:sp>
        <p:nvSpPr>
          <p:cNvPr id="33" name="TextBox 32"/>
          <p:cNvSpPr txBox="1"/>
          <p:nvPr/>
        </p:nvSpPr>
        <p:spPr>
          <a:xfrm rot="19103864">
            <a:off x="7851378" y="1947673"/>
            <a:ext cx="518091" cy="253916"/>
          </a:xfrm>
          <a:prstGeom prst="rect">
            <a:avLst/>
          </a:prstGeom>
          <a:noFill/>
        </p:spPr>
        <p:txBody>
          <a:bodyPr wrap="none" rtlCol="0">
            <a:spAutoFit/>
          </a:bodyPr>
          <a:lstStyle/>
          <a:p>
            <a:r>
              <a:rPr lang="en-GB" sz="1050" b="1" dirty="0">
                <a:solidFill>
                  <a:srgbClr val="000000"/>
                </a:solidFill>
                <a:latin typeface="Calibri" panose="020F0502020204030204" pitchFamily="34" charset="0"/>
                <a:cs typeface="Calibri" panose="020F0502020204030204" pitchFamily="34" charset="0"/>
              </a:rPr>
              <a:t>JMDG</a:t>
            </a:r>
          </a:p>
        </p:txBody>
      </p:sp>
      <p:sp>
        <p:nvSpPr>
          <p:cNvPr id="34" name="Rectangle 33"/>
          <p:cNvSpPr/>
          <p:nvPr/>
        </p:nvSpPr>
        <p:spPr bwMode="auto">
          <a:xfrm>
            <a:off x="5238074" y="1669653"/>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ndParaRPr>
          </a:p>
        </p:txBody>
      </p:sp>
    </p:spTree>
    <p:extLst>
      <p:ext uri="{BB962C8B-B14F-4D97-AF65-F5344CB8AC3E}">
        <p14:creationId xmlns:p14="http://schemas.microsoft.com/office/powerpoint/2010/main" val="371114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5425" y="0"/>
            <a:ext cx="8688388" cy="681037"/>
          </a:xfrm>
        </p:spPr>
        <p:txBody>
          <a:bodyPr/>
          <a:lstStyle/>
          <a:p>
            <a:r>
              <a:rPr lang="en-GB" dirty="0" smtClean="0"/>
              <a:t>Defect Summary Stats </a:t>
            </a:r>
          </a:p>
        </p:txBody>
      </p:sp>
      <p:sp>
        <p:nvSpPr>
          <p:cNvPr id="2" name="TextBox 1"/>
          <p:cNvSpPr txBox="1"/>
          <p:nvPr/>
        </p:nvSpPr>
        <p:spPr>
          <a:xfrm>
            <a:off x="6522988" y="187974"/>
            <a:ext cx="2541613" cy="430887"/>
          </a:xfrm>
          <a:prstGeom prst="rect">
            <a:avLst/>
          </a:prstGeom>
          <a:noFill/>
        </p:spPr>
        <p:txBody>
          <a:bodyPr wrap="square" rtlCol="0">
            <a:spAutoFit/>
          </a:bodyPr>
          <a:lstStyle/>
          <a:p>
            <a:pPr lvl="0"/>
            <a:r>
              <a:rPr lang="en-GB" sz="1100" dirty="0">
                <a:solidFill>
                  <a:srgbClr val="000000"/>
                </a:solidFill>
              </a:rPr>
              <a:t>Stats as per </a:t>
            </a:r>
            <a:r>
              <a:rPr lang="en-GB" sz="1100" dirty="0" smtClean="0">
                <a:solidFill>
                  <a:srgbClr val="000000"/>
                </a:solidFill>
              </a:rPr>
              <a:t>HPQC extract taken </a:t>
            </a:r>
            <a:r>
              <a:rPr lang="en-GB" sz="1100" dirty="0">
                <a:solidFill>
                  <a:srgbClr val="000000"/>
                </a:solidFill>
              </a:rPr>
              <a:t>on </a:t>
            </a:r>
            <a:r>
              <a:rPr lang="en-GB" sz="1100" dirty="0" smtClean="0">
                <a:solidFill>
                  <a:srgbClr val="000000"/>
                </a:solidFill>
              </a:rPr>
              <a:t>Wednesday 27th March 2019.</a:t>
            </a:r>
            <a:endParaRPr lang="en-GB" sz="1100" dirty="0">
              <a:solidFill>
                <a:srgbClr val="0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5607584"/>
              </p:ext>
            </p:extLst>
          </p:nvPr>
        </p:nvGraphicFramePr>
        <p:xfrm>
          <a:off x="228600" y="958332"/>
          <a:ext cx="8686800" cy="2747866"/>
        </p:xfrm>
        <a:graphic>
          <a:graphicData uri="http://schemas.openxmlformats.org/drawingml/2006/table">
            <a:tbl>
              <a:tblPr/>
              <a:tblGrid>
                <a:gridCol w="1565988"/>
                <a:gridCol w="472751"/>
                <a:gridCol w="472751"/>
                <a:gridCol w="472751"/>
                <a:gridCol w="472751"/>
                <a:gridCol w="472751"/>
                <a:gridCol w="472751"/>
                <a:gridCol w="472751"/>
                <a:gridCol w="472751"/>
                <a:gridCol w="472751"/>
                <a:gridCol w="472751"/>
                <a:gridCol w="472751"/>
                <a:gridCol w="472751"/>
                <a:gridCol w="472751"/>
                <a:gridCol w="975049"/>
              </a:tblGrid>
              <a:tr h="155121">
                <a:tc gridSpan="5">
                  <a:txBody>
                    <a:bodyPr/>
                    <a:lstStyle/>
                    <a:p>
                      <a:pPr algn="l" fontAlgn="ctr"/>
                      <a:r>
                        <a:rPr lang="en-US" sz="900" b="1" i="0" u="sng" strike="noStrike">
                          <a:solidFill>
                            <a:srgbClr val="000000"/>
                          </a:solidFill>
                          <a:effectLst/>
                          <a:latin typeface="Calibri"/>
                        </a:rPr>
                        <a:t>Defect Landscape (Open/Closed vrs PGL/New)</a:t>
                      </a:r>
                    </a:p>
                  </a:txBody>
                  <a:tcPr marL="7387" marR="7387" marT="7387"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r>
              <a:tr h="147735">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a:endParaRPr>
                    </a:p>
                  </a:txBody>
                  <a:tcPr marL="7387" marR="7387" marT="7387" marB="0" anchor="b">
                    <a:lnL>
                      <a:noFill/>
                    </a:lnL>
                    <a:lnR>
                      <a:noFill/>
                    </a:lnR>
                    <a:lnT>
                      <a:noFill/>
                    </a:lnT>
                    <a:lnB>
                      <a:noFill/>
                    </a:lnB>
                  </a:tcPr>
                </a:tc>
              </a:tr>
              <a:tr h="147735">
                <a:tc>
                  <a:txBody>
                    <a:bodyPr/>
                    <a:lstStyle/>
                    <a:p>
                      <a:pPr algn="l" fontAlgn="b"/>
                      <a:endParaRPr lang="en-GB" sz="900" b="0" i="0" u="none" strike="noStrike">
                        <a:solidFill>
                          <a:srgbClr val="000000"/>
                        </a:solidFill>
                        <a:effectLst/>
                        <a:latin typeface="Calibri"/>
                      </a:endParaRPr>
                    </a:p>
                  </a:txBody>
                  <a:tcPr marL="7387" marR="7387" marT="7387" marB="0" anchor="b">
                    <a:lnL>
                      <a:noFill/>
                    </a:lnL>
                    <a:lnR w="635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en-GB" sz="900" b="1" i="0" u="none" strike="noStrike">
                          <a:solidFill>
                            <a:srgbClr val="FFFFFF"/>
                          </a:solidFill>
                          <a:effectLst/>
                          <a:latin typeface="Calibri"/>
                        </a:rPr>
                        <a:t>PGL Defects</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algn="ctr" fontAlgn="b"/>
                      <a:r>
                        <a:rPr lang="en-GB" sz="900" b="1" i="0" u="none" strike="noStrike">
                          <a:solidFill>
                            <a:srgbClr val="FFFFFF"/>
                          </a:solidFill>
                          <a:effectLst/>
                          <a:latin typeface="Calibri"/>
                        </a:rPr>
                        <a:t>Newly Discovered Defects</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b"/>
                      <a:r>
                        <a:rPr lang="en-GB" sz="900" b="1" i="0" u="none" strike="noStrike">
                          <a:solidFill>
                            <a:srgbClr val="FFFFFF"/>
                          </a:solidFill>
                          <a:effectLst/>
                          <a:latin typeface="Calibri"/>
                        </a:rPr>
                        <a:t>GRAND RELEASE TOTALS</a:t>
                      </a:r>
                    </a:p>
                  </a:txBody>
                  <a:tcPr marL="7387" marR="7387" marT="73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r>
              <a:tr h="147735">
                <a:tc>
                  <a:txBody>
                    <a:bodyPr/>
                    <a:lstStyle/>
                    <a:p>
                      <a:pPr algn="l" fontAlgn="b"/>
                      <a:endParaRPr lang="en-GB" sz="900" b="0" i="0" u="none" strike="noStrike">
                        <a:solidFill>
                          <a:srgbClr val="000000"/>
                        </a:solidFill>
                        <a:effectLst/>
                        <a:latin typeface="Calibri"/>
                      </a:endParaRPr>
                    </a:p>
                  </a:txBody>
                  <a:tcPr marL="7387" marR="7387" marT="73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FFFF"/>
                          </a:solidFill>
                          <a:effectLst/>
                          <a:latin typeface="Calibri"/>
                        </a:rPr>
                        <a:t>D1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800" b="1" i="0" u="none" strike="noStrike">
                          <a:solidFill>
                            <a:srgbClr val="000000"/>
                          </a:solidFill>
                          <a:effectLst/>
                          <a:latin typeface="Calibri"/>
                        </a:rPr>
                        <a:t>D2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353"/>
                    </a:solidFill>
                  </a:tcPr>
                </a:tc>
                <a:tc>
                  <a:txBody>
                    <a:bodyPr/>
                    <a:lstStyle/>
                    <a:p>
                      <a:pPr algn="ctr" fontAlgn="ctr"/>
                      <a:r>
                        <a:rPr lang="en-GB" sz="800" b="1" i="0" u="none" strike="noStrike">
                          <a:solidFill>
                            <a:srgbClr val="000000"/>
                          </a:solidFill>
                          <a:effectLst/>
                          <a:latin typeface="Calibri"/>
                        </a:rPr>
                        <a:t>D3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800" b="1" i="0" u="none" strike="noStrike">
                          <a:solidFill>
                            <a:srgbClr val="000000"/>
                          </a:solidFill>
                          <a:effectLst/>
                          <a:latin typeface="Calibri"/>
                        </a:rPr>
                        <a:t>D4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800" b="1" i="0" u="none" strike="noStrike">
                          <a:solidFill>
                            <a:srgbClr val="000000"/>
                          </a:solidFill>
                          <a:effectLst/>
                          <a:latin typeface="Calibri"/>
                        </a:rPr>
                        <a:t>D5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DF17"/>
                    </a:solidFill>
                  </a:tcPr>
                </a:tc>
                <a:tc>
                  <a:txBody>
                    <a:bodyPr/>
                    <a:lstStyle/>
                    <a:p>
                      <a:pPr algn="ctr" fontAlgn="ctr"/>
                      <a:r>
                        <a:rPr lang="en-GB" sz="900" b="1" i="0" u="none" strike="noStrike">
                          <a:solidFill>
                            <a:srgbClr val="FFFFFF"/>
                          </a:solidFill>
                          <a:effectLst/>
                          <a:latin typeface="Calibri"/>
                        </a:rPr>
                        <a:t>TOTAL</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800" b="1" i="0" u="none" strike="noStrike">
                          <a:solidFill>
                            <a:srgbClr val="FFFFFF"/>
                          </a:solidFill>
                          <a:effectLst/>
                          <a:latin typeface="Calibri"/>
                        </a:rPr>
                        <a:t>D1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800" b="1" i="0" u="none" strike="noStrike">
                          <a:solidFill>
                            <a:srgbClr val="000000"/>
                          </a:solidFill>
                          <a:effectLst/>
                          <a:latin typeface="Calibri"/>
                        </a:rPr>
                        <a:t>D2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353"/>
                    </a:solidFill>
                  </a:tcPr>
                </a:tc>
                <a:tc>
                  <a:txBody>
                    <a:bodyPr/>
                    <a:lstStyle/>
                    <a:p>
                      <a:pPr algn="ctr" fontAlgn="ctr"/>
                      <a:r>
                        <a:rPr lang="en-GB" sz="800" b="1" i="0" u="none" strike="noStrike">
                          <a:solidFill>
                            <a:srgbClr val="000000"/>
                          </a:solidFill>
                          <a:effectLst/>
                          <a:latin typeface="Calibri"/>
                        </a:rPr>
                        <a:t>D3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800" b="1" i="0" u="none" strike="noStrike">
                          <a:solidFill>
                            <a:srgbClr val="000000"/>
                          </a:solidFill>
                          <a:effectLst/>
                          <a:latin typeface="Calibri"/>
                        </a:rPr>
                        <a:t>D4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800" b="1" i="0" u="none" strike="noStrike">
                          <a:solidFill>
                            <a:srgbClr val="000000"/>
                          </a:solidFill>
                          <a:effectLst/>
                          <a:latin typeface="Calibri"/>
                        </a:rPr>
                        <a:t>D5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DDF17"/>
                    </a:solidFill>
                  </a:tcPr>
                </a:tc>
                <a:tc>
                  <a:txBody>
                    <a:bodyPr/>
                    <a:lstStyle/>
                    <a:p>
                      <a:pPr algn="ctr" fontAlgn="ctr"/>
                      <a:r>
                        <a:rPr lang="en-GB" sz="800" b="1" i="0" u="none" strike="noStrike">
                          <a:solidFill>
                            <a:srgbClr val="000000"/>
                          </a:solidFill>
                          <a:effectLst/>
                          <a:latin typeface="Calibri"/>
                        </a:rPr>
                        <a:t>Not Set</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900" b="1" i="0" u="none" strike="noStrike">
                          <a:solidFill>
                            <a:srgbClr val="FFFFFF"/>
                          </a:solidFill>
                          <a:effectLst/>
                          <a:latin typeface="Calibri"/>
                        </a:rPr>
                        <a:t>TOTAL</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vMerge="1">
                  <a:txBody>
                    <a:bodyPr/>
                    <a:lstStyle/>
                    <a:p>
                      <a:endParaRPr lang="en-GB"/>
                    </a:p>
                  </a:txBody>
                  <a:tcPr/>
                </a:tc>
              </a:tr>
              <a:tr h="155121">
                <a:tc>
                  <a:txBody>
                    <a:bodyPr/>
                    <a:lstStyle/>
                    <a:p>
                      <a:pPr algn="l" fontAlgn="ctr"/>
                      <a:r>
                        <a:rPr lang="en-GB" sz="800" b="1" i="0" u="none" strike="noStrike">
                          <a:solidFill>
                            <a:srgbClr val="FFFFFF"/>
                          </a:solidFill>
                          <a:effectLst/>
                          <a:latin typeface="Calibri"/>
                        </a:rPr>
                        <a:t>Urgent Fix (D1/D2)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ctr"/>
                      <a:r>
                        <a:rPr lang="en-GB" sz="800" b="1" i="0" u="none" strike="noStrike">
                          <a:solidFill>
                            <a:srgbClr val="FFFFFF"/>
                          </a:solidFill>
                          <a:effectLst/>
                          <a:latin typeface="Calibri"/>
                        </a:rPr>
                        <a:t>Amendment Invoice Task Force</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55121">
                <a:tc>
                  <a:txBody>
                    <a:bodyPr/>
                    <a:lstStyle/>
                    <a:p>
                      <a:pPr algn="l" fontAlgn="b"/>
                      <a:r>
                        <a:rPr lang="en-GB" sz="900" b="1" i="0" u="none" strike="noStrike" dirty="0">
                          <a:solidFill>
                            <a:srgbClr val="000000"/>
                          </a:solidFill>
                          <a:effectLst/>
                          <a:latin typeface="Calibri"/>
                        </a:rPr>
                        <a:t>R3.10 - 5th April</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On Hold</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92055">
                <a:tc>
                  <a:txBody>
                    <a:bodyPr/>
                    <a:lstStyle/>
                    <a:p>
                      <a:pPr algn="l" fontAlgn="b"/>
                      <a:r>
                        <a:rPr lang="en-GB" sz="900" b="1" i="0" u="none" strike="noStrike">
                          <a:solidFill>
                            <a:srgbClr val="000000"/>
                          </a:solidFill>
                          <a:effectLst/>
                          <a:latin typeface="Calibri"/>
                        </a:rPr>
                        <a:t>Requires CR</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Release Planning</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Future Release Dependent</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Currently Unallocated</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37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39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55121">
                <a:tc>
                  <a:txBody>
                    <a:bodyPr/>
                    <a:lstStyle/>
                    <a:p>
                      <a:pPr algn="r" fontAlgn="ctr"/>
                      <a:r>
                        <a:rPr lang="en-GB" sz="900" b="1" i="0" u="none" strike="noStrike">
                          <a:solidFill>
                            <a:srgbClr val="FFFFFF"/>
                          </a:solidFill>
                          <a:effectLst/>
                          <a:latin typeface="Calibri"/>
                        </a:rPr>
                        <a:t>TOTAL OPEN</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38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40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83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85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47735">
                <a:tc>
                  <a:txBody>
                    <a:bodyPr/>
                    <a:lstStyle/>
                    <a:p>
                      <a:pPr algn="l" fontAlgn="b"/>
                      <a:r>
                        <a:rPr lang="en-GB" sz="900" b="1" i="0" u="none" strike="noStrike">
                          <a:solidFill>
                            <a:srgbClr val="000000"/>
                          </a:solidFill>
                          <a:effectLst/>
                          <a:latin typeface="Calibri"/>
                        </a:rPr>
                        <a:t>Closed as Rejected</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23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101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124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Closed as CR</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47735">
                <a:tc>
                  <a:txBody>
                    <a:bodyPr/>
                    <a:lstStyle/>
                    <a:p>
                      <a:pPr algn="l" fontAlgn="b"/>
                      <a:r>
                        <a:rPr lang="en-GB" sz="900" b="1" i="0" u="none" strike="noStrike">
                          <a:solidFill>
                            <a:srgbClr val="000000"/>
                          </a:solidFill>
                          <a:effectLst/>
                          <a:latin typeface="Calibri"/>
                        </a:rPr>
                        <a:t>Closed - Deployed to Production</a:t>
                      </a:r>
                    </a:p>
                  </a:txBody>
                  <a:tcPr marL="7387" marR="7387" marT="73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900" b="0" i="0" u="none" strike="noStrike">
                          <a:solidFill>
                            <a:srgbClr val="000000"/>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58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102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0" i="0" u="none" strike="noStrike">
                          <a:solidFill>
                            <a:srgbClr val="000000"/>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213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461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217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a:rPr>
                        <a:t>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FFFFFF"/>
                          </a:solidFill>
                          <a:effectLst/>
                          <a:latin typeface="Calibri"/>
                        </a:rPr>
                        <a:t>924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1026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55121">
                <a:tc>
                  <a:txBody>
                    <a:bodyPr/>
                    <a:lstStyle/>
                    <a:p>
                      <a:pPr algn="r" fontAlgn="ctr"/>
                      <a:r>
                        <a:rPr lang="en-GB" sz="900" b="1" i="0" u="none" strike="noStrike">
                          <a:solidFill>
                            <a:srgbClr val="FFFFFF"/>
                          </a:solidFill>
                          <a:effectLst/>
                          <a:latin typeface="Calibri"/>
                        </a:rPr>
                        <a:t>TOTAL CLOSED</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34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80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136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224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512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263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1036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1172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r>
              <a:tr h="155121">
                <a:tc>
                  <a:txBody>
                    <a:bodyPr/>
                    <a:lstStyle/>
                    <a:p>
                      <a:pPr algn="r" fontAlgn="ctr"/>
                      <a:r>
                        <a:rPr lang="en-GB" sz="900" b="1" i="0" u="none" strike="noStrike">
                          <a:solidFill>
                            <a:srgbClr val="FFFFFF"/>
                          </a:solidFill>
                          <a:effectLst/>
                          <a:latin typeface="Calibri"/>
                        </a:rPr>
                        <a:t>GRAND TOTAL</a:t>
                      </a:r>
                    </a:p>
                  </a:txBody>
                  <a:tcPr marL="7387" marR="7387" marT="7387"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31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73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138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F0"/>
                    </a:solidFill>
                  </a:tcPr>
                </a:tc>
                <a:tc>
                  <a:txBody>
                    <a:bodyPr/>
                    <a:lstStyle/>
                    <a:p>
                      <a:pPr algn="ctr" fontAlgn="ctr"/>
                      <a:r>
                        <a:rPr lang="en-GB" sz="900" b="1" i="0" u="none" strike="noStrike">
                          <a:solidFill>
                            <a:srgbClr val="FFFFFF"/>
                          </a:solidFill>
                          <a:effectLst/>
                          <a:latin typeface="Calibri"/>
                        </a:rPr>
                        <a:t>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224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544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298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GB" sz="900" b="1" i="0" u="none" strike="noStrike">
                          <a:solidFill>
                            <a:srgbClr val="FFFFFF"/>
                          </a:solidFill>
                          <a:effectLst/>
                          <a:latin typeface="Calibri"/>
                        </a:rPr>
                        <a:t>1119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75623"/>
                    </a:solidFill>
                  </a:tcPr>
                </a:tc>
                <a:tc>
                  <a:txBody>
                    <a:bodyPr/>
                    <a:lstStyle/>
                    <a:p>
                      <a:pPr algn="ctr" fontAlgn="ctr"/>
                      <a:r>
                        <a:rPr lang="en-GB" sz="900" b="1" i="0" u="none" strike="noStrike" dirty="0">
                          <a:solidFill>
                            <a:srgbClr val="FFFFFF"/>
                          </a:solidFill>
                          <a:effectLst/>
                          <a:latin typeface="Calibri"/>
                        </a:rPr>
                        <a:t>1257</a:t>
                      </a:r>
                    </a:p>
                  </a:txBody>
                  <a:tcPr marL="7387" marR="7387" marT="7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262291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a:t>47 &amp; 09 ASC and CT / VT Ratio (Electricity)</a:t>
            </a:r>
          </a:p>
        </p:txBody>
      </p:sp>
      <p:sp>
        <p:nvSpPr>
          <p:cNvPr id="6" name="Rectangle 5"/>
          <p:cNvSpPr/>
          <p:nvPr/>
        </p:nvSpPr>
        <p:spPr>
          <a:xfrm>
            <a:off x="340416" y="3939902"/>
            <a:ext cx="8474051" cy="100811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endParaRPr lang="en-GB" sz="800" dirty="0">
              <a:solidFill>
                <a:srgbClr val="000000"/>
              </a:solidFill>
            </a:endParaRPr>
          </a:p>
        </p:txBody>
      </p:sp>
      <p:sp>
        <p:nvSpPr>
          <p:cNvPr id="7" name="TextBox 6"/>
          <p:cNvSpPr txBox="1"/>
          <p:nvPr/>
        </p:nvSpPr>
        <p:spPr>
          <a:xfrm>
            <a:off x="312046" y="3996841"/>
            <a:ext cx="4098451" cy="400110"/>
          </a:xfrm>
          <a:prstGeom prst="rect">
            <a:avLst/>
          </a:prstGeom>
          <a:noFill/>
        </p:spPr>
        <p:txBody>
          <a:bodyPr wrap="square" rtlCol="0">
            <a:spAutoFit/>
          </a:bodyPr>
          <a:lstStyle/>
          <a:p>
            <a:pPr defTabSz="914400" fontAlgn="auto">
              <a:spcBef>
                <a:spcPts val="0"/>
              </a:spcBef>
              <a:spcAft>
                <a:spcPts val="0"/>
              </a:spcAft>
            </a:pPr>
            <a:r>
              <a:rPr lang="en-GB" sz="1000" b="1" u="sng" dirty="0">
                <a:solidFill>
                  <a:srgbClr val="000000"/>
                </a:solidFill>
                <a:latin typeface="Arial"/>
                <a:ea typeface="+mn-ea"/>
              </a:rPr>
              <a:t>Solution overview</a:t>
            </a:r>
          </a:p>
          <a:p>
            <a:pPr marL="171450" indent="-171450" defTabSz="914400" fontAlgn="auto">
              <a:spcBef>
                <a:spcPts val="0"/>
              </a:spcBef>
              <a:spcAft>
                <a:spcPts val="0"/>
              </a:spcAft>
              <a:buFont typeface="Arial" panose="020B0604020202020204" pitchFamily="34" charset="0"/>
              <a:buChar char="•"/>
            </a:pPr>
            <a:endParaRPr lang="en-GB" sz="1000" dirty="0">
              <a:solidFill>
                <a:srgbClr val="000000"/>
              </a:solidFill>
              <a:latin typeface="Arial"/>
              <a:ea typeface="+mn-ea"/>
            </a:endParaRPr>
          </a:p>
        </p:txBody>
      </p:sp>
      <p:sp>
        <p:nvSpPr>
          <p:cNvPr id="8" name="Rectangle 7"/>
          <p:cNvSpPr/>
          <p:nvPr/>
        </p:nvSpPr>
        <p:spPr>
          <a:xfrm>
            <a:off x="334410" y="2338824"/>
            <a:ext cx="8505806" cy="95300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00" b="1" u="sng" dirty="0">
                <a:solidFill>
                  <a:srgbClr val="000000"/>
                </a:solidFill>
              </a:rPr>
              <a:t>Use case overview</a:t>
            </a:r>
          </a:p>
          <a:p>
            <a:pPr defTabSz="914400" fontAlgn="auto">
              <a:spcBef>
                <a:spcPts val="0"/>
              </a:spcBef>
              <a:spcAft>
                <a:spcPts val="0"/>
              </a:spcAft>
            </a:pPr>
            <a:r>
              <a:rPr lang="en-GB" sz="1000" dirty="0">
                <a:solidFill>
                  <a:srgbClr val="000000"/>
                </a:solidFill>
                <a:latin typeface="Calibri" panose="020F0502020204030204" pitchFamily="34" charset="0"/>
              </a:rPr>
              <a:t>Two linked cases involving DNO data:</a:t>
            </a:r>
          </a:p>
          <a:p>
            <a:pPr defTabSz="914400" fontAlgn="auto">
              <a:spcBef>
                <a:spcPts val="0"/>
              </a:spcBef>
              <a:spcAft>
                <a:spcPts val="0"/>
              </a:spcAft>
            </a:pPr>
            <a:endParaRPr lang="en-GB" sz="1000" dirty="0">
              <a:solidFill>
                <a:srgbClr val="000000"/>
              </a:solidFill>
              <a:latin typeface="Calibri" panose="020F0502020204030204" pitchFamily="34" charset="0"/>
            </a:endParaRPr>
          </a:p>
          <a:p>
            <a:pPr defTabSz="914400" fontAlgn="auto">
              <a:spcBef>
                <a:spcPts val="0"/>
              </a:spcBef>
              <a:spcAft>
                <a:spcPts val="0"/>
              </a:spcAft>
            </a:pPr>
            <a:r>
              <a:rPr lang="en-GB" sz="1000" dirty="0">
                <a:solidFill>
                  <a:srgbClr val="000000"/>
                </a:solidFill>
                <a:latin typeface="Calibri" panose="020F0502020204030204" pitchFamily="34" charset="0"/>
              </a:rPr>
              <a:t>047: The MIS could also facilitate access to Current/Voltage Transformer (CT/VT) ratio. The ratios would be populated initially by the distribution network operator and can be queried by Parties should discrepancies be identified as part of meter installation, or commissioning and proving tests.</a:t>
            </a:r>
          </a:p>
          <a:p>
            <a:pPr defTabSz="914400" fontAlgn="auto">
              <a:spcBef>
                <a:spcPts val="0"/>
              </a:spcBef>
              <a:spcAft>
                <a:spcPts val="0"/>
              </a:spcAft>
            </a:pPr>
            <a:r>
              <a:rPr lang="en-GB" sz="1000" dirty="0">
                <a:solidFill>
                  <a:srgbClr val="000000"/>
                </a:solidFill>
                <a:latin typeface="Calibri" panose="020F0502020204030204" pitchFamily="34" charset="0"/>
              </a:rPr>
              <a:t>009: Proposed making EAC available to quoting suppliers, and mentioned inclusion of ASC</a:t>
            </a:r>
            <a:endParaRPr lang="en-GB" sz="1000" dirty="0">
              <a:solidFill>
                <a:srgbClr val="000000"/>
              </a:solidFill>
            </a:endParaRPr>
          </a:p>
        </p:txBody>
      </p:sp>
      <p:sp>
        <p:nvSpPr>
          <p:cNvPr id="9" name="TextBox 8"/>
          <p:cNvSpPr txBox="1"/>
          <p:nvPr/>
        </p:nvSpPr>
        <p:spPr>
          <a:xfrm>
            <a:off x="396898" y="4183742"/>
            <a:ext cx="8093327" cy="707886"/>
          </a:xfrm>
          <a:prstGeom prst="rect">
            <a:avLst/>
          </a:prstGeom>
          <a:solidFill>
            <a:schemeClr val="accent1">
              <a:lumMod val="40000"/>
              <a:lumOff val="60000"/>
            </a:schemeClr>
          </a:solidFill>
        </p:spPr>
        <p:txBody>
          <a:bodyPr wrap="square" rtlCol="0">
            <a:spAutoFit/>
          </a:bodyPr>
          <a:lstStyle/>
          <a:p>
            <a:pPr defTabSz="914400" fontAlgn="auto">
              <a:spcBef>
                <a:spcPts val="0"/>
              </a:spcBef>
              <a:spcAft>
                <a:spcPts val="0"/>
              </a:spcAft>
            </a:pPr>
            <a:r>
              <a:rPr lang="en-GB" sz="1000" dirty="0">
                <a:solidFill>
                  <a:srgbClr val="000000"/>
                </a:solidFill>
                <a:latin typeface="Calibri" panose="020F0502020204030204" pitchFamily="34" charset="0"/>
                <a:ea typeface="+mn-ea"/>
                <a:cs typeface="Calibri" panose="020F0502020204030204" pitchFamily="34" charset="0"/>
              </a:rPr>
              <a:t>Initial discussions suggest data will be available but DNOs not keen on multiple access to their databases. </a:t>
            </a:r>
          </a:p>
          <a:p>
            <a:pPr defTabSz="914400" fontAlgn="auto">
              <a:spcBef>
                <a:spcPts val="0"/>
              </a:spcBef>
              <a:spcAft>
                <a:spcPts val="0"/>
              </a:spcAft>
            </a:pPr>
            <a:r>
              <a:rPr lang="en-GB" sz="1000" dirty="0">
                <a:solidFill>
                  <a:srgbClr val="000000"/>
                </a:solidFill>
                <a:latin typeface="Calibri" panose="020F0502020204030204" pitchFamily="34" charset="0"/>
                <a:ea typeface="+mn-ea"/>
                <a:cs typeface="Calibri" panose="020F0502020204030204" pitchFamily="34" charset="0"/>
              </a:rPr>
              <a:t>Possibility of ASC access via aggregator model with one authorised API gaining access. This also means less development time. </a:t>
            </a:r>
          </a:p>
          <a:p>
            <a:pPr defTabSz="914400" fontAlgn="auto">
              <a:spcBef>
                <a:spcPts val="0"/>
              </a:spcBef>
              <a:spcAft>
                <a:spcPts val="0"/>
              </a:spcAft>
            </a:pPr>
            <a:endParaRPr lang="en-GB" sz="1000" dirty="0">
              <a:solidFill>
                <a:srgbClr val="000000"/>
              </a:solidFill>
              <a:latin typeface="Calibri" panose="020F0502020204030204" pitchFamily="34" charset="0"/>
              <a:ea typeface="+mn-ea"/>
              <a:cs typeface="Calibri" panose="020F0502020204030204" pitchFamily="34" charset="0"/>
            </a:endParaRPr>
          </a:p>
          <a:p>
            <a:pPr defTabSz="914400" fontAlgn="auto">
              <a:spcBef>
                <a:spcPts val="0"/>
              </a:spcBef>
              <a:spcAft>
                <a:spcPts val="0"/>
              </a:spcAft>
            </a:pPr>
            <a:r>
              <a:rPr lang="en-GB" sz="1000" dirty="0">
                <a:solidFill>
                  <a:srgbClr val="000000"/>
                </a:solidFill>
                <a:latin typeface="Calibri" panose="020F0502020204030204" pitchFamily="34" charset="0"/>
                <a:ea typeface="+mn-ea"/>
                <a:cs typeface="Calibri" panose="020F0502020204030204" pitchFamily="34" charset="0"/>
              </a:rPr>
              <a:t>Timescales: Specification work 3 months. Solution development (subject to BSC for CT/VT) 3 months. Testing I month</a:t>
            </a:r>
            <a:r>
              <a:rPr lang="en-GB" sz="1000" dirty="0" smtClean="0">
                <a:solidFill>
                  <a:srgbClr val="000000"/>
                </a:solidFill>
                <a:latin typeface="Calibri" panose="020F0502020204030204" pitchFamily="34" charset="0"/>
                <a:ea typeface="+mn-ea"/>
                <a:cs typeface="Calibri" panose="020F0502020204030204" pitchFamily="34" charset="0"/>
              </a:rPr>
              <a:t>. Go live May to August 2019.</a:t>
            </a:r>
            <a:endParaRPr lang="en-GB" sz="1000" dirty="0">
              <a:solidFill>
                <a:srgbClr val="000000"/>
              </a:solidFill>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 xmlns:a16="http://schemas.microsoft.com/office/drawing/2014/main" id="{1E53C0B5-28C1-4F03-8238-1E6DEC9194EC}"/>
              </a:ext>
            </a:extLst>
          </p:cNvPr>
          <p:cNvSpPr/>
          <p:nvPr/>
        </p:nvSpPr>
        <p:spPr>
          <a:xfrm>
            <a:off x="334410" y="3363838"/>
            <a:ext cx="8480056" cy="54932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00" b="1" u="sng" dirty="0">
                <a:solidFill>
                  <a:srgbClr val="000000"/>
                </a:solidFill>
              </a:rPr>
              <a:t>JMDG progression</a:t>
            </a:r>
          </a:p>
          <a:p>
            <a:pPr defTabSz="914400" fontAlgn="auto">
              <a:spcBef>
                <a:spcPts val="0"/>
              </a:spcBef>
              <a:spcAft>
                <a:spcPts val="0"/>
              </a:spcAft>
            </a:pPr>
            <a:r>
              <a:rPr lang="en-GB" sz="1000" dirty="0">
                <a:solidFill>
                  <a:srgbClr val="000000"/>
                </a:solidFill>
                <a:latin typeface="Calibri" panose="020F0502020204030204" pitchFamily="34" charset="0"/>
                <a:cs typeface="Calibri" panose="020F0502020204030204" pitchFamily="34" charset="0"/>
              </a:rPr>
              <a:t>Indicative costs received from ECOES service provider. JMDG decided to progress to full solution design. MIS project team prioritised EAC use case for February meeting. Will refocus on this for March’s meeting.</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179512" y="1636397"/>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GB" sz="1200" b="1" dirty="0">
                <a:solidFill>
                  <a:srgbClr val="000000"/>
                </a:solidFill>
                <a:latin typeface="Calibri" panose="020F0502020204030204" pitchFamily="34" charset="0"/>
                <a:ea typeface="+mn-ea"/>
                <a:cs typeface="Calibri" panose="020F0502020204030204" pitchFamily="34" charset="0"/>
              </a:rPr>
              <a:t>47</a:t>
            </a:r>
          </a:p>
        </p:txBody>
      </p:sp>
      <p:cxnSp>
        <p:nvCxnSpPr>
          <p:cNvPr id="13" name="Straight Connector 12"/>
          <p:cNvCxnSpPr>
            <a:cxnSpLocks/>
            <a:stCxn id="12" idx="3"/>
            <a:endCxn id="14" idx="1"/>
          </p:cNvCxnSpPr>
          <p:nvPr/>
        </p:nvCxnSpPr>
        <p:spPr bwMode="auto">
          <a:xfrm flipV="1">
            <a:off x="467544" y="1734767"/>
            <a:ext cx="6912768" cy="9642"/>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cxnSpLocks/>
            <a:stCxn id="14" idx="3"/>
            <a:endCxn id="16" idx="2"/>
          </p:cNvCxnSpPr>
          <p:nvPr/>
        </p:nvCxnSpPr>
        <p:spPr bwMode="auto">
          <a:xfrm flipV="1">
            <a:off x="7740353" y="1724595"/>
            <a:ext cx="1029445" cy="10172"/>
          </a:xfrm>
          <a:prstGeom prst="line">
            <a:avLst/>
          </a:prstGeom>
          <a:solidFill>
            <a:schemeClr val="accent1">
              <a:alpha val="50000"/>
            </a:schemeClr>
          </a:solidFill>
          <a:ln w="57150" cap="flat" cmpd="sng" algn="ctr">
            <a:solidFill>
              <a:schemeClr val="bg1">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8769797" y="1616582"/>
            <a:ext cx="288032" cy="216024"/>
          </a:xfrm>
          <a:prstGeom prst="ellipse">
            <a:avLst/>
          </a:prstGeom>
          <a:noFill/>
          <a:ln w="57150" cap="flat" cmpd="sng" algn="ctr">
            <a:solidFill>
              <a:schemeClr val="bg1">
                <a:lumMod val="75000"/>
              </a:schemeClr>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24" name="TextBox 23"/>
          <p:cNvSpPr txBox="1"/>
          <p:nvPr/>
        </p:nvSpPr>
        <p:spPr>
          <a:xfrm rot="19103864">
            <a:off x="6927609" y="1732832"/>
            <a:ext cx="723221" cy="646331"/>
          </a:xfrm>
          <a:prstGeom prst="rect">
            <a:avLst/>
          </a:prstGeom>
          <a:noFill/>
        </p:spPr>
        <p:txBody>
          <a:bodyPr wrap="square" rtlCol="0">
            <a:spAutoFit/>
          </a:bodyPr>
          <a:lstStyle/>
          <a:p>
            <a:pPr defTabSz="914400" fontAlgn="auto">
              <a:spcBef>
                <a:spcPts val="0"/>
              </a:spcBef>
              <a:spcAft>
                <a:spcPts val="0"/>
              </a:spcAft>
            </a:pPr>
            <a:r>
              <a:rPr lang="en-GB" sz="1200" dirty="0">
                <a:solidFill>
                  <a:srgbClr val="000000"/>
                </a:solidFill>
                <a:latin typeface="Calibri" panose="020F0502020204030204" pitchFamily="34" charset="0"/>
                <a:ea typeface="+mn-ea"/>
                <a:cs typeface="Calibri" panose="020F0502020204030204" pitchFamily="34" charset="0"/>
              </a:rPr>
              <a:t>Progress to Full Solution</a:t>
            </a:r>
          </a:p>
        </p:txBody>
      </p:sp>
      <p:sp>
        <p:nvSpPr>
          <p:cNvPr id="25" name="Rectangle 24"/>
          <p:cNvSpPr/>
          <p:nvPr/>
        </p:nvSpPr>
        <p:spPr bwMode="auto">
          <a:xfrm>
            <a:off x="179512" y="119658"/>
            <a:ext cx="1440160"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14" name="Diamond 13"/>
          <p:cNvSpPr/>
          <p:nvPr/>
        </p:nvSpPr>
        <p:spPr bwMode="auto">
          <a:xfrm>
            <a:off x="7380312" y="1599752"/>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Tree>
    <p:extLst>
      <p:ext uri="{BB962C8B-B14F-4D97-AF65-F5344CB8AC3E}">
        <p14:creationId xmlns:p14="http://schemas.microsoft.com/office/powerpoint/2010/main" val="2498126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663730"/>
            <a:ext cx="4098451" cy="415498"/>
          </a:xfrm>
          <a:prstGeom prst="rect">
            <a:avLst/>
          </a:prstGeom>
          <a:noFill/>
        </p:spPr>
        <p:txBody>
          <a:bodyPr wrap="square" rtlCol="0">
            <a:spAutoFit/>
          </a:bodyPr>
          <a:lstStyle/>
          <a:p>
            <a:pPr defTabSz="914400" fontAlgn="auto">
              <a:spcBef>
                <a:spcPts val="0"/>
              </a:spcBef>
              <a:spcAft>
                <a:spcPts val="0"/>
              </a:spcAft>
            </a:pPr>
            <a:r>
              <a:rPr lang="en-GB" sz="1050" b="1" u="sng" dirty="0">
                <a:solidFill>
                  <a:srgbClr val="000000"/>
                </a:solidFill>
                <a:latin typeface="Calibri" panose="020F0502020204030204" pitchFamily="34" charset="0"/>
                <a:ea typeface="+mn-ea"/>
                <a:cs typeface="Calibri" panose="020F0502020204030204" pitchFamily="34" charset="0"/>
              </a:rPr>
              <a:t>Overview</a:t>
            </a:r>
          </a:p>
          <a:p>
            <a:pPr marL="171450" indent="-171450" defTabSz="914400" fontAlgn="auto">
              <a:spcBef>
                <a:spcPts val="0"/>
              </a:spcBef>
              <a:spcAft>
                <a:spcPts val="0"/>
              </a:spcAft>
              <a:buFont typeface="Arial" panose="020B0604020202020204" pitchFamily="34" charset="0"/>
              <a:buChar char="•"/>
            </a:pPr>
            <a:endParaRPr lang="en-GB" sz="1050" dirty="0">
              <a:solidFill>
                <a:srgbClr val="000000"/>
              </a:solidFill>
              <a:latin typeface="Calibri" panose="020F0502020204030204" pitchFamily="34" charset="0"/>
              <a:ea typeface="+mn-ea"/>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Central repository for industry contact details to underpin industry processes</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JMDG progression</a:t>
            </a:r>
          </a:p>
          <a:p>
            <a:pPr defTabSz="914400" fontAlgn="auto">
              <a:spcBef>
                <a:spcPts val="0"/>
              </a:spcBef>
              <a:spcAft>
                <a:spcPts val="0"/>
              </a:spcAft>
            </a:pPr>
            <a:r>
              <a:rPr lang="en-GB" sz="1050" dirty="0">
                <a:solidFill>
                  <a:srgbClr val="000000"/>
                </a:solidFill>
                <a:latin typeface="Calibri" panose="020F0502020204030204" pitchFamily="34" charset="0"/>
                <a:cs typeface="Calibri" panose="020F0502020204030204" pitchFamily="34" charset="0"/>
              </a:rPr>
              <a:t>Assessed, prioritised, requested project team to conduct initial analysis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9512" y="1643078"/>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GB" sz="1200" b="1" dirty="0">
                <a:solidFill>
                  <a:srgbClr val="000000"/>
                </a:solidFill>
                <a:latin typeface="Calibri" panose="020F0502020204030204" pitchFamily="34" charset="0"/>
                <a:ea typeface="+mn-ea"/>
                <a:cs typeface="Calibri" panose="020F0502020204030204" pitchFamily="34" charset="0"/>
              </a:rPr>
              <a:t>09</a:t>
            </a:r>
          </a:p>
        </p:txBody>
      </p:sp>
      <p:sp>
        <p:nvSpPr>
          <p:cNvPr id="16" name="Title 1"/>
          <p:cNvSpPr>
            <a:spLocks noGrp="1"/>
          </p:cNvSpPr>
          <p:nvPr>
            <p:ph type="title"/>
          </p:nvPr>
        </p:nvSpPr>
        <p:spPr>
          <a:xfrm>
            <a:off x="225425" y="-42360"/>
            <a:ext cx="8688388" cy="723900"/>
          </a:xfrm>
        </p:spPr>
        <p:txBody>
          <a:bodyPr>
            <a:normAutofit fontScale="90000"/>
          </a:bodyPr>
          <a:lstStyle/>
          <a:p>
            <a:r>
              <a:rPr lang="en-GB" dirty="0"/>
              <a:t>01 &amp; 57  Central industry contact database and Industry Escalation Process</a:t>
            </a:r>
          </a:p>
        </p:txBody>
      </p:sp>
      <p:sp>
        <p:nvSpPr>
          <p:cNvPr id="17" name="Rectangle 16"/>
          <p:cNvSpPr/>
          <p:nvPr/>
        </p:nvSpPr>
        <p:spPr bwMode="auto">
          <a:xfrm>
            <a:off x="179512" y="0"/>
            <a:ext cx="1533034" cy="32162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18" name="TextBox 17"/>
          <p:cNvSpPr txBox="1"/>
          <p:nvPr/>
        </p:nvSpPr>
        <p:spPr>
          <a:xfrm>
            <a:off x="367105" y="3830873"/>
            <a:ext cx="8473110" cy="900246"/>
          </a:xfrm>
          <a:prstGeom prst="rect">
            <a:avLst/>
          </a:prstGeom>
          <a:solidFill>
            <a:schemeClr val="accent1">
              <a:lumMod val="40000"/>
              <a:lumOff val="60000"/>
            </a:schemeClr>
          </a:solidFill>
        </p:spPr>
        <p:txBody>
          <a:bodyPr wrap="squar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Both cases can use the same information contained within current code processes. Initial discussions suggest data available but code administrators generally not willing to co-operate so may need changes to code to enforce compliance.</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Timescales: Specification 3 months. Possible modification processes 3-9 months. Solution development 3 months. Testing I month. Go live may be incremental Feb 2019 to November 2019.</a:t>
            </a:r>
          </a:p>
          <a:p>
            <a:pPr marL="171450" indent="-171450" defTabSz="914400" fontAlgn="auto">
              <a:spcBef>
                <a:spcPts val="0"/>
              </a:spcBef>
              <a:spcAft>
                <a:spcPts val="0"/>
              </a:spcAft>
              <a:buFont typeface="Arial" panose="020B0604020202020204" pitchFamily="34" charset="0"/>
              <a:buChar char="•"/>
            </a:pPr>
            <a:endParaRPr lang="en-GB" sz="1050" dirty="0">
              <a:solidFill>
                <a:srgbClr val="000000"/>
              </a:solidFill>
              <a:latin typeface="Calibri" panose="020F0502020204030204" pitchFamily="34" charset="0"/>
              <a:ea typeface="+mn-ea"/>
              <a:cs typeface="Calibri" panose="020F0502020204030204" pitchFamily="34" charset="0"/>
            </a:endParaRPr>
          </a:p>
        </p:txBody>
      </p:sp>
      <p:sp>
        <p:nvSpPr>
          <p:cNvPr id="31" name="TextBox 30"/>
          <p:cNvSpPr txBox="1"/>
          <p:nvPr/>
        </p:nvSpPr>
        <p:spPr>
          <a:xfrm rot="19103864">
            <a:off x="5033145" y="2021041"/>
            <a:ext cx="1063112" cy="415498"/>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JMDG and MPB</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decision making</a:t>
            </a:r>
          </a:p>
        </p:txBody>
      </p:sp>
      <p:sp>
        <p:nvSpPr>
          <p:cNvPr id="35" name="TextBox 34"/>
          <p:cNvSpPr txBox="1"/>
          <p:nvPr/>
        </p:nvSpPr>
        <p:spPr>
          <a:xfrm rot="19103864">
            <a:off x="7103880" y="2042858"/>
            <a:ext cx="1322798" cy="415498"/>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Governance changes</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and development</a:t>
            </a:r>
          </a:p>
        </p:txBody>
      </p:sp>
      <p:cxnSp>
        <p:nvCxnSpPr>
          <p:cNvPr id="29" name="Straight Connector 28">
            <a:extLst>
              <a:ext uri="{FF2B5EF4-FFF2-40B4-BE49-F238E27FC236}">
                <a16:creationId xmlns="" xmlns:a16="http://schemas.microsoft.com/office/drawing/2014/main" id="{6A9B4217-9EF0-4645-BD75-58A122E4F0AC}"/>
              </a:ext>
            </a:extLst>
          </p:cNvPr>
          <p:cNvCxnSpPr>
            <a:cxnSpLocks/>
            <a:endCxn id="37" idx="1"/>
          </p:cNvCxnSpPr>
          <p:nvPr/>
        </p:nvCxnSpPr>
        <p:spPr bwMode="auto">
          <a:xfrm>
            <a:off x="467544" y="1746232"/>
            <a:ext cx="5328592" cy="4858"/>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 xmlns:a16="http://schemas.microsoft.com/office/drawing/2014/main" id="{4A0304B4-3D21-46DE-AB9E-D635CAB481D5}"/>
              </a:ext>
            </a:extLst>
          </p:cNvPr>
          <p:cNvCxnSpPr>
            <a:cxnSpLocks/>
            <a:stCxn id="37" idx="3"/>
          </p:cNvCxnSpPr>
          <p:nvPr/>
        </p:nvCxnSpPr>
        <p:spPr bwMode="auto">
          <a:xfrm flipV="1">
            <a:off x="6156177" y="1738876"/>
            <a:ext cx="2757637" cy="12214"/>
          </a:xfrm>
          <a:prstGeom prst="line">
            <a:avLst/>
          </a:prstGeom>
          <a:solidFill>
            <a:schemeClr val="accent1">
              <a:alpha val="50000"/>
            </a:schemeClr>
          </a:solidFill>
          <a:ln w="57150" cap="flat" cmpd="sng" algn="ctr">
            <a:solidFill>
              <a:schemeClr val="bg1">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Diamond 36">
            <a:extLst>
              <a:ext uri="{FF2B5EF4-FFF2-40B4-BE49-F238E27FC236}">
                <a16:creationId xmlns="" xmlns:a16="http://schemas.microsoft.com/office/drawing/2014/main" id="{0B708764-B617-4385-A5A9-BDCC1D07111F}"/>
              </a:ext>
            </a:extLst>
          </p:cNvPr>
          <p:cNvSpPr/>
          <p:nvPr/>
        </p:nvSpPr>
        <p:spPr bwMode="auto">
          <a:xfrm>
            <a:off x="5796136" y="1616075"/>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Tree>
    <p:extLst>
      <p:ext uri="{BB962C8B-B14F-4D97-AF65-F5344CB8AC3E}">
        <p14:creationId xmlns:p14="http://schemas.microsoft.com/office/powerpoint/2010/main" val="40714808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4011910"/>
            <a:ext cx="8473111" cy="82108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96102" y="3964962"/>
            <a:ext cx="4098451" cy="415498"/>
          </a:xfrm>
          <a:prstGeom prst="rect">
            <a:avLst/>
          </a:prstGeom>
          <a:noFill/>
        </p:spPr>
        <p:txBody>
          <a:bodyPr wrap="square" rtlCol="0">
            <a:spAutoFit/>
          </a:bodyPr>
          <a:lstStyle/>
          <a:p>
            <a:pPr defTabSz="914400" fontAlgn="auto">
              <a:spcBef>
                <a:spcPts val="0"/>
              </a:spcBef>
              <a:spcAft>
                <a:spcPts val="0"/>
              </a:spcAft>
            </a:pPr>
            <a:r>
              <a:rPr lang="en-GB" sz="1050" b="1" u="sng" dirty="0">
                <a:solidFill>
                  <a:srgbClr val="000000"/>
                </a:solidFill>
                <a:latin typeface="Calibri" panose="020F0502020204030204" pitchFamily="34" charset="0"/>
                <a:ea typeface="+mn-ea"/>
                <a:cs typeface="Calibri" panose="020F0502020204030204" pitchFamily="34" charset="0"/>
              </a:rPr>
              <a:t>Overview</a:t>
            </a:r>
          </a:p>
          <a:p>
            <a:pPr marL="171450" indent="-171450" defTabSz="914400" fontAlgn="auto">
              <a:spcBef>
                <a:spcPts val="0"/>
              </a:spcBef>
              <a:spcAft>
                <a:spcPts val="0"/>
              </a:spcAft>
              <a:buFont typeface="Arial" panose="020B0604020202020204" pitchFamily="34" charset="0"/>
              <a:buChar char="•"/>
            </a:pPr>
            <a:endParaRPr lang="en-GB" sz="1050" dirty="0">
              <a:solidFill>
                <a:srgbClr val="000000"/>
              </a:solidFill>
              <a:latin typeface="Calibri" panose="020F0502020204030204" pitchFamily="34" charset="0"/>
              <a:ea typeface="+mn-ea"/>
              <a:cs typeface="Calibri" panose="020F0502020204030204" pitchFamily="34" charset="0"/>
            </a:endParaRPr>
          </a:p>
        </p:txBody>
      </p:sp>
      <p:sp>
        <p:nvSpPr>
          <p:cNvPr id="6" name="Rectangle 5"/>
          <p:cNvSpPr/>
          <p:nvPr/>
        </p:nvSpPr>
        <p:spPr>
          <a:xfrm>
            <a:off x="384649" y="2845095"/>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Use case overview</a:t>
            </a:r>
          </a:p>
          <a:p>
            <a:pPr marL="285750" indent="-2857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Make EAC available to quoting supplier</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4" y="3363838"/>
            <a:ext cx="8473111" cy="52074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JMDG progression</a:t>
            </a:r>
          </a:p>
          <a:p>
            <a:pPr defTabSz="914400" fontAlgn="auto">
              <a:spcBef>
                <a:spcPts val="0"/>
              </a:spcBef>
              <a:spcAft>
                <a:spcPts val="0"/>
              </a:spcAft>
            </a:pPr>
            <a:r>
              <a:rPr lang="en-GB" sz="1050" dirty="0">
                <a:solidFill>
                  <a:srgbClr val="000000"/>
                </a:solidFill>
                <a:latin typeface="Calibri" panose="020F0502020204030204" pitchFamily="34" charset="0"/>
                <a:cs typeface="Calibri" panose="020F0502020204030204" pitchFamily="34" charset="0"/>
              </a:rPr>
              <a:t>Indicative costs received from ECOES service provider. JMDG to decide on progression to full solution design based on outcomes of EAC workshop held 28/01/2019 – report provided to JMDG in enclosures for February meeting.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4" y="579283"/>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179512" y="1634183"/>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GB" sz="1200" b="1" dirty="0">
                <a:solidFill>
                  <a:srgbClr val="000000"/>
                </a:solidFill>
                <a:latin typeface="Calibri" panose="020F0502020204030204" pitchFamily="34" charset="0"/>
                <a:ea typeface="+mn-ea"/>
                <a:cs typeface="Calibri" panose="020F0502020204030204" pitchFamily="34" charset="0"/>
              </a:rPr>
              <a:t>09</a:t>
            </a:r>
          </a:p>
        </p:txBody>
      </p:sp>
      <p:sp>
        <p:nvSpPr>
          <p:cNvPr id="16" name="Title 1"/>
          <p:cNvSpPr>
            <a:spLocks noGrp="1"/>
          </p:cNvSpPr>
          <p:nvPr>
            <p:ph type="title"/>
          </p:nvPr>
        </p:nvSpPr>
        <p:spPr>
          <a:xfrm>
            <a:off x="225425" y="-42360"/>
            <a:ext cx="8688388" cy="723900"/>
          </a:xfrm>
        </p:spPr>
        <p:txBody>
          <a:bodyPr/>
          <a:lstStyle/>
          <a:p>
            <a:r>
              <a:rPr lang="en-GB" dirty="0"/>
              <a:t>09  Estimated Annual Consumption (EAC)</a:t>
            </a:r>
          </a:p>
        </p:txBody>
      </p:sp>
      <p:sp>
        <p:nvSpPr>
          <p:cNvPr id="17" name="Rectangle 16"/>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18" name="TextBox 17"/>
          <p:cNvSpPr txBox="1"/>
          <p:nvPr/>
        </p:nvSpPr>
        <p:spPr>
          <a:xfrm>
            <a:off x="367107" y="4172711"/>
            <a:ext cx="8473110" cy="577081"/>
          </a:xfrm>
          <a:prstGeom prst="rect">
            <a:avLst/>
          </a:prstGeom>
          <a:solidFill>
            <a:schemeClr val="accent1">
              <a:lumMod val="40000"/>
              <a:lumOff val="60000"/>
            </a:schemeClr>
          </a:solidFill>
        </p:spPr>
        <p:txBody>
          <a:bodyPr wrap="square" rtlCol="0">
            <a:spAutoFit/>
          </a:bodyPr>
          <a:lstStyle/>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Workshop held 28</a:t>
            </a:r>
            <a:r>
              <a:rPr lang="en-GB" sz="1050" baseline="30000" dirty="0">
                <a:solidFill>
                  <a:srgbClr val="000000"/>
                </a:solidFill>
                <a:latin typeface="Calibri" panose="020F0502020204030204" pitchFamily="34" charset="0"/>
                <a:ea typeface="+mn-ea"/>
                <a:cs typeface="Calibri" panose="020F0502020204030204" pitchFamily="34" charset="0"/>
              </a:rPr>
              <a:t>th</a:t>
            </a:r>
            <a:r>
              <a:rPr lang="en-GB" sz="1050" dirty="0">
                <a:solidFill>
                  <a:srgbClr val="000000"/>
                </a:solidFill>
                <a:latin typeface="Calibri" panose="020F0502020204030204" pitchFamily="34" charset="0"/>
                <a:ea typeface="+mn-ea"/>
                <a:cs typeface="Calibri" panose="020F0502020204030204" pitchFamily="34" charset="0"/>
              </a:rPr>
              <a:t> January to explore potential sources, formats, frequency of the data</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Options assessment being presented to February 2019 JMDG</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Followed by impact assessment of preferred option and JMDG progress/don’t progress decision</a:t>
            </a:r>
          </a:p>
        </p:txBody>
      </p:sp>
      <p:sp>
        <p:nvSpPr>
          <p:cNvPr id="24" name="TextBox 23"/>
          <p:cNvSpPr txBox="1"/>
          <p:nvPr/>
        </p:nvSpPr>
        <p:spPr>
          <a:xfrm rot="19103864">
            <a:off x="1718488" y="1959562"/>
            <a:ext cx="982961" cy="415498"/>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JMDG options </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assessment</a:t>
            </a:r>
          </a:p>
        </p:txBody>
      </p:sp>
      <p:sp>
        <p:nvSpPr>
          <p:cNvPr id="28" name="TextBox 27"/>
          <p:cNvSpPr txBox="1"/>
          <p:nvPr/>
        </p:nvSpPr>
        <p:spPr>
          <a:xfrm rot="19103864">
            <a:off x="2888883" y="2117267"/>
            <a:ext cx="1638590" cy="415498"/>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Second order analysis and </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impact assessment</a:t>
            </a:r>
          </a:p>
        </p:txBody>
      </p:sp>
      <p:sp>
        <p:nvSpPr>
          <p:cNvPr id="31" name="TextBox 30"/>
          <p:cNvSpPr txBox="1"/>
          <p:nvPr/>
        </p:nvSpPr>
        <p:spPr>
          <a:xfrm rot="19103864">
            <a:off x="4993325" y="2046983"/>
            <a:ext cx="1063112" cy="415498"/>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JMDG and MPB</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decision making</a:t>
            </a:r>
          </a:p>
        </p:txBody>
      </p:sp>
      <p:sp>
        <p:nvSpPr>
          <p:cNvPr id="35" name="TextBox 34"/>
          <p:cNvSpPr txBox="1"/>
          <p:nvPr/>
        </p:nvSpPr>
        <p:spPr>
          <a:xfrm rot="19103864">
            <a:off x="7609855" y="2033687"/>
            <a:ext cx="1064715" cy="253916"/>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Implementation</a:t>
            </a:r>
          </a:p>
        </p:txBody>
      </p:sp>
      <p:cxnSp>
        <p:nvCxnSpPr>
          <p:cNvPr id="29" name="Straight Connector 28">
            <a:extLst>
              <a:ext uri="{FF2B5EF4-FFF2-40B4-BE49-F238E27FC236}">
                <a16:creationId xmlns="" xmlns:a16="http://schemas.microsoft.com/office/drawing/2014/main" id="{6A9B4217-9EF0-4645-BD75-58A122E4F0AC}"/>
              </a:ext>
            </a:extLst>
          </p:cNvPr>
          <p:cNvCxnSpPr>
            <a:cxnSpLocks/>
            <a:endCxn id="32" idx="1"/>
          </p:cNvCxnSpPr>
          <p:nvPr/>
        </p:nvCxnSpPr>
        <p:spPr bwMode="auto">
          <a:xfrm flipV="1">
            <a:off x="451586" y="1732923"/>
            <a:ext cx="2060462" cy="8450"/>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Diamond 31">
            <a:extLst>
              <a:ext uri="{FF2B5EF4-FFF2-40B4-BE49-F238E27FC236}">
                <a16:creationId xmlns="" xmlns:a16="http://schemas.microsoft.com/office/drawing/2014/main" id="{AA448701-3F86-4143-BF52-91E34A92DB5A}"/>
              </a:ext>
            </a:extLst>
          </p:cNvPr>
          <p:cNvSpPr/>
          <p:nvPr/>
        </p:nvSpPr>
        <p:spPr bwMode="auto">
          <a:xfrm>
            <a:off x="2512048" y="1597909"/>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cxnSp>
        <p:nvCxnSpPr>
          <p:cNvPr id="36" name="Straight Connector 35">
            <a:extLst>
              <a:ext uri="{FF2B5EF4-FFF2-40B4-BE49-F238E27FC236}">
                <a16:creationId xmlns="" xmlns:a16="http://schemas.microsoft.com/office/drawing/2014/main" id="{1E80B074-B3DC-49CF-B496-F6E7C4020710}"/>
              </a:ext>
            </a:extLst>
          </p:cNvPr>
          <p:cNvCxnSpPr>
            <a:cxnSpLocks/>
            <a:stCxn id="32" idx="3"/>
            <a:endCxn id="23" idx="1"/>
          </p:cNvCxnSpPr>
          <p:nvPr/>
        </p:nvCxnSpPr>
        <p:spPr bwMode="auto">
          <a:xfrm>
            <a:off x="2872089" y="1732924"/>
            <a:ext cx="2141011" cy="5261"/>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Diamond 36">
            <a:extLst>
              <a:ext uri="{FF2B5EF4-FFF2-40B4-BE49-F238E27FC236}">
                <a16:creationId xmlns="" xmlns:a16="http://schemas.microsoft.com/office/drawing/2014/main" id="{0B708764-B617-4385-A5A9-BDCC1D07111F}"/>
              </a:ext>
            </a:extLst>
          </p:cNvPr>
          <p:cNvSpPr/>
          <p:nvPr/>
        </p:nvSpPr>
        <p:spPr bwMode="auto">
          <a:xfrm>
            <a:off x="5796136" y="1601889"/>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cxnSp>
        <p:nvCxnSpPr>
          <p:cNvPr id="38" name="Straight Connector 37">
            <a:extLst>
              <a:ext uri="{FF2B5EF4-FFF2-40B4-BE49-F238E27FC236}">
                <a16:creationId xmlns="" xmlns:a16="http://schemas.microsoft.com/office/drawing/2014/main" id="{4A0304B4-3D21-46DE-AB9E-D635CAB481D5}"/>
              </a:ext>
            </a:extLst>
          </p:cNvPr>
          <p:cNvCxnSpPr>
            <a:cxnSpLocks/>
            <a:stCxn id="37" idx="3"/>
            <a:endCxn id="42" idx="2"/>
          </p:cNvCxnSpPr>
          <p:nvPr/>
        </p:nvCxnSpPr>
        <p:spPr bwMode="auto">
          <a:xfrm>
            <a:off x="6156176" y="1736905"/>
            <a:ext cx="2304256" cy="5291"/>
          </a:xfrm>
          <a:prstGeom prst="line">
            <a:avLst/>
          </a:prstGeom>
          <a:solidFill>
            <a:schemeClr val="accent1">
              <a:alpha val="50000"/>
            </a:schemeClr>
          </a:solidFill>
          <a:ln w="57150" cap="flat" cmpd="sng" algn="ctr">
            <a:solidFill>
              <a:schemeClr val="bg1">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41">
            <a:extLst>
              <a:ext uri="{FF2B5EF4-FFF2-40B4-BE49-F238E27FC236}">
                <a16:creationId xmlns="" xmlns:a16="http://schemas.microsoft.com/office/drawing/2014/main" id="{19EFE457-C684-4695-B6DC-55020DC4363B}"/>
              </a:ext>
            </a:extLst>
          </p:cNvPr>
          <p:cNvSpPr/>
          <p:nvPr/>
        </p:nvSpPr>
        <p:spPr bwMode="auto">
          <a:xfrm>
            <a:off x="8460432" y="1634183"/>
            <a:ext cx="288032" cy="216024"/>
          </a:xfrm>
          <a:prstGeom prst="ellipse">
            <a:avLst/>
          </a:prstGeom>
          <a:noFill/>
          <a:ln w="57150" cap="flat" cmpd="sng" algn="ctr">
            <a:solidFill>
              <a:schemeClr val="bg1">
                <a:lumMod val="75000"/>
              </a:schemeClr>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23" name="Diamond 22">
            <a:extLst>
              <a:ext uri="{FF2B5EF4-FFF2-40B4-BE49-F238E27FC236}">
                <a16:creationId xmlns="" xmlns:a16="http://schemas.microsoft.com/office/drawing/2014/main" id="{253B5F0F-5317-413A-A6F8-B981127971DB}"/>
              </a:ext>
            </a:extLst>
          </p:cNvPr>
          <p:cNvSpPr/>
          <p:nvPr/>
        </p:nvSpPr>
        <p:spPr bwMode="auto">
          <a:xfrm>
            <a:off x="5013099" y="1603169"/>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cxnSp>
        <p:nvCxnSpPr>
          <p:cNvPr id="25" name="Straight Connector 24">
            <a:extLst>
              <a:ext uri="{FF2B5EF4-FFF2-40B4-BE49-F238E27FC236}">
                <a16:creationId xmlns="" xmlns:a16="http://schemas.microsoft.com/office/drawing/2014/main" id="{765CC527-F831-4885-A0D3-7E9F90A02169}"/>
              </a:ext>
            </a:extLst>
          </p:cNvPr>
          <p:cNvCxnSpPr>
            <a:cxnSpLocks/>
            <a:stCxn id="23" idx="3"/>
            <a:endCxn id="37" idx="1"/>
          </p:cNvCxnSpPr>
          <p:nvPr/>
        </p:nvCxnSpPr>
        <p:spPr bwMode="auto">
          <a:xfrm flipV="1">
            <a:off x="5373140" y="1736905"/>
            <a:ext cx="422997" cy="1280"/>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 xmlns:a16="http://schemas.microsoft.com/office/drawing/2014/main" id="{7793A5A7-6607-4F33-BB0D-D34A5B0C33F7}"/>
              </a:ext>
            </a:extLst>
          </p:cNvPr>
          <p:cNvSpPr txBox="1"/>
          <p:nvPr/>
        </p:nvSpPr>
        <p:spPr>
          <a:xfrm rot="19103864">
            <a:off x="4054880" y="2006021"/>
            <a:ext cx="1277914" cy="415498"/>
          </a:xfrm>
          <a:prstGeom prst="rect">
            <a:avLst/>
          </a:prstGeom>
          <a:noFill/>
        </p:spPr>
        <p:txBody>
          <a:bodyPr wrap="none" rtlCol="0">
            <a:spAutoFit/>
          </a:bodyPr>
          <a:lstStyle/>
          <a:p>
            <a:pPr algn="ct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Options assessment</a:t>
            </a:r>
          </a:p>
          <a:p>
            <a:pPr algn="ct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workshop</a:t>
            </a:r>
          </a:p>
        </p:txBody>
      </p:sp>
    </p:spTree>
    <p:extLst>
      <p:ext uri="{BB962C8B-B14F-4D97-AF65-F5344CB8AC3E}">
        <p14:creationId xmlns:p14="http://schemas.microsoft.com/office/powerpoint/2010/main" val="4738844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7" y="3805269"/>
            <a:ext cx="8892478" cy="16913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endParaRPr lang="en-GB" sz="105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143768" y="2643758"/>
            <a:ext cx="8892727" cy="69095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defTabSz="914400" fontAlgn="auto">
              <a:spcBef>
                <a:spcPts val="0"/>
              </a:spcBef>
              <a:spcAft>
                <a:spcPts val="0"/>
              </a:spcAft>
              <a:buFont typeface="Arial" panose="020B0604020202020204" pitchFamily="34" charset="0"/>
              <a:buChar char="•"/>
            </a:pP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Licensees would be better able to meet their Supply Licence obligation to administer export payments on metered data whenever possible if a mechanism existed to inform them that a smart meter (which by definition has export metering capability) has been installed on the premises of a </a:t>
            </a:r>
            <a:r>
              <a:rPr lang="en-GB" sz="1050" dirty="0" err="1">
                <a:solidFill>
                  <a:srgbClr val="000000"/>
                </a:solidFill>
                <a:latin typeface="Calibri" panose="020F0502020204030204" pitchFamily="34" charset="0"/>
                <a:cs typeface="Calibri" panose="020F0502020204030204" pitchFamily="34" charset="0"/>
              </a:rPr>
              <a:t>FiT</a:t>
            </a:r>
            <a:r>
              <a:rPr lang="en-GB" sz="1050" dirty="0">
                <a:solidFill>
                  <a:srgbClr val="000000"/>
                </a:solidFill>
                <a:latin typeface="Calibri" panose="020F0502020204030204" pitchFamily="34" charset="0"/>
                <a:cs typeface="Calibri" panose="020F0502020204030204" pitchFamily="34" charset="0"/>
              </a:rPr>
              <a:t> Generator</a:t>
            </a:r>
          </a:p>
        </p:txBody>
      </p:sp>
      <p:sp>
        <p:nvSpPr>
          <p:cNvPr id="7" name="Rectangle 6">
            <a:extLst>
              <a:ext uri="{FF2B5EF4-FFF2-40B4-BE49-F238E27FC236}">
                <a16:creationId xmlns="" xmlns:a16="http://schemas.microsoft.com/office/drawing/2014/main" id="{1E53C0B5-28C1-4F03-8238-1E6DEC9194EC}"/>
              </a:ext>
            </a:extLst>
          </p:cNvPr>
          <p:cNvSpPr/>
          <p:nvPr/>
        </p:nvSpPr>
        <p:spPr>
          <a:xfrm>
            <a:off x="144016" y="3394852"/>
            <a:ext cx="8892479" cy="579548"/>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JMDG progression</a:t>
            </a:r>
          </a:p>
          <a:p>
            <a:pPr defTabSz="914400" fontAlgn="auto">
              <a:spcBef>
                <a:spcPts val="0"/>
              </a:spcBef>
              <a:spcAft>
                <a:spcPts val="0"/>
              </a:spcAft>
            </a:pPr>
            <a:r>
              <a:rPr lang="en-GB" sz="1050" dirty="0">
                <a:solidFill>
                  <a:srgbClr val="000000"/>
                </a:solidFill>
                <a:latin typeface="Calibri" panose="020F0502020204030204" pitchFamily="34" charset="0"/>
                <a:cs typeface="Calibri" panose="020F0502020204030204" pitchFamily="34" charset="0"/>
              </a:rPr>
              <a:t>JMDG agreed high priority progression. Ofgem attending December meeting to participate in discussion on solutions. </a:t>
            </a:r>
            <a:r>
              <a:rPr lang="en-GB" sz="1050" dirty="0" err="1">
                <a:solidFill>
                  <a:srgbClr val="000000"/>
                </a:solidFill>
                <a:latin typeface="Calibri" panose="020F0502020204030204" pitchFamily="34" charset="0"/>
                <a:cs typeface="Calibri" panose="020F0502020204030204" pitchFamily="34" charset="0"/>
              </a:rPr>
              <a:t>Gemserv</a:t>
            </a:r>
            <a:r>
              <a:rPr lang="en-GB" sz="1050" dirty="0">
                <a:solidFill>
                  <a:srgbClr val="000000"/>
                </a:solidFill>
                <a:latin typeface="Calibri" panose="020F0502020204030204" pitchFamily="34" charset="0"/>
                <a:cs typeface="Calibri" panose="020F0502020204030204" pitchFamily="34" charset="0"/>
              </a:rPr>
              <a:t> are impact assessing options for  delivering the requirements JMDG wanted to progress with their service providers. We will report back in March.</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8" y="730360"/>
            <a:ext cx="8964736" cy="96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2588288" y="1792212"/>
            <a:ext cx="288032" cy="216024"/>
          </a:xfrm>
          <a:prstGeom prst="rect">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GB" sz="1200" b="1" dirty="0">
                <a:solidFill>
                  <a:srgbClr val="000000"/>
                </a:solidFill>
                <a:latin typeface="Calibri" panose="020F0502020204030204" pitchFamily="34" charset="0"/>
                <a:ea typeface="+mn-ea"/>
                <a:cs typeface="Calibri" panose="020F0502020204030204" pitchFamily="34" charset="0"/>
              </a:rPr>
              <a:t>56</a:t>
            </a:r>
          </a:p>
        </p:txBody>
      </p:sp>
      <p:sp>
        <p:nvSpPr>
          <p:cNvPr id="10" name="Title 1"/>
          <p:cNvSpPr>
            <a:spLocks noGrp="1"/>
          </p:cNvSpPr>
          <p:nvPr>
            <p:ph type="title"/>
          </p:nvPr>
        </p:nvSpPr>
        <p:spPr>
          <a:xfrm>
            <a:off x="189929" y="108716"/>
            <a:ext cx="8688388" cy="723900"/>
          </a:xfrm>
        </p:spPr>
        <p:txBody>
          <a:bodyPr>
            <a:normAutofit fontScale="90000"/>
          </a:bodyPr>
          <a:lstStyle/>
          <a:p>
            <a:r>
              <a:rPr lang="en-GB" dirty="0"/>
              <a:t>56  </a:t>
            </a:r>
            <a:r>
              <a:rPr lang="en-GB" dirty="0" err="1"/>
              <a:t>FiT</a:t>
            </a:r>
            <a:r>
              <a:rPr lang="en-GB" dirty="0"/>
              <a:t> Licensee Notifications – Smart meter installs</a:t>
            </a:r>
          </a:p>
        </p:txBody>
      </p:sp>
      <p:sp>
        <p:nvSpPr>
          <p:cNvPr id="11" name="Rectangle 10"/>
          <p:cNvSpPr/>
          <p:nvPr/>
        </p:nvSpPr>
        <p:spPr bwMode="auto">
          <a:xfrm>
            <a:off x="144016" y="151077"/>
            <a:ext cx="592648" cy="32162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12" name="TextBox 11"/>
          <p:cNvSpPr txBox="1"/>
          <p:nvPr/>
        </p:nvSpPr>
        <p:spPr>
          <a:xfrm>
            <a:off x="143768" y="4077117"/>
            <a:ext cx="8886004" cy="1061829"/>
          </a:xfrm>
          <a:prstGeom prst="rect">
            <a:avLst/>
          </a:prstGeom>
          <a:solidFill>
            <a:schemeClr val="accent1">
              <a:lumMod val="40000"/>
              <a:lumOff val="60000"/>
            </a:schemeClr>
          </a:solidFill>
        </p:spPr>
        <p:txBody>
          <a:bodyPr wrap="square" rtlCol="0">
            <a:spAutoFit/>
          </a:bodyPr>
          <a:lstStyle/>
          <a:p>
            <a:pPr marL="171450" indent="-171450" defTabSz="914400" fontAlgn="auto">
              <a:spcBef>
                <a:spcPts val="0"/>
              </a:spcBef>
              <a:spcAft>
                <a:spcPts val="0"/>
              </a:spcAft>
              <a:buFont typeface="Arial" panose="020B0604020202020204" pitchFamily="34" charset="0"/>
              <a:buChar char="•"/>
            </a:pPr>
            <a:endParaRPr lang="en-GB" sz="1050" dirty="0" smtClean="0">
              <a:solidFill>
                <a:srgbClr val="000000"/>
              </a:solidFill>
              <a:latin typeface="Calibri" panose="020F0502020204030204" pitchFamily="34" charset="0"/>
              <a:ea typeface="+mn-ea"/>
              <a:cs typeface="Calibri" panose="020F0502020204030204" pitchFamily="34" charset="0"/>
            </a:endParaRPr>
          </a:p>
          <a:p>
            <a:pPr marL="171450" indent="-171450" defTabSz="914400" fontAlgn="auto">
              <a:spcBef>
                <a:spcPts val="0"/>
              </a:spcBef>
              <a:spcAft>
                <a:spcPts val="0"/>
              </a:spcAft>
              <a:buFont typeface="Arial" panose="020B0604020202020204" pitchFamily="34" charset="0"/>
              <a:buChar char="•"/>
            </a:pPr>
            <a:r>
              <a:rPr lang="en-GB" sz="1050" dirty="0" smtClean="0">
                <a:solidFill>
                  <a:srgbClr val="000000"/>
                </a:solidFill>
                <a:latin typeface="Calibri" panose="020F0502020204030204" pitchFamily="34" charset="0"/>
                <a:ea typeface="+mn-ea"/>
                <a:cs typeface="Calibri" panose="020F0502020204030204" pitchFamily="34" charset="0"/>
              </a:rPr>
              <a:t>ECOES </a:t>
            </a:r>
            <a:r>
              <a:rPr lang="en-GB" sz="1050" dirty="0">
                <a:solidFill>
                  <a:srgbClr val="000000"/>
                </a:solidFill>
                <a:latin typeface="Calibri" panose="020F0502020204030204" pitchFamily="34" charset="0"/>
                <a:ea typeface="+mn-ea"/>
                <a:cs typeface="Calibri" panose="020F0502020204030204" pitchFamily="34" charset="0"/>
              </a:rPr>
              <a:t>contains meter information (meter serial number, meter type) which would allow </a:t>
            </a:r>
            <a:r>
              <a:rPr lang="en-GB" sz="1050" dirty="0" err="1">
                <a:solidFill>
                  <a:srgbClr val="000000"/>
                </a:solidFill>
                <a:latin typeface="Calibri" panose="020F0502020204030204" pitchFamily="34" charset="0"/>
                <a:ea typeface="+mn-ea"/>
                <a:cs typeface="Calibri" panose="020F0502020204030204" pitchFamily="34" charset="0"/>
              </a:rPr>
              <a:t>FiT</a:t>
            </a:r>
            <a:r>
              <a:rPr lang="en-GB" sz="1050" dirty="0">
                <a:solidFill>
                  <a:srgbClr val="000000"/>
                </a:solidFill>
                <a:latin typeface="Calibri" panose="020F0502020204030204" pitchFamily="34" charset="0"/>
                <a:ea typeface="+mn-ea"/>
                <a:cs typeface="Calibri" panose="020F0502020204030204" pitchFamily="34" charset="0"/>
              </a:rPr>
              <a:t> Licensees to identify if import MPAN associated with a </a:t>
            </a:r>
            <a:r>
              <a:rPr lang="en-GB" sz="1050" dirty="0" err="1">
                <a:solidFill>
                  <a:srgbClr val="000000"/>
                </a:solidFill>
                <a:latin typeface="Calibri" panose="020F0502020204030204" pitchFamily="34" charset="0"/>
                <a:ea typeface="+mn-ea"/>
                <a:cs typeface="Calibri" panose="020F0502020204030204" pitchFamily="34" charset="0"/>
              </a:rPr>
              <a:t>FiT</a:t>
            </a:r>
            <a:r>
              <a:rPr lang="en-GB" sz="1050" dirty="0">
                <a:solidFill>
                  <a:srgbClr val="000000"/>
                </a:solidFill>
                <a:latin typeface="Calibri" panose="020F0502020204030204" pitchFamily="34" charset="0"/>
                <a:ea typeface="+mn-ea"/>
                <a:cs typeface="Calibri" panose="020F0502020204030204" pitchFamily="34" charset="0"/>
              </a:rPr>
              <a:t> Generator had a smart meter installed</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Either make relevant ECOES data through the Central </a:t>
            </a:r>
            <a:r>
              <a:rPr lang="en-GB" sz="1050" dirty="0" err="1">
                <a:solidFill>
                  <a:srgbClr val="000000"/>
                </a:solidFill>
                <a:latin typeface="Calibri" panose="020F0502020204030204" pitchFamily="34" charset="0"/>
                <a:ea typeface="+mn-ea"/>
                <a:cs typeface="Calibri" panose="020F0502020204030204" pitchFamily="34" charset="0"/>
              </a:rPr>
              <a:t>FiT</a:t>
            </a:r>
            <a:r>
              <a:rPr lang="en-GB" sz="1050" dirty="0">
                <a:solidFill>
                  <a:srgbClr val="000000"/>
                </a:solidFill>
                <a:latin typeface="Calibri" panose="020F0502020204030204" pitchFamily="34" charset="0"/>
                <a:ea typeface="+mn-ea"/>
                <a:cs typeface="Calibri" panose="020F0502020204030204" pitchFamily="34" charset="0"/>
              </a:rPr>
              <a:t> Registry or combine the two data sets and make available to </a:t>
            </a:r>
            <a:r>
              <a:rPr lang="en-GB" sz="1050" dirty="0" err="1">
                <a:solidFill>
                  <a:srgbClr val="000000"/>
                </a:solidFill>
                <a:latin typeface="Calibri" panose="020F0502020204030204" pitchFamily="34" charset="0"/>
                <a:ea typeface="+mn-ea"/>
                <a:cs typeface="Calibri" panose="020F0502020204030204" pitchFamily="34" charset="0"/>
              </a:rPr>
              <a:t>FiT</a:t>
            </a:r>
            <a:r>
              <a:rPr lang="en-GB" sz="1050" dirty="0">
                <a:solidFill>
                  <a:srgbClr val="000000"/>
                </a:solidFill>
                <a:latin typeface="Calibri" panose="020F0502020204030204" pitchFamily="34" charset="0"/>
                <a:ea typeface="+mn-ea"/>
                <a:cs typeface="Calibri" panose="020F0502020204030204" pitchFamily="34" charset="0"/>
              </a:rPr>
              <a:t> Licensees elsewhere</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Another example of “Trusted Third Party API” requirement which could be handled in aggregate. </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An example of where ‘push’ functionality on the API might be of benefit</a:t>
            </a:r>
            <a:r>
              <a:rPr lang="en-GB" sz="1050" dirty="0" smtClean="0">
                <a:solidFill>
                  <a:srgbClr val="000000"/>
                </a:solidFill>
                <a:latin typeface="Calibri" panose="020F0502020204030204" pitchFamily="34" charset="0"/>
                <a:ea typeface="+mn-ea"/>
                <a:cs typeface="Calibri" panose="020F0502020204030204" pitchFamily="34" charset="0"/>
              </a:rPr>
              <a:t>.</a:t>
            </a:r>
          </a:p>
        </p:txBody>
      </p:sp>
      <p:sp>
        <p:nvSpPr>
          <p:cNvPr id="13" name="TextBox 12"/>
          <p:cNvSpPr txBox="1"/>
          <p:nvPr/>
        </p:nvSpPr>
        <p:spPr>
          <a:xfrm rot="19103864">
            <a:off x="6729642" y="2036675"/>
            <a:ext cx="1243273" cy="577081"/>
          </a:xfrm>
          <a:prstGeom prst="rect">
            <a:avLst/>
          </a:prstGeom>
          <a:noFill/>
        </p:spPr>
        <p:txBody>
          <a:bodyPr wrap="squar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JMDG and MPB</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Assessment and decision</a:t>
            </a:r>
          </a:p>
        </p:txBody>
      </p:sp>
      <p:cxnSp>
        <p:nvCxnSpPr>
          <p:cNvPr id="15" name="Straight Connector 14">
            <a:extLst>
              <a:ext uri="{FF2B5EF4-FFF2-40B4-BE49-F238E27FC236}">
                <a16:creationId xmlns="" xmlns:a16="http://schemas.microsoft.com/office/drawing/2014/main" id="{6A9B4217-9EF0-4645-BD75-58A122E4F0AC}"/>
              </a:ext>
            </a:extLst>
          </p:cNvPr>
          <p:cNvCxnSpPr>
            <a:cxnSpLocks/>
            <a:stCxn id="9" idx="3"/>
            <a:endCxn id="16" idx="1"/>
          </p:cNvCxnSpPr>
          <p:nvPr/>
        </p:nvCxnSpPr>
        <p:spPr bwMode="auto">
          <a:xfrm flipV="1">
            <a:off x="2876320" y="1886893"/>
            <a:ext cx="4576000" cy="13331"/>
          </a:xfrm>
          <a:prstGeom prst="line">
            <a:avLst/>
          </a:prstGeom>
          <a:solidFill>
            <a:schemeClr val="accent1">
              <a:alpha val="50000"/>
            </a:schemeClr>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Diamond 15">
            <a:extLst>
              <a:ext uri="{FF2B5EF4-FFF2-40B4-BE49-F238E27FC236}">
                <a16:creationId xmlns="" xmlns:a16="http://schemas.microsoft.com/office/drawing/2014/main" id="{0B708764-B617-4385-A5A9-BDCC1D07111F}"/>
              </a:ext>
            </a:extLst>
          </p:cNvPr>
          <p:cNvSpPr/>
          <p:nvPr/>
        </p:nvSpPr>
        <p:spPr bwMode="auto">
          <a:xfrm>
            <a:off x="7452320" y="1751878"/>
            <a:ext cx="360040" cy="270030"/>
          </a:xfrm>
          <a:prstGeom prst="diamond">
            <a:avLst/>
          </a:prstGeom>
          <a:noFill/>
          <a:ln w="57150" cap="flat" cmpd="sng" algn="ctr">
            <a:solidFill>
              <a:srgbClr val="00B0F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5" name="TextBox 4"/>
          <p:cNvSpPr txBox="1"/>
          <p:nvPr/>
        </p:nvSpPr>
        <p:spPr>
          <a:xfrm>
            <a:off x="163489" y="4077117"/>
            <a:ext cx="1472278" cy="253916"/>
          </a:xfrm>
          <a:prstGeom prst="rect">
            <a:avLst/>
          </a:prstGeom>
          <a:noFill/>
        </p:spPr>
        <p:txBody>
          <a:bodyPr wrap="square" rtlCol="0">
            <a:spAutoFit/>
          </a:bodyPr>
          <a:lstStyle/>
          <a:p>
            <a:pPr defTabSz="914400" fontAlgn="auto">
              <a:spcBef>
                <a:spcPts val="0"/>
              </a:spcBef>
              <a:spcAft>
                <a:spcPts val="0"/>
              </a:spcAft>
            </a:pPr>
            <a:r>
              <a:rPr lang="en-GB" sz="1050" b="1" u="sng" dirty="0">
                <a:solidFill>
                  <a:srgbClr val="000000"/>
                </a:solidFill>
                <a:latin typeface="Calibri" panose="020F0502020204030204" pitchFamily="34" charset="0"/>
                <a:ea typeface="+mn-ea"/>
                <a:cs typeface="Calibri" panose="020F0502020204030204" pitchFamily="34" charset="0"/>
              </a:rPr>
              <a:t>Options </a:t>
            </a:r>
            <a:r>
              <a:rPr lang="en-GB" sz="1050" b="1" u="sng" dirty="0" smtClean="0">
                <a:solidFill>
                  <a:srgbClr val="000000"/>
                </a:solidFill>
                <a:latin typeface="Calibri" panose="020F0502020204030204" pitchFamily="34" charset="0"/>
                <a:ea typeface="+mn-ea"/>
                <a:cs typeface="Calibri" panose="020F0502020204030204" pitchFamily="34" charset="0"/>
              </a:rPr>
              <a:t>Overview</a:t>
            </a:r>
            <a:endParaRPr lang="en-GB" sz="1050" b="1" u="sng" dirty="0">
              <a:solidFill>
                <a:srgbClr val="00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968679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663730"/>
            <a:ext cx="4098451" cy="415498"/>
          </a:xfrm>
          <a:prstGeom prst="rect">
            <a:avLst/>
          </a:prstGeom>
          <a:noFill/>
        </p:spPr>
        <p:txBody>
          <a:bodyPr wrap="square" rtlCol="0">
            <a:spAutoFit/>
          </a:bodyPr>
          <a:lstStyle/>
          <a:p>
            <a:pPr defTabSz="914400" fontAlgn="auto">
              <a:spcBef>
                <a:spcPts val="0"/>
              </a:spcBef>
              <a:spcAft>
                <a:spcPts val="0"/>
              </a:spcAft>
            </a:pPr>
            <a:r>
              <a:rPr lang="en-GB" sz="1050" b="1" u="sng" dirty="0">
                <a:solidFill>
                  <a:srgbClr val="000000"/>
                </a:solidFill>
                <a:latin typeface="Calibri" panose="020F0502020204030204" pitchFamily="34" charset="0"/>
                <a:ea typeface="+mn-ea"/>
                <a:cs typeface="Calibri" panose="020F0502020204030204" pitchFamily="34" charset="0"/>
              </a:rPr>
              <a:t>Overview</a:t>
            </a:r>
          </a:p>
          <a:p>
            <a:pPr marL="171450" indent="-171450" defTabSz="914400" fontAlgn="auto">
              <a:spcBef>
                <a:spcPts val="0"/>
              </a:spcBef>
              <a:spcAft>
                <a:spcPts val="0"/>
              </a:spcAft>
              <a:buFont typeface="Arial" panose="020B0604020202020204" pitchFamily="34" charset="0"/>
              <a:buChar char="•"/>
            </a:pPr>
            <a:endParaRPr lang="en-GB" sz="1050" dirty="0">
              <a:solidFill>
                <a:srgbClr val="000000"/>
              </a:solidFill>
              <a:latin typeface="Calibri" panose="020F0502020204030204" pitchFamily="34" charset="0"/>
              <a:ea typeface="+mn-ea"/>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There is an opportunity to create a service where MAPs can query the current and historic Supplier ID for assets installed on a supply meter point</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JMDG progression</a:t>
            </a:r>
          </a:p>
          <a:p>
            <a:pPr defTabSz="914400" fontAlgn="auto">
              <a:spcBef>
                <a:spcPts val="0"/>
              </a:spcBef>
              <a:spcAft>
                <a:spcPts val="0"/>
              </a:spcAft>
            </a:pPr>
            <a:r>
              <a:rPr lang="en-GB" sz="1050" dirty="0">
                <a:solidFill>
                  <a:srgbClr val="000000"/>
                </a:solidFill>
                <a:latin typeface="Calibri" panose="020F0502020204030204" pitchFamily="34" charset="0"/>
                <a:cs typeface="Calibri" panose="020F0502020204030204" pitchFamily="34" charset="0"/>
              </a:rPr>
              <a:t>Assessed, prioritised, requested project team to move to delivery</a:t>
            </a:r>
          </a:p>
        </p:txBody>
      </p:sp>
      <p:sp>
        <p:nvSpPr>
          <p:cNvPr id="9" name="Rectangle 8"/>
          <p:cNvSpPr/>
          <p:nvPr/>
        </p:nvSpPr>
        <p:spPr bwMode="auto">
          <a:xfrm>
            <a:off x="1725495" y="1608111"/>
            <a:ext cx="288032" cy="216024"/>
          </a:xfrm>
          <a:prstGeom prst="rect">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GB" sz="1200" b="1" dirty="0">
                <a:solidFill>
                  <a:srgbClr val="000000"/>
                </a:solidFill>
                <a:latin typeface="Calibri" panose="020F0502020204030204" pitchFamily="34" charset="0"/>
                <a:ea typeface="+mn-ea"/>
                <a:cs typeface="Calibri" panose="020F0502020204030204" pitchFamily="34" charset="0"/>
              </a:rPr>
              <a:t>58</a:t>
            </a:r>
          </a:p>
        </p:txBody>
      </p:sp>
      <p:cxnSp>
        <p:nvCxnSpPr>
          <p:cNvPr id="10" name="Straight Connector 9"/>
          <p:cNvCxnSpPr>
            <a:stCxn id="9" idx="3"/>
            <a:endCxn id="23" idx="2"/>
          </p:cNvCxnSpPr>
          <p:nvPr/>
        </p:nvCxnSpPr>
        <p:spPr bwMode="auto">
          <a:xfrm>
            <a:off x="2013528" y="1716123"/>
            <a:ext cx="4934737" cy="0"/>
          </a:xfrm>
          <a:prstGeom prst="line">
            <a:avLst/>
          </a:prstGeom>
          <a:solidFill>
            <a:schemeClr val="accent1">
              <a:alpha val="50000"/>
            </a:schemeClr>
          </a:solidFill>
          <a:ln w="762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3707904" y="1635114"/>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a typeface="+mn-ea"/>
            </a:endParaRPr>
          </a:p>
        </p:txBody>
      </p:sp>
      <p:sp>
        <p:nvSpPr>
          <p:cNvPr id="18" name="Title 1"/>
          <p:cNvSpPr>
            <a:spLocks noGrp="1"/>
          </p:cNvSpPr>
          <p:nvPr>
            <p:ph type="title"/>
          </p:nvPr>
        </p:nvSpPr>
        <p:spPr>
          <a:xfrm>
            <a:off x="225425" y="-42360"/>
            <a:ext cx="8688388" cy="723900"/>
          </a:xfrm>
        </p:spPr>
        <p:txBody>
          <a:bodyPr/>
          <a:lstStyle/>
          <a:p>
            <a:r>
              <a:rPr lang="en-GB" dirty="0"/>
              <a:t>58  MAP API [Gas]</a:t>
            </a:r>
          </a:p>
        </p:txBody>
      </p:sp>
      <p:sp>
        <p:nvSpPr>
          <p:cNvPr id="19" name="Rectangle 18"/>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25" name="TextBox 24"/>
          <p:cNvSpPr txBox="1"/>
          <p:nvPr/>
        </p:nvSpPr>
        <p:spPr>
          <a:xfrm>
            <a:off x="367105" y="3830873"/>
            <a:ext cx="8473110" cy="738664"/>
          </a:xfrm>
          <a:prstGeom prst="rect">
            <a:avLst/>
          </a:prstGeom>
          <a:solidFill>
            <a:schemeClr val="accent1">
              <a:lumMod val="40000"/>
              <a:lumOff val="60000"/>
            </a:schemeClr>
          </a:solidFill>
        </p:spPr>
        <p:txBody>
          <a:bodyPr wrap="square" rtlCol="0">
            <a:spAutoFit/>
          </a:bodyPr>
          <a:lstStyle/>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Change Proposal has been raised and sponsored by Colin Blair (MPB Member)</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ea typeface="+mn-ea"/>
                <a:cs typeface="Calibri" panose="020F0502020204030204" pitchFamily="34" charset="0"/>
              </a:rPr>
              <a:t>Project team to provide </a:t>
            </a:r>
            <a:r>
              <a:rPr lang="en-GB" sz="1050" dirty="0" err="1">
                <a:solidFill>
                  <a:srgbClr val="000000"/>
                </a:solidFill>
                <a:latin typeface="Calibri" panose="020F0502020204030204" pitchFamily="34" charset="0"/>
                <a:ea typeface="+mn-ea"/>
                <a:cs typeface="Calibri" panose="020F0502020204030204" pitchFamily="34" charset="0"/>
              </a:rPr>
              <a:t>ChMC</a:t>
            </a:r>
            <a:r>
              <a:rPr lang="en-GB" sz="1050" dirty="0">
                <a:solidFill>
                  <a:srgbClr val="000000"/>
                </a:solidFill>
                <a:latin typeface="Calibri" panose="020F0502020204030204" pitchFamily="34" charset="0"/>
                <a:ea typeface="+mn-ea"/>
                <a:cs typeface="Calibri" panose="020F0502020204030204" pitchFamily="34" charset="0"/>
              </a:rPr>
              <a:t> feedback to MAPs post meeting to highlight any considerations</a:t>
            </a:r>
          </a:p>
          <a:p>
            <a:pPr marL="171450" indent="-171450" defTabSz="914400" fontAlgn="auto">
              <a:spcBef>
                <a:spcPts val="0"/>
              </a:spcBef>
              <a:spcAft>
                <a:spcPts val="0"/>
              </a:spcAft>
              <a:buFont typeface="Arial" panose="020B0604020202020204" pitchFamily="34" charset="0"/>
              <a:buChar char="•"/>
            </a:pPr>
            <a:r>
              <a:rPr lang="en-GB" sz="1050" b="1" dirty="0">
                <a:solidFill>
                  <a:srgbClr val="000000"/>
                </a:solidFill>
                <a:latin typeface="Calibri" panose="020F0502020204030204" pitchFamily="34" charset="0"/>
                <a:ea typeface="+mn-ea"/>
                <a:cs typeface="Calibri" panose="020F0502020204030204" pitchFamily="34" charset="0"/>
              </a:rPr>
              <a:t>Dependency: </a:t>
            </a:r>
            <a:r>
              <a:rPr lang="en-GB" sz="1050" dirty="0">
                <a:solidFill>
                  <a:srgbClr val="000000"/>
                </a:solidFill>
                <a:latin typeface="Calibri" panose="020F0502020204030204" pitchFamily="34" charset="0"/>
                <a:ea typeface="+mn-ea"/>
                <a:cs typeface="Calibri" panose="020F0502020204030204" pitchFamily="34" charset="0"/>
              </a:rPr>
              <a:t>Change is dependant on MOD and Data Permission Matrix (DPM) Amendment approval </a:t>
            </a:r>
          </a:p>
          <a:p>
            <a:pPr marL="171450" indent="-171450" defTabSz="914400" fontAlgn="auto">
              <a:spcBef>
                <a:spcPts val="0"/>
              </a:spcBef>
              <a:spcAft>
                <a:spcPts val="0"/>
              </a:spcAft>
              <a:buFont typeface="Arial" panose="020B0604020202020204" pitchFamily="34" charset="0"/>
              <a:buChar char="•"/>
            </a:pPr>
            <a:endParaRPr lang="en-GB" sz="1050" dirty="0">
              <a:solidFill>
                <a:srgbClr val="000000"/>
              </a:solidFill>
              <a:latin typeface="Calibri" panose="020F0502020204030204" pitchFamily="34" charset="0"/>
              <a:ea typeface="+mn-ea"/>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73528"/>
            <a:ext cx="8997941" cy="96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p:nvPr/>
        </p:nvSpPr>
        <p:spPr bwMode="auto">
          <a:xfrm>
            <a:off x="6948264" y="1608111"/>
            <a:ext cx="288032" cy="216024"/>
          </a:xfrm>
          <a:prstGeom prst="ellipse">
            <a:avLst/>
          </a:prstGeom>
          <a:noFill/>
          <a:ln w="57150" cap="flat" cmpd="sng" algn="ctr">
            <a:solidFill>
              <a:srgbClr val="92D05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24" name="TextBox 23"/>
          <p:cNvSpPr txBox="1"/>
          <p:nvPr/>
        </p:nvSpPr>
        <p:spPr>
          <a:xfrm rot="19103864">
            <a:off x="3345592" y="1804411"/>
            <a:ext cx="580608" cy="415498"/>
          </a:xfrm>
          <a:prstGeom prst="rect">
            <a:avLst/>
          </a:prstGeom>
          <a:noFill/>
        </p:spPr>
        <p:txBody>
          <a:bodyPr wrap="none" rtlCol="0">
            <a:spAutoFit/>
          </a:bodyPr>
          <a:lstStyle/>
          <a:p>
            <a:pPr defTabSz="914400" fontAlgn="auto">
              <a:spcBef>
                <a:spcPts val="0"/>
              </a:spcBef>
              <a:spcAft>
                <a:spcPts val="0"/>
              </a:spcAft>
            </a:pPr>
            <a:r>
              <a:rPr lang="en-GB" sz="1050" dirty="0" err="1">
                <a:solidFill>
                  <a:srgbClr val="000000"/>
                </a:solidFill>
                <a:latin typeface="Calibri" panose="020F0502020204030204" pitchFamily="34" charset="0"/>
                <a:ea typeface="+mn-ea"/>
                <a:cs typeface="Calibri" panose="020F0502020204030204" pitchFamily="34" charset="0"/>
              </a:rPr>
              <a:t>ChMC</a:t>
            </a:r>
            <a:endParaRPr lang="en-GB" sz="1050" dirty="0">
              <a:solidFill>
                <a:srgbClr val="000000"/>
              </a:solidFill>
              <a:latin typeface="Calibri" panose="020F0502020204030204" pitchFamily="34" charset="0"/>
              <a:ea typeface="+mn-ea"/>
              <a:cs typeface="Calibri" panose="020F0502020204030204" pitchFamily="34" charset="0"/>
            </a:endParaRP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Review</a:t>
            </a:r>
          </a:p>
        </p:txBody>
      </p:sp>
      <p:sp>
        <p:nvSpPr>
          <p:cNvPr id="26" name="Rectangle 25"/>
          <p:cNvSpPr/>
          <p:nvPr/>
        </p:nvSpPr>
        <p:spPr bwMode="auto">
          <a:xfrm>
            <a:off x="4229962" y="1635114"/>
            <a:ext cx="198022" cy="162018"/>
          </a:xfrm>
          <a:prstGeom prst="rect">
            <a:avLst/>
          </a:prstGeom>
          <a:solidFill>
            <a:schemeClr val="tx1"/>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a typeface="+mn-ea"/>
            </a:endParaRPr>
          </a:p>
        </p:txBody>
      </p:sp>
      <p:sp>
        <p:nvSpPr>
          <p:cNvPr id="28" name="TextBox 27"/>
          <p:cNvSpPr txBox="1"/>
          <p:nvPr/>
        </p:nvSpPr>
        <p:spPr>
          <a:xfrm rot="19103864">
            <a:off x="3607952" y="1927497"/>
            <a:ext cx="889987" cy="253916"/>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Submit MOD</a:t>
            </a:r>
          </a:p>
        </p:txBody>
      </p:sp>
      <p:sp>
        <p:nvSpPr>
          <p:cNvPr id="30" name="Rectangle 29"/>
          <p:cNvSpPr/>
          <p:nvPr/>
        </p:nvSpPr>
        <p:spPr bwMode="auto">
          <a:xfrm>
            <a:off x="6246186" y="1635114"/>
            <a:ext cx="198022" cy="162018"/>
          </a:xfrm>
          <a:prstGeom prst="rect">
            <a:avLst/>
          </a:prstGeom>
          <a:solidFill>
            <a:srgbClr val="92D05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a typeface="+mn-ea"/>
            </a:endParaRPr>
          </a:p>
        </p:txBody>
      </p:sp>
      <p:sp>
        <p:nvSpPr>
          <p:cNvPr id="31" name="TextBox 30"/>
          <p:cNvSpPr txBox="1"/>
          <p:nvPr/>
        </p:nvSpPr>
        <p:spPr>
          <a:xfrm rot="19103864">
            <a:off x="5762759" y="1864517"/>
            <a:ext cx="869149" cy="415498"/>
          </a:xfrm>
          <a:prstGeom prst="rect">
            <a:avLst/>
          </a:prstGeom>
          <a:noFill/>
        </p:spPr>
        <p:txBody>
          <a:bodyPr wrap="none" rtlCol="0">
            <a:spAutoFit/>
          </a:bodyPr>
          <a:lstStyle/>
          <a:p>
            <a:pPr defTabSz="914400" fontAlgn="auto">
              <a:spcBef>
                <a:spcPts val="0"/>
              </a:spcBef>
              <a:spcAft>
                <a:spcPts val="0"/>
              </a:spcAft>
            </a:pPr>
            <a:r>
              <a:rPr lang="en-GB" sz="1050" dirty="0" err="1">
                <a:solidFill>
                  <a:srgbClr val="000000"/>
                </a:solidFill>
                <a:latin typeface="Calibri" panose="020F0502020204030204" pitchFamily="34" charset="0"/>
                <a:ea typeface="+mn-ea"/>
                <a:cs typeface="Calibri" panose="020F0502020204030204" pitchFamily="34" charset="0"/>
              </a:rPr>
              <a:t>CoMC</a:t>
            </a:r>
            <a:r>
              <a:rPr lang="en-GB" sz="1050" dirty="0">
                <a:solidFill>
                  <a:srgbClr val="000000"/>
                </a:solidFill>
                <a:latin typeface="Calibri" panose="020F0502020204030204" pitchFamily="34" charset="0"/>
                <a:ea typeface="+mn-ea"/>
                <a:cs typeface="Calibri" panose="020F0502020204030204" pitchFamily="34" charset="0"/>
              </a:rPr>
              <a:t> DPM</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Amendment</a:t>
            </a:r>
          </a:p>
        </p:txBody>
      </p:sp>
    </p:spTree>
    <p:extLst>
      <p:ext uri="{BB962C8B-B14F-4D97-AF65-F5344CB8AC3E}">
        <p14:creationId xmlns:p14="http://schemas.microsoft.com/office/powerpoint/2010/main" val="15213913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06" y="3654192"/>
            <a:ext cx="8473111" cy="75376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endParaRPr lang="en-GB" sz="1050" dirty="0">
              <a:solidFill>
                <a:srgbClr val="000000"/>
              </a:solidFill>
              <a:latin typeface="Calibri" panose="020F0502020204030204" pitchFamily="34" charset="0"/>
              <a:cs typeface="Calibri" panose="020F0502020204030204" pitchFamily="34" charset="0"/>
            </a:endParaRPr>
          </a:p>
        </p:txBody>
      </p:sp>
      <p:sp>
        <p:nvSpPr>
          <p:cNvPr id="5" name="TextBox 4"/>
          <p:cNvSpPr txBox="1"/>
          <p:nvPr/>
        </p:nvSpPr>
        <p:spPr>
          <a:xfrm>
            <a:off x="329534" y="3663730"/>
            <a:ext cx="4098451" cy="415498"/>
          </a:xfrm>
          <a:prstGeom prst="rect">
            <a:avLst/>
          </a:prstGeom>
          <a:noFill/>
        </p:spPr>
        <p:txBody>
          <a:bodyPr wrap="square" rtlCol="0">
            <a:spAutoFit/>
          </a:bodyPr>
          <a:lstStyle/>
          <a:p>
            <a:pPr defTabSz="914400" fontAlgn="auto">
              <a:spcBef>
                <a:spcPts val="0"/>
              </a:spcBef>
              <a:spcAft>
                <a:spcPts val="0"/>
              </a:spcAft>
            </a:pPr>
            <a:r>
              <a:rPr lang="en-GB" sz="1050" b="1" u="sng" dirty="0">
                <a:solidFill>
                  <a:srgbClr val="000000"/>
                </a:solidFill>
                <a:latin typeface="Calibri" panose="020F0502020204030204" pitchFamily="34" charset="0"/>
                <a:ea typeface="+mn-ea"/>
                <a:cs typeface="Calibri" panose="020F0502020204030204" pitchFamily="34" charset="0"/>
              </a:rPr>
              <a:t>Overview</a:t>
            </a:r>
          </a:p>
          <a:p>
            <a:pPr marL="171450" indent="-171450" defTabSz="914400" fontAlgn="auto">
              <a:spcBef>
                <a:spcPts val="0"/>
              </a:spcBef>
              <a:spcAft>
                <a:spcPts val="0"/>
              </a:spcAft>
              <a:buFont typeface="Arial" panose="020B0604020202020204" pitchFamily="34" charset="0"/>
              <a:buChar char="•"/>
            </a:pPr>
            <a:endParaRPr lang="en-GB" sz="1050" dirty="0">
              <a:solidFill>
                <a:srgbClr val="000000"/>
              </a:solidFill>
              <a:latin typeface="Calibri" panose="020F0502020204030204" pitchFamily="34" charset="0"/>
              <a:ea typeface="+mn-ea"/>
              <a:cs typeface="Calibri" panose="020F0502020204030204" pitchFamily="34" charset="0"/>
            </a:endParaRPr>
          </a:p>
        </p:txBody>
      </p:sp>
      <p:sp>
        <p:nvSpPr>
          <p:cNvPr id="6" name="Rectangle 5"/>
          <p:cNvSpPr/>
          <p:nvPr/>
        </p:nvSpPr>
        <p:spPr>
          <a:xfrm>
            <a:off x="367105" y="2632386"/>
            <a:ext cx="8473111" cy="425419"/>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Use case overview</a:t>
            </a:r>
          </a:p>
          <a:p>
            <a:pPr marL="171450" indent="-171450" defTabSz="914400" fontAlgn="auto">
              <a:spcBef>
                <a:spcPts val="0"/>
              </a:spcBef>
              <a:spcAft>
                <a:spcPts val="0"/>
              </a:spcAft>
              <a:buFont typeface="Arial" panose="020B0604020202020204" pitchFamily="34" charset="0"/>
              <a:buChar char="•"/>
            </a:pPr>
            <a:r>
              <a:rPr lang="en-GB" sz="1050" dirty="0">
                <a:solidFill>
                  <a:srgbClr val="000000"/>
                </a:solidFill>
                <a:latin typeface="Calibri" panose="020F0502020204030204" pitchFamily="34" charset="0"/>
                <a:cs typeface="Calibri" panose="020F0502020204030204" pitchFamily="34" charset="0"/>
              </a:rPr>
              <a:t>There is an opportunity to create a service where MAPs can query the current and historic Supplier ID for assets installed on a meter point</a:t>
            </a:r>
          </a:p>
        </p:txBody>
      </p:sp>
      <p:sp>
        <p:nvSpPr>
          <p:cNvPr id="7" name="Rectangle 6">
            <a:extLst>
              <a:ext uri="{FF2B5EF4-FFF2-40B4-BE49-F238E27FC236}">
                <a16:creationId xmlns="" xmlns:a16="http://schemas.microsoft.com/office/drawing/2014/main" id="{1E53C0B5-28C1-4F03-8238-1E6DEC9194EC}"/>
              </a:ext>
            </a:extLst>
          </p:cNvPr>
          <p:cNvSpPr/>
          <p:nvPr/>
        </p:nvSpPr>
        <p:spPr>
          <a:xfrm>
            <a:off x="367106" y="3135763"/>
            <a:ext cx="8473111" cy="41041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fontAlgn="auto">
              <a:spcBef>
                <a:spcPts val="0"/>
              </a:spcBef>
              <a:spcAft>
                <a:spcPts val="0"/>
              </a:spcAft>
            </a:pPr>
            <a:r>
              <a:rPr lang="en-GB" sz="1050" b="1" u="sng" dirty="0">
                <a:solidFill>
                  <a:srgbClr val="000000"/>
                </a:solidFill>
                <a:latin typeface="Calibri" panose="020F0502020204030204" pitchFamily="34" charset="0"/>
                <a:cs typeface="Calibri" panose="020F0502020204030204" pitchFamily="34" charset="0"/>
              </a:rPr>
              <a:t>JMDG progression</a:t>
            </a:r>
          </a:p>
          <a:p>
            <a:pPr defTabSz="914400" fontAlgn="auto">
              <a:spcBef>
                <a:spcPts val="0"/>
              </a:spcBef>
              <a:spcAft>
                <a:spcPts val="0"/>
              </a:spcAft>
            </a:pPr>
            <a:r>
              <a:rPr lang="en-GB" sz="1050" dirty="0">
                <a:solidFill>
                  <a:srgbClr val="000000"/>
                </a:solidFill>
                <a:latin typeface="Calibri" panose="020F0502020204030204" pitchFamily="34" charset="0"/>
                <a:cs typeface="Calibri" panose="020F0502020204030204" pitchFamily="34" charset="0"/>
              </a:rPr>
              <a:t>Assessed, prioritised, requested project team to move to delivery</a:t>
            </a:r>
          </a:p>
        </p:txBody>
      </p:sp>
      <p:sp>
        <p:nvSpPr>
          <p:cNvPr id="9" name="Rectangle 8"/>
          <p:cNvSpPr/>
          <p:nvPr/>
        </p:nvSpPr>
        <p:spPr bwMode="auto">
          <a:xfrm>
            <a:off x="1725495" y="1608111"/>
            <a:ext cx="288032" cy="216024"/>
          </a:xfrm>
          <a:prstGeom prst="rect">
            <a:avLst/>
          </a:prstGeom>
          <a:noFill/>
          <a:ln w="57150" cap="flat" cmpd="sng" algn="ctr">
            <a:solidFill>
              <a:srgbClr val="FFC00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r>
              <a:rPr lang="en-GB" sz="1200" b="1" dirty="0">
                <a:solidFill>
                  <a:srgbClr val="000000"/>
                </a:solidFill>
                <a:latin typeface="Calibri" panose="020F0502020204030204" pitchFamily="34" charset="0"/>
                <a:ea typeface="+mn-ea"/>
                <a:cs typeface="Calibri" panose="020F0502020204030204" pitchFamily="34" charset="0"/>
              </a:rPr>
              <a:t>59</a:t>
            </a:r>
          </a:p>
        </p:txBody>
      </p:sp>
      <p:cxnSp>
        <p:nvCxnSpPr>
          <p:cNvPr id="10" name="Straight Connector 9"/>
          <p:cNvCxnSpPr>
            <a:stCxn id="9" idx="3"/>
            <a:endCxn id="16" idx="2"/>
          </p:cNvCxnSpPr>
          <p:nvPr/>
        </p:nvCxnSpPr>
        <p:spPr bwMode="auto">
          <a:xfrm>
            <a:off x="2013528" y="1716123"/>
            <a:ext cx="4934737" cy="0"/>
          </a:xfrm>
          <a:prstGeom prst="line">
            <a:avLst/>
          </a:prstGeom>
          <a:solidFill>
            <a:schemeClr val="accent1">
              <a:alpha val="50000"/>
            </a:schemeClr>
          </a:solidFill>
          <a:ln w="762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p:cNvSpPr>
            <a:spLocks noGrp="1"/>
          </p:cNvSpPr>
          <p:nvPr>
            <p:ph type="title"/>
          </p:nvPr>
        </p:nvSpPr>
        <p:spPr>
          <a:xfrm>
            <a:off x="225425" y="-42360"/>
            <a:ext cx="8688388" cy="723900"/>
          </a:xfrm>
        </p:spPr>
        <p:txBody>
          <a:bodyPr/>
          <a:lstStyle/>
          <a:p>
            <a:r>
              <a:rPr lang="en-GB" dirty="0"/>
              <a:t>59  UKRPA Access to Gas data [Gas]</a:t>
            </a:r>
          </a:p>
        </p:txBody>
      </p:sp>
      <p:sp>
        <p:nvSpPr>
          <p:cNvPr id="19" name="Rectangle 18"/>
          <p:cNvSpPr/>
          <p:nvPr/>
        </p:nvSpPr>
        <p:spPr bwMode="auto">
          <a:xfrm>
            <a:off x="179513" y="119658"/>
            <a:ext cx="530151" cy="398755"/>
          </a:xfrm>
          <a:prstGeom prst="rect">
            <a:avLst/>
          </a:prstGeom>
          <a:noFill/>
          <a:ln w="28575" cap="flat" cmpd="sng" algn="ctr">
            <a:solidFill>
              <a:srgbClr val="003054"/>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0000"/>
              </a:solidFill>
              <a:ea typeface="+mn-ea"/>
            </a:endParaRPr>
          </a:p>
        </p:txBody>
      </p:sp>
      <p:sp>
        <p:nvSpPr>
          <p:cNvPr id="25" name="TextBox 24"/>
          <p:cNvSpPr txBox="1"/>
          <p:nvPr/>
        </p:nvSpPr>
        <p:spPr>
          <a:xfrm>
            <a:off x="367105" y="3830874"/>
            <a:ext cx="8473110" cy="577081"/>
          </a:xfrm>
          <a:prstGeom prst="rect">
            <a:avLst/>
          </a:prstGeom>
          <a:solidFill>
            <a:schemeClr val="accent1">
              <a:lumMod val="40000"/>
              <a:lumOff val="60000"/>
            </a:schemeClr>
          </a:solidFill>
        </p:spPr>
        <p:txBody>
          <a:bodyPr wrap="square" rtlCol="0">
            <a:spAutoFit/>
          </a:bodyPr>
          <a:lstStyle/>
          <a:p>
            <a:pPr marL="171450" indent="-171450" defTabSz="914400" fontAlgn="auto">
              <a:spcBef>
                <a:spcPts val="0"/>
              </a:spcBef>
              <a:spcAft>
                <a:spcPts val="0"/>
              </a:spcAft>
              <a:buFont typeface="Arial" panose="020B0604020202020204" pitchFamily="34" charset="0"/>
              <a:buChar char="•"/>
            </a:pPr>
            <a:r>
              <a:rPr lang="en-GB" sz="1050" dirty="0" smtClean="0">
                <a:solidFill>
                  <a:srgbClr val="000000"/>
                </a:solidFill>
                <a:latin typeface="Calibri" panose="020F0502020204030204" pitchFamily="34" charset="0"/>
                <a:ea typeface="+mn-ea"/>
                <a:cs typeface="Calibri" panose="020F0502020204030204" pitchFamily="34" charset="0"/>
              </a:rPr>
              <a:t>To ensure consistency with other related parties who have also requested access to gas data for theft investigation, Xoserve are exploring the </a:t>
            </a:r>
            <a:r>
              <a:rPr lang="en-GB" sz="1050" smtClean="0">
                <a:solidFill>
                  <a:srgbClr val="000000"/>
                </a:solidFill>
                <a:latin typeface="Calibri" panose="020F0502020204030204" pitchFamily="34" charset="0"/>
                <a:ea typeface="+mn-ea"/>
                <a:cs typeface="Calibri" panose="020F0502020204030204" pitchFamily="34" charset="0"/>
              </a:rPr>
              <a:t>strategic approach </a:t>
            </a:r>
            <a:r>
              <a:rPr lang="en-GB" sz="1050" dirty="0" smtClean="0">
                <a:solidFill>
                  <a:srgbClr val="000000"/>
                </a:solidFill>
                <a:latin typeface="Calibri" panose="020F0502020204030204" pitchFamily="34" charset="0"/>
                <a:ea typeface="+mn-ea"/>
                <a:cs typeface="Calibri" panose="020F0502020204030204" pitchFamily="34" charset="0"/>
              </a:rPr>
              <a:t>for this type of request</a:t>
            </a:r>
            <a:endParaRPr lang="en-GB" sz="1050" dirty="0">
              <a:solidFill>
                <a:srgbClr val="000000"/>
              </a:solidFill>
              <a:latin typeface="Calibri" panose="020F0502020204030204" pitchFamily="34" charset="0"/>
              <a:ea typeface="+mn-ea"/>
              <a:cs typeface="Calibri" panose="020F0502020204030204" pitchFamily="34" charset="0"/>
            </a:endParaRPr>
          </a:p>
          <a:p>
            <a:pPr marL="171450" indent="-171450" defTabSz="914400" fontAlgn="auto">
              <a:spcBef>
                <a:spcPts val="0"/>
              </a:spcBef>
              <a:spcAft>
                <a:spcPts val="0"/>
              </a:spcAft>
              <a:buFont typeface="Arial" panose="020B0604020202020204" pitchFamily="34" charset="0"/>
              <a:buChar char="•"/>
            </a:pPr>
            <a:endParaRPr lang="en-GB" sz="1050" dirty="0">
              <a:solidFill>
                <a:srgbClr val="000000"/>
              </a:solidFill>
              <a:latin typeface="Calibri" panose="020F0502020204030204" pitchFamily="34" charset="0"/>
              <a:ea typeface="+mn-ea"/>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73528"/>
            <a:ext cx="8997941" cy="96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4950042" y="1635114"/>
            <a:ext cx="198022" cy="162018"/>
          </a:xfrm>
          <a:prstGeom prst="rect">
            <a:avLst/>
          </a:prstGeom>
          <a:solidFill>
            <a:srgbClr val="FFC00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a typeface="+mn-ea"/>
            </a:endParaRPr>
          </a:p>
        </p:txBody>
      </p:sp>
      <p:sp>
        <p:nvSpPr>
          <p:cNvPr id="16" name="Oval 15"/>
          <p:cNvSpPr/>
          <p:nvPr/>
        </p:nvSpPr>
        <p:spPr bwMode="auto">
          <a:xfrm>
            <a:off x="6948264" y="1608111"/>
            <a:ext cx="288032" cy="216024"/>
          </a:xfrm>
          <a:prstGeom prst="ellipse">
            <a:avLst/>
          </a:prstGeom>
          <a:noFill/>
          <a:ln w="57150" cap="flat" cmpd="sng" algn="ctr">
            <a:solidFill>
              <a:srgbClr val="FFC000"/>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17" name="TextBox 16"/>
          <p:cNvSpPr txBox="1"/>
          <p:nvPr/>
        </p:nvSpPr>
        <p:spPr>
          <a:xfrm rot="19103864">
            <a:off x="4671189" y="1804412"/>
            <a:ext cx="580608" cy="415498"/>
          </a:xfrm>
          <a:prstGeom prst="rect">
            <a:avLst/>
          </a:prstGeom>
          <a:noFill/>
        </p:spPr>
        <p:txBody>
          <a:bodyPr wrap="none" rtlCol="0">
            <a:spAutoFit/>
          </a:bodyPr>
          <a:lstStyle/>
          <a:p>
            <a:pPr defTabSz="914400" fontAlgn="auto">
              <a:spcBef>
                <a:spcPts val="0"/>
              </a:spcBef>
              <a:spcAft>
                <a:spcPts val="0"/>
              </a:spcAft>
            </a:pPr>
            <a:r>
              <a:rPr lang="en-GB" sz="1050" dirty="0" err="1">
                <a:solidFill>
                  <a:srgbClr val="000000"/>
                </a:solidFill>
                <a:latin typeface="Calibri" panose="020F0502020204030204" pitchFamily="34" charset="0"/>
                <a:ea typeface="+mn-ea"/>
                <a:cs typeface="Calibri" panose="020F0502020204030204" pitchFamily="34" charset="0"/>
              </a:rPr>
              <a:t>ChMC</a:t>
            </a:r>
            <a:endParaRPr lang="en-GB" sz="1050" dirty="0">
              <a:solidFill>
                <a:srgbClr val="000000"/>
              </a:solidFill>
              <a:latin typeface="Calibri" panose="020F0502020204030204" pitchFamily="34" charset="0"/>
              <a:ea typeface="+mn-ea"/>
              <a:cs typeface="Calibri" panose="020F0502020204030204" pitchFamily="34" charset="0"/>
            </a:endParaRP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Review</a:t>
            </a:r>
          </a:p>
        </p:txBody>
      </p:sp>
      <p:sp>
        <p:nvSpPr>
          <p:cNvPr id="20" name="Rectangle 19"/>
          <p:cNvSpPr/>
          <p:nvPr/>
        </p:nvSpPr>
        <p:spPr bwMode="auto">
          <a:xfrm>
            <a:off x="5382090" y="1635114"/>
            <a:ext cx="198022" cy="162018"/>
          </a:xfrm>
          <a:prstGeom prst="rect">
            <a:avLst/>
          </a:prstGeom>
          <a:solidFill>
            <a:srgbClr val="FFC00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a typeface="+mn-ea"/>
            </a:endParaRPr>
          </a:p>
        </p:txBody>
      </p:sp>
      <p:sp>
        <p:nvSpPr>
          <p:cNvPr id="21" name="TextBox 20"/>
          <p:cNvSpPr txBox="1"/>
          <p:nvPr/>
        </p:nvSpPr>
        <p:spPr>
          <a:xfrm rot="19103864">
            <a:off x="4835083" y="1967108"/>
            <a:ext cx="889987" cy="253916"/>
          </a:xfrm>
          <a:prstGeom prst="rect">
            <a:avLst/>
          </a:prstGeom>
          <a:noFill/>
        </p:spPr>
        <p:txBody>
          <a:bodyPr wrap="none" rtlCol="0">
            <a:spAutoFit/>
          </a:bodyPr>
          <a:lstStyle/>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Submit MOD</a:t>
            </a:r>
          </a:p>
        </p:txBody>
      </p:sp>
      <p:sp>
        <p:nvSpPr>
          <p:cNvPr id="22" name="Rectangle 21"/>
          <p:cNvSpPr/>
          <p:nvPr/>
        </p:nvSpPr>
        <p:spPr bwMode="auto">
          <a:xfrm>
            <a:off x="6174178" y="1635114"/>
            <a:ext cx="198022" cy="162018"/>
          </a:xfrm>
          <a:prstGeom prst="rect">
            <a:avLst/>
          </a:prstGeom>
          <a:solidFill>
            <a:srgbClr val="FFC000"/>
          </a:solidFill>
          <a:ln w="76200"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algn="ctr" defTabSz="914400"/>
            <a:endParaRPr lang="en-GB" sz="2400">
              <a:solidFill>
                <a:srgbClr val="00B0F0"/>
              </a:solidFill>
              <a:ea typeface="+mn-ea"/>
            </a:endParaRPr>
          </a:p>
        </p:txBody>
      </p:sp>
      <p:sp>
        <p:nvSpPr>
          <p:cNvPr id="24" name="TextBox 23"/>
          <p:cNvSpPr txBox="1"/>
          <p:nvPr/>
        </p:nvSpPr>
        <p:spPr>
          <a:xfrm rot="19103864">
            <a:off x="5678999" y="1907070"/>
            <a:ext cx="869149" cy="415498"/>
          </a:xfrm>
          <a:prstGeom prst="rect">
            <a:avLst/>
          </a:prstGeom>
          <a:noFill/>
        </p:spPr>
        <p:txBody>
          <a:bodyPr wrap="none" rtlCol="0">
            <a:spAutoFit/>
          </a:bodyPr>
          <a:lstStyle/>
          <a:p>
            <a:pPr defTabSz="914400" fontAlgn="auto">
              <a:spcBef>
                <a:spcPts val="0"/>
              </a:spcBef>
              <a:spcAft>
                <a:spcPts val="0"/>
              </a:spcAft>
            </a:pPr>
            <a:r>
              <a:rPr lang="en-GB" sz="1050" dirty="0" err="1">
                <a:solidFill>
                  <a:srgbClr val="000000"/>
                </a:solidFill>
                <a:latin typeface="Calibri" panose="020F0502020204030204" pitchFamily="34" charset="0"/>
                <a:ea typeface="+mn-ea"/>
                <a:cs typeface="Calibri" panose="020F0502020204030204" pitchFamily="34" charset="0"/>
              </a:rPr>
              <a:t>CoMC</a:t>
            </a:r>
            <a:r>
              <a:rPr lang="en-GB" sz="1050" dirty="0">
                <a:solidFill>
                  <a:srgbClr val="000000"/>
                </a:solidFill>
                <a:latin typeface="Calibri" panose="020F0502020204030204" pitchFamily="34" charset="0"/>
                <a:ea typeface="+mn-ea"/>
                <a:cs typeface="Calibri" panose="020F0502020204030204" pitchFamily="34" charset="0"/>
              </a:rPr>
              <a:t> DPM</a:t>
            </a:r>
          </a:p>
          <a:p>
            <a:pPr defTabSz="914400" fontAlgn="auto">
              <a:spcBef>
                <a:spcPts val="0"/>
              </a:spcBef>
              <a:spcAft>
                <a:spcPts val="0"/>
              </a:spcAft>
            </a:pPr>
            <a:r>
              <a:rPr lang="en-GB" sz="1050" dirty="0">
                <a:solidFill>
                  <a:srgbClr val="000000"/>
                </a:solidFill>
                <a:latin typeface="Calibri" panose="020F0502020204030204" pitchFamily="34" charset="0"/>
                <a:ea typeface="+mn-ea"/>
                <a:cs typeface="Calibri" panose="020F0502020204030204" pitchFamily="34" charset="0"/>
              </a:rPr>
              <a:t>Amendment</a:t>
            </a:r>
          </a:p>
        </p:txBody>
      </p:sp>
    </p:spTree>
    <p:extLst>
      <p:ext uri="{BB962C8B-B14F-4D97-AF65-F5344CB8AC3E}">
        <p14:creationId xmlns:p14="http://schemas.microsoft.com/office/powerpoint/2010/main" val="41899016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14"/>
            <a:ext cx="9180512" cy="514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61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Action Updates</a:t>
            </a:r>
            <a:endParaRPr lang="en-GB" dirty="0"/>
          </a:p>
        </p:txBody>
      </p:sp>
      <p:sp>
        <p:nvSpPr>
          <p:cNvPr id="3" name="Content Placeholder 2"/>
          <p:cNvSpPr>
            <a:spLocks noGrp="1"/>
          </p:cNvSpPr>
          <p:nvPr>
            <p:ph idx="1"/>
          </p:nvPr>
        </p:nvSpPr>
        <p:spPr/>
        <p:txBody>
          <a:bodyPr>
            <a:normAutofit/>
          </a:bodyPr>
          <a:lstStyle/>
          <a:p>
            <a:r>
              <a:rPr lang="en-GB" sz="2000" dirty="0" smtClean="0"/>
              <a:t>The DSG Actions Log to be published on the DSG pages of </a:t>
            </a:r>
            <a:r>
              <a:rPr lang="en-GB" sz="2000" dirty="0" smtClean="0">
                <a:hlinkClick r:id="rId2"/>
              </a:rPr>
              <a:t>Xoserve.com</a:t>
            </a:r>
            <a:endParaRPr lang="en-GB" sz="2000" dirty="0"/>
          </a:p>
        </p:txBody>
      </p:sp>
    </p:spTree>
    <p:extLst>
      <p:ext uri="{BB962C8B-B14F-4D97-AF65-F5344CB8AC3E}">
        <p14:creationId xmlns:p14="http://schemas.microsoft.com/office/powerpoint/2010/main" val="3303972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13. AOB</a:t>
            </a:r>
            <a:endParaRPr lang="en-GB" dirty="0"/>
          </a:p>
        </p:txBody>
      </p:sp>
      <p:sp>
        <p:nvSpPr>
          <p:cNvPr id="3" name="Content Placeholder 2"/>
          <p:cNvSpPr>
            <a:spLocks noGrp="1"/>
          </p:cNvSpPr>
          <p:nvPr>
            <p:ph idx="1"/>
          </p:nvPr>
        </p:nvSpPr>
        <p:spPr/>
        <p:txBody>
          <a:bodyPr>
            <a:normAutofit/>
          </a:bodyPr>
          <a:lstStyle/>
          <a:p>
            <a:r>
              <a:rPr lang="en-GB" sz="2000" dirty="0" smtClean="0"/>
              <a:t>13a. </a:t>
            </a:r>
            <a:r>
              <a:rPr lang="en-GB" sz="2000" dirty="0"/>
              <a:t>Website Update – Change Packs and Change Proposals.</a:t>
            </a:r>
          </a:p>
        </p:txBody>
      </p:sp>
    </p:spTree>
    <p:extLst>
      <p:ext uri="{BB962C8B-B14F-4D97-AF65-F5344CB8AC3E}">
        <p14:creationId xmlns:p14="http://schemas.microsoft.com/office/powerpoint/2010/main" val="2508273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Website Update – Change Packs</a:t>
            </a:r>
            <a:endParaRPr lang="en-GB" dirty="0"/>
          </a:p>
        </p:txBody>
      </p:sp>
      <p:sp>
        <p:nvSpPr>
          <p:cNvPr id="3" name="Subtitle 2"/>
          <p:cNvSpPr>
            <a:spLocks noGrp="1"/>
          </p:cNvSpPr>
          <p:nvPr>
            <p:ph type="subTitle" idx="1"/>
          </p:nvPr>
        </p:nvSpPr>
        <p:spPr/>
        <p:txBody>
          <a:bodyPr/>
          <a:lstStyle/>
          <a:p>
            <a:r>
              <a:rPr lang="en-GB" dirty="0" smtClean="0"/>
              <a:t>DSG on 1</a:t>
            </a:r>
            <a:r>
              <a:rPr lang="en-GB" baseline="30000" dirty="0" smtClean="0"/>
              <a:t>st</a:t>
            </a:r>
            <a:r>
              <a:rPr lang="en-GB" dirty="0" smtClean="0"/>
              <a:t> April 2019</a:t>
            </a:r>
            <a:endParaRPr lang="en-GB" dirty="0"/>
          </a:p>
        </p:txBody>
      </p:sp>
    </p:spTree>
    <p:extLst>
      <p:ext uri="{BB962C8B-B14F-4D97-AF65-F5344CB8AC3E}">
        <p14:creationId xmlns:p14="http://schemas.microsoft.com/office/powerpoint/2010/main" val="2408576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smtClean="0"/>
              <a:t>R3.09</a:t>
            </a:r>
            <a:endParaRPr lang="en-GB" dirty="0"/>
          </a:p>
        </p:txBody>
      </p:sp>
      <p:sp>
        <p:nvSpPr>
          <p:cNvPr id="5" name="TextBox 4"/>
          <p:cNvSpPr txBox="1"/>
          <p:nvPr/>
        </p:nvSpPr>
        <p:spPr>
          <a:xfrm>
            <a:off x="126554" y="449610"/>
            <a:ext cx="8862383" cy="338554"/>
          </a:xfrm>
          <a:prstGeom prst="rect">
            <a:avLst/>
          </a:prstGeom>
          <a:noFill/>
        </p:spPr>
        <p:txBody>
          <a:bodyPr wrap="square" rtlCol="0">
            <a:spAutoFit/>
          </a:bodyPr>
          <a:lstStyle/>
          <a:p>
            <a:r>
              <a:rPr lang="en-GB" sz="1600" dirty="0" smtClean="0"/>
              <a:t>The below fixes were all deployed to production between the 1</a:t>
            </a:r>
            <a:r>
              <a:rPr lang="en-GB" sz="1600" baseline="30000" dirty="0" smtClean="0"/>
              <a:t>st</a:t>
            </a:r>
            <a:r>
              <a:rPr lang="en-GB" sz="1600" dirty="0" smtClean="0"/>
              <a:t> and 8</a:t>
            </a:r>
            <a:r>
              <a:rPr lang="en-GB" sz="1600" baseline="30000" dirty="0" smtClean="0"/>
              <a:t>th</a:t>
            </a:r>
            <a:r>
              <a:rPr lang="en-GB" sz="1600" dirty="0" smtClean="0"/>
              <a:t> March.</a:t>
            </a:r>
          </a:p>
        </p:txBody>
      </p:sp>
      <p:sp>
        <p:nvSpPr>
          <p:cNvPr id="9" name="TextBox 8"/>
          <p:cNvSpPr txBox="1"/>
          <p:nvPr/>
        </p:nvSpPr>
        <p:spPr>
          <a:xfrm>
            <a:off x="126554" y="4659982"/>
            <a:ext cx="8735888" cy="338554"/>
          </a:xfrm>
          <a:prstGeom prst="rect">
            <a:avLst/>
          </a:prstGeom>
          <a:noFill/>
        </p:spPr>
        <p:txBody>
          <a:bodyPr wrap="square" rtlCol="0">
            <a:spAutoFit/>
          </a:bodyPr>
          <a:lstStyle/>
          <a:p>
            <a:r>
              <a:rPr lang="en-GB" sz="1600" dirty="0" smtClean="0"/>
              <a:t>Release 3.10 is scheduled for 5th April 2019.</a:t>
            </a:r>
          </a:p>
        </p:txBody>
      </p:sp>
      <p:sp>
        <p:nvSpPr>
          <p:cNvPr id="8" name="Rectangle 7"/>
          <p:cNvSpPr/>
          <p:nvPr/>
        </p:nvSpPr>
        <p:spPr>
          <a:xfrm>
            <a:off x="144016" y="3435846"/>
            <a:ext cx="4572000" cy="338554"/>
          </a:xfrm>
          <a:prstGeom prst="rect">
            <a:avLst/>
          </a:prstGeom>
        </p:spPr>
        <p:txBody>
          <a:bodyPr>
            <a:spAutoFit/>
          </a:bodyPr>
          <a:lstStyle/>
          <a:p>
            <a:r>
              <a:rPr lang="en-GB" sz="1600" dirty="0"/>
              <a:t>The below </a:t>
            </a:r>
            <a:r>
              <a:rPr lang="en-GB" sz="1600" dirty="0" smtClean="0"/>
              <a:t>fix was deployed as urgent.</a:t>
            </a:r>
            <a:endParaRPr lang="en-GB" sz="1600" dirty="0"/>
          </a:p>
        </p:txBody>
      </p:sp>
      <p:graphicFrame>
        <p:nvGraphicFramePr>
          <p:cNvPr id="2" name="Table 1"/>
          <p:cNvGraphicFramePr>
            <a:graphicFrameLocks noGrp="1"/>
          </p:cNvGraphicFramePr>
          <p:nvPr>
            <p:extLst>
              <p:ext uri="{D42A27DB-BD31-4B8C-83A1-F6EECF244321}">
                <p14:modId xmlns:p14="http://schemas.microsoft.com/office/powerpoint/2010/main" val="1871725508"/>
              </p:ext>
            </p:extLst>
          </p:nvPr>
        </p:nvGraphicFramePr>
        <p:xfrm>
          <a:off x="251520" y="825053"/>
          <a:ext cx="7776865" cy="2538785"/>
        </p:xfrm>
        <a:graphic>
          <a:graphicData uri="http://schemas.openxmlformats.org/drawingml/2006/table">
            <a:tbl>
              <a:tblPr/>
              <a:tblGrid>
                <a:gridCol w="622929"/>
                <a:gridCol w="2063450"/>
                <a:gridCol w="4078229"/>
                <a:gridCol w="1012257"/>
              </a:tblGrid>
              <a:tr h="328322">
                <a:tc>
                  <a:txBody>
                    <a:bodyPr/>
                    <a:lstStyle/>
                    <a:p>
                      <a:pPr algn="l" fontAlgn="b"/>
                      <a:r>
                        <a:rPr lang="en-GB" sz="900" b="0" i="0" u="none" strike="noStrike" dirty="0">
                          <a:solidFill>
                            <a:srgbClr val="000000"/>
                          </a:solidFill>
                          <a:effectLst/>
                          <a:latin typeface="Calibri"/>
                        </a:rPr>
                        <a:t>Defect ID</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Status</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Description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Release</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437762">
                <a:tc>
                  <a:txBody>
                    <a:bodyPr/>
                    <a:lstStyle/>
                    <a:p>
                      <a:pPr algn="l" fontAlgn="b"/>
                      <a:r>
                        <a:rPr lang="en-GB" sz="900" b="0" i="0" u="none" strike="noStrike" dirty="0">
                          <a:solidFill>
                            <a:srgbClr val="000000"/>
                          </a:solidFill>
                          <a:effectLst/>
                          <a:latin typeface="Calibri"/>
                        </a:rPr>
                        <a:t>1105</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Linked with 1247  task force defect SAP ISU AQ- Winter Consumption calculation process is populating the ‘Status of the record in May’ for failure Reason Code WTC00028 as blank but it should be populated with 'F' as failed.</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322">
                <a:tc>
                  <a:txBody>
                    <a:bodyPr/>
                    <a:lstStyle/>
                    <a:p>
                      <a:pPr algn="l" fontAlgn="b"/>
                      <a:r>
                        <a:rPr lang="en-GB" sz="900" b="0" i="0" u="none" strike="noStrike" dirty="0">
                          <a:solidFill>
                            <a:srgbClr val="000000"/>
                          </a:solidFill>
                          <a:effectLst/>
                          <a:latin typeface="Calibri"/>
                        </a:rPr>
                        <a:t>1162</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SAP - UPI (User Pays Index) File Name not incrementing</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243">
                <a:tc>
                  <a:txBody>
                    <a:bodyPr/>
                    <a:lstStyle/>
                    <a:p>
                      <a:pPr algn="l" fontAlgn="b"/>
                      <a:r>
                        <a:rPr lang="en-GB" sz="900" b="0" i="0" u="none" strike="noStrike" dirty="0">
                          <a:solidFill>
                            <a:srgbClr val="000000"/>
                          </a:solidFill>
                          <a:effectLst/>
                          <a:latin typeface="Calibri"/>
                        </a:rPr>
                        <a:t>1200</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UKLink (SAP ISU) -SPA : RFA request is incorrectly getting rejected</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825">
                <a:tc>
                  <a:txBody>
                    <a:bodyPr/>
                    <a:lstStyle/>
                    <a:p>
                      <a:pPr algn="l" fontAlgn="b"/>
                      <a:r>
                        <a:rPr lang="en-GB" sz="900" b="0" i="0" u="none" strike="noStrike" dirty="0">
                          <a:solidFill>
                            <a:srgbClr val="000000"/>
                          </a:solidFill>
                          <a:effectLst/>
                          <a:latin typeface="Calibri"/>
                        </a:rPr>
                        <a:t>1211</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SAP- supplier short code not getting populated in ZCS and COM file for SSMP</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231">
                <a:tc>
                  <a:txBody>
                    <a:bodyPr/>
                    <a:lstStyle/>
                    <a:p>
                      <a:pPr algn="l" fontAlgn="b"/>
                      <a:r>
                        <a:rPr lang="en-GB" sz="900" b="0" i="0" u="none" strike="noStrike" dirty="0">
                          <a:solidFill>
                            <a:srgbClr val="000000"/>
                          </a:solidFill>
                          <a:effectLst/>
                          <a:latin typeface="Calibri"/>
                        </a:rPr>
                        <a:t>1264</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SAP AQ-Incorrect EUC number, description and Confirmation reference number populated in the T98 record of the AQ notification.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463">
                <a:tc>
                  <a:txBody>
                    <a:bodyPr/>
                    <a:lstStyle/>
                    <a:p>
                      <a:pPr algn="l" fontAlgn="b"/>
                      <a:r>
                        <a:rPr lang="en-GB" sz="900" b="0" i="0" u="none" strike="noStrike" dirty="0">
                          <a:solidFill>
                            <a:srgbClr val="000000"/>
                          </a:solidFill>
                          <a:effectLst/>
                          <a:latin typeface="Calibri"/>
                        </a:rPr>
                        <a:t>1286</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Invoices related to any gemini info type</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b"/>
                      <a:r>
                        <a:rPr lang="en-GB" sz="900" b="0" i="0" u="none" strike="noStrike" dirty="0">
                          <a:solidFill>
                            <a:srgbClr val="000000"/>
                          </a:solidFill>
                          <a:effectLst/>
                          <a:latin typeface="Calibri"/>
                        </a:rPr>
                        <a:t>1302</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Topic CONFIRM_NO_ASSET</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24">
                <a:tc>
                  <a:txBody>
                    <a:bodyPr/>
                    <a:lstStyle/>
                    <a:p>
                      <a:pPr algn="l" fontAlgn="b"/>
                      <a:r>
                        <a:rPr lang="en-GB" sz="900" b="0" i="0" u="none" strike="noStrike" dirty="0">
                          <a:solidFill>
                            <a:srgbClr val="000000"/>
                          </a:solidFill>
                          <a:effectLst/>
                          <a:latin typeface="Calibri"/>
                        </a:rPr>
                        <a:t>1306</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SAP BW- Last inspection date is missing in 0ucinstalla for all the records.</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016">
                <a:tc>
                  <a:txBody>
                    <a:bodyPr/>
                    <a:lstStyle/>
                    <a:p>
                      <a:pPr algn="l" fontAlgn="b"/>
                      <a:r>
                        <a:rPr lang="en-GB" sz="900" b="0" i="0" u="none" strike="noStrike" dirty="0">
                          <a:solidFill>
                            <a:srgbClr val="000000"/>
                          </a:solidFill>
                          <a:effectLst/>
                          <a:latin typeface="Calibri"/>
                        </a:rPr>
                        <a:t>1307</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a:rPr>
                        <a:t>Closed - Deployed to Production</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Meter Asset History Tab in DES showing Corrected and Uncorrected Reads incorrectly.</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a:rPr>
                        <a:t>R3.09</a:t>
                      </a:r>
                    </a:p>
                  </a:txBody>
                  <a:tcPr marL="5472" marR="5472" marT="54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77879269"/>
              </p:ext>
            </p:extLst>
          </p:nvPr>
        </p:nvGraphicFramePr>
        <p:xfrm>
          <a:off x="225425" y="3737645"/>
          <a:ext cx="7802959" cy="799281"/>
        </p:xfrm>
        <a:graphic>
          <a:graphicData uri="http://schemas.openxmlformats.org/drawingml/2006/table">
            <a:tbl>
              <a:tblPr/>
              <a:tblGrid>
                <a:gridCol w="609346"/>
                <a:gridCol w="2081045"/>
                <a:gridCol w="4104456"/>
                <a:gridCol w="1008112"/>
              </a:tblGrid>
              <a:tr h="418281">
                <a:tc>
                  <a:txBody>
                    <a:bodyPr/>
                    <a:lstStyle/>
                    <a:p>
                      <a:pPr algn="l" fontAlgn="b"/>
                      <a:r>
                        <a:rPr lang="en-GB" sz="1100" b="0" i="0" u="none" strike="noStrike" dirty="0">
                          <a:solidFill>
                            <a:srgbClr val="000000"/>
                          </a:solidFill>
                          <a:effectLst/>
                          <a:latin typeface="Calibri"/>
                        </a:rPr>
                        <a:t>Defect 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100" b="0" i="0" u="none" strike="noStrike">
                          <a:solidFill>
                            <a:srgbClr val="000000"/>
                          </a:solidFill>
                          <a:effectLst/>
                          <a:latin typeface="Calibri"/>
                        </a:rPr>
                        <a:t>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100" b="0" i="0" u="none" strike="noStrike">
                          <a:solidFill>
                            <a:srgbClr val="000000"/>
                          </a:solidFill>
                          <a:effectLst/>
                          <a:latin typeface="Calibri"/>
                        </a:rPr>
                        <a:t>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1100" b="0" i="0" u="none" strike="noStrike" dirty="0" smtClean="0">
                          <a:solidFill>
                            <a:srgbClr val="000000"/>
                          </a:solidFill>
                          <a:effectLst/>
                          <a:latin typeface="Calibri"/>
                        </a:rPr>
                        <a:t>Date</a:t>
                      </a:r>
                      <a:endParaRPr lang="en-GB"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381000">
                <a:tc>
                  <a:txBody>
                    <a:bodyPr/>
                    <a:lstStyle/>
                    <a:p>
                      <a:pPr algn="l" fontAlgn="b"/>
                      <a:r>
                        <a:rPr lang="en-GB" sz="1100" b="0" i="0" u="none" strike="noStrike" dirty="0">
                          <a:solidFill>
                            <a:srgbClr val="000000"/>
                          </a:solidFill>
                          <a:effectLst/>
                          <a:latin typeface="Calibri"/>
                        </a:rPr>
                        <a:t>1320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a:rPr>
                        <a:t>Closed - Deployed to Production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SAP - EXZ file sent to shipper where confirmation was lapsed and offer was not valid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a:rPr>
                        <a:t>16th 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5754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4" name="TextBox 3"/>
          <p:cNvSpPr txBox="1"/>
          <p:nvPr/>
        </p:nvSpPr>
        <p:spPr>
          <a:xfrm>
            <a:off x="179512" y="867812"/>
            <a:ext cx="8712968" cy="4308872"/>
          </a:xfrm>
          <a:prstGeom prst="rect">
            <a:avLst/>
          </a:prstGeom>
          <a:noFill/>
        </p:spPr>
        <p:txBody>
          <a:bodyPr wrap="square" rtlCol="0">
            <a:spAutoFit/>
          </a:bodyPr>
          <a:lstStyle/>
          <a:p>
            <a:pPr marL="285750" indent="-285750">
              <a:buFont typeface="Wingdings" panose="05000000000000000000" pitchFamily="2" charset="2"/>
              <a:buChar char="§"/>
            </a:pPr>
            <a:r>
              <a:rPr lang="en-GB" sz="1400" dirty="0" smtClean="0"/>
              <a:t>Currently, we manage the Change Pack process via email</a:t>
            </a:r>
          </a:p>
          <a:p>
            <a:pPr marL="742950" lvl="1" indent="-285750">
              <a:buFont typeface="Wingdings" panose="05000000000000000000" pitchFamily="2" charset="2"/>
              <a:buChar char="§"/>
            </a:pPr>
            <a:r>
              <a:rPr lang="en-GB" sz="1400" dirty="0" smtClean="0"/>
              <a:t>We send big emails to our customers, which include individual attachments</a:t>
            </a:r>
            <a:endParaRPr lang="en-GB" sz="1400" dirty="0"/>
          </a:p>
          <a:p>
            <a:pPr marL="742950" lvl="1" indent="-285750">
              <a:buFont typeface="Wingdings" panose="05000000000000000000" pitchFamily="2" charset="2"/>
              <a:buChar char="§"/>
            </a:pPr>
            <a:r>
              <a:rPr lang="en-GB" sz="1400" dirty="0" smtClean="0"/>
              <a:t>We manually collect responses, and we send Representation Matrixes to our customers via email</a:t>
            </a:r>
          </a:p>
          <a:p>
            <a:pPr marL="742950" lvl="1"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400" dirty="0" smtClean="0"/>
              <a:t>The current process requires improvement</a:t>
            </a:r>
          </a:p>
          <a:p>
            <a:pPr marL="742950" lvl="1" indent="-285750">
              <a:buFont typeface="Wingdings" panose="05000000000000000000" pitchFamily="2" charset="2"/>
              <a:buChar char="§"/>
            </a:pPr>
            <a:r>
              <a:rPr lang="en-GB" sz="1400" dirty="0" smtClean="0"/>
              <a:t>Email consultations are not user friendly for our customers</a:t>
            </a:r>
          </a:p>
          <a:p>
            <a:pPr marL="742950" lvl="1" indent="-285750">
              <a:buFont typeface="Wingdings" panose="05000000000000000000" pitchFamily="2" charset="2"/>
              <a:buChar char="§"/>
            </a:pPr>
            <a:r>
              <a:rPr lang="en-GB" sz="1400" dirty="0" smtClean="0"/>
              <a:t>As we manually collect responses, we sometime miss them</a:t>
            </a:r>
          </a:p>
          <a:p>
            <a:pPr marL="742950" lvl="1" indent="-285750">
              <a:buFont typeface="Wingdings" panose="05000000000000000000" pitchFamily="2" charset="2"/>
              <a:buChar char="§"/>
            </a:pPr>
            <a:r>
              <a:rPr lang="en-GB" sz="1400" dirty="0" smtClean="0"/>
              <a:t>There is no central reference point for referring to Change Packs</a:t>
            </a:r>
          </a:p>
          <a:p>
            <a:pPr marL="742950" lvl="1" indent="-285750">
              <a:buFont typeface="Wingdings" panose="05000000000000000000" pitchFamily="2" charset="2"/>
              <a:buChar char="§"/>
            </a:pPr>
            <a:endParaRPr lang="en-GB" sz="1400" dirty="0" smtClean="0"/>
          </a:p>
          <a:p>
            <a:pPr marL="285750" indent="-285750">
              <a:buFont typeface="Wingdings" panose="05000000000000000000" pitchFamily="2" charset="2"/>
              <a:buChar char="§"/>
            </a:pPr>
            <a:r>
              <a:rPr lang="en-GB" sz="1400" dirty="0" smtClean="0"/>
              <a:t>We are working to implement a ‘digitalised’ solution whereby we manage the process via Xoserve.com, replacing the existing email mechanism</a:t>
            </a:r>
          </a:p>
          <a:p>
            <a:pPr marL="742950" lvl="1" indent="-285750">
              <a:buFont typeface="Wingdings" panose="05000000000000000000" pitchFamily="2" charset="2"/>
              <a:buChar char="§"/>
            </a:pPr>
            <a:r>
              <a:rPr lang="en-GB" sz="1400" dirty="0" smtClean="0"/>
              <a:t>Customers will be able to review Change Packs, and submit responses, via the website</a:t>
            </a:r>
          </a:p>
          <a:p>
            <a:pPr marL="742950" lvl="1" indent="-285750">
              <a:buFont typeface="Wingdings" panose="05000000000000000000" pitchFamily="2" charset="2"/>
              <a:buChar char="§"/>
            </a:pPr>
            <a:r>
              <a:rPr lang="en-GB" sz="1400" dirty="0" smtClean="0"/>
              <a:t>There will be a dedicated page on the website for Customers to refer to Live and Closed Change Packs</a:t>
            </a:r>
          </a:p>
          <a:p>
            <a:pPr marL="742950" lvl="1" indent="-285750">
              <a:buFont typeface="Wingdings" panose="05000000000000000000" pitchFamily="2" charset="2"/>
              <a:buChar char="§"/>
            </a:pPr>
            <a:r>
              <a:rPr lang="en-GB" sz="1400" dirty="0" smtClean="0"/>
              <a:t>There will some degree of automated ‘rep collection’</a:t>
            </a:r>
          </a:p>
          <a:p>
            <a:pPr marL="742950" lvl="1" indent="-285750">
              <a:buFont typeface="Wingdings" panose="05000000000000000000" pitchFamily="2" charset="2"/>
              <a:buChar char="§"/>
            </a:pPr>
            <a:endParaRPr lang="en-GB" sz="1400" dirty="0"/>
          </a:p>
          <a:p>
            <a:r>
              <a:rPr lang="en-GB" sz="1400" dirty="0" smtClean="0"/>
              <a:t>The next slides shows how it will work</a:t>
            </a:r>
          </a:p>
          <a:p>
            <a:pPr marL="742950" lvl="1" indent="-285750">
              <a:buFont typeface="Wingdings" panose="05000000000000000000" pitchFamily="2" charset="2"/>
              <a:buChar char="§"/>
            </a:pPr>
            <a:endParaRPr lang="en-GB" dirty="0" smtClean="0"/>
          </a:p>
          <a:p>
            <a:pPr marL="742950" lvl="1" indent="-285750">
              <a:buFont typeface="Wingdings" panose="05000000000000000000" pitchFamily="2" charset="2"/>
              <a:buChar char="§"/>
            </a:pPr>
            <a:endParaRPr lang="en-GB" dirty="0" smtClean="0"/>
          </a:p>
        </p:txBody>
      </p:sp>
    </p:spTree>
    <p:extLst>
      <p:ext uri="{BB962C8B-B14F-4D97-AF65-F5344CB8AC3E}">
        <p14:creationId xmlns:p14="http://schemas.microsoft.com/office/powerpoint/2010/main" val="9052246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131839" y="2215810"/>
            <a:ext cx="1440161" cy="360040"/>
          </a:xfrm>
          <a:prstGeom prst="rect">
            <a:avLst/>
          </a:prstGeom>
          <a:pattFill prst="wdUpDiag">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68464" y="2192749"/>
            <a:ext cx="2563375" cy="360040"/>
          </a:xfrm>
          <a:prstGeom prst="rect">
            <a:avLst/>
          </a:prstGeom>
          <a:pattFill prst="wdUpDiag">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How will it work?</a:t>
            </a:r>
            <a:endParaRPr lang="en-GB" dirty="0"/>
          </a:p>
        </p:txBody>
      </p:sp>
      <p:cxnSp>
        <p:nvCxnSpPr>
          <p:cNvPr id="5" name="Straight Connector 4"/>
          <p:cNvCxnSpPr/>
          <p:nvPr/>
        </p:nvCxnSpPr>
        <p:spPr>
          <a:xfrm>
            <a:off x="539552" y="2571750"/>
            <a:ext cx="4032448" cy="4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8465" y="213970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3969" y="1132152"/>
            <a:ext cx="1187623" cy="707886"/>
          </a:xfrm>
          <a:prstGeom prst="rect">
            <a:avLst/>
          </a:prstGeom>
          <a:noFill/>
        </p:spPr>
        <p:txBody>
          <a:bodyPr wrap="square" rtlCol="0">
            <a:spAutoFit/>
          </a:bodyPr>
          <a:lstStyle/>
          <a:p>
            <a:pPr algn="ctr"/>
            <a:r>
              <a:rPr lang="en-GB" sz="1000" dirty="0" smtClean="0">
                <a:solidFill>
                  <a:srgbClr val="7030A0"/>
                </a:solidFill>
              </a:rPr>
              <a:t>Customers receive a tokenised url from Xoserve</a:t>
            </a:r>
            <a:endParaRPr lang="en-GB" sz="1000" dirty="0"/>
          </a:p>
        </p:txBody>
      </p:sp>
      <p:sp>
        <p:nvSpPr>
          <p:cNvPr id="19" name="Left Brace 18"/>
          <p:cNvSpPr/>
          <p:nvPr/>
        </p:nvSpPr>
        <p:spPr>
          <a:xfrm rot="16200000" flipV="1">
            <a:off x="1542085" y="1630070"/>
            <a:ext cx="616130" cy="2563373"/>
          </a:xfrm>
          <a:prstGeom prst="leftBrace">
            <a:avLst>
              <a:gd name="adj1" fmla="val 17970"/>
              <a:gd name="adj2" fmla="val 504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386331" y="2571750"/>
            <a:ext cx="3096344" cy="369332"/>
          </a:xfrm>
          <a:prstGeom prst="rect">
            <a:avLst/>
          </a:prstGeom>
          <a:noFill/>
        </p:spPr>
        <p:txBody>
          <a:bodyPr wrap="square" rtlCol="0">
            <a:spAutoFit/>
          </a:bodyPr>
          <a:lstStyle/>
          <a:p>
            <a:pPr algn="ctr"/>
            <a:r>
              <a:rPr lang="en-GB" dirty="0" smtClean="0"/>
              <a:t>Consultation Period</a:t>
            </a:r>
            <a:endParaRPr lang="en-GB" dirty="0"/>
          </a:p>
        </p:txBody>
      </p:sp>
      <p:sp>
        <p:nvSpPr>
          <p:cNvPr id="21" name="TextBox 20"/>
          <p:cNvSpPr txBox="1"/>
          <p:nvPr/>
        </p:nvSpPr>
        <p:spPr>
          <a:xfrm>
            <a:off x="676474" y="3219822"/>
            <a:ext cx="2347352" cy="646331"/>
          </a:xfrm>
          <a:prstGeom prst="rect">
            <a:avLst/>
          </a:prstGeom>
          <a:noFill/>
        </p:spPr>
        <p:txBody>
          <a:bodyPr wrap="square" rtlCol="0">
            <a:spAutoFit/>
          </a:bodyPr>
          <a:lstStyle/>
          <a:p>
            <a:pPr algn="ctr"/>
            <a:r>
              <a:rPr lang="en-GB" sz="1200" dirty="0" smtClean="0"/>
              <a:t>Customers can read, download and send, and provide reps on the website</a:t>
            </a:r>
            <a:endParaRPr lang="en-GB" sz="1200" dirty="0"/>
          </a:p>
        </p:txBody>
      </p:sp>
      <p:sp>
        <p:nvSpPr>
          <p:cNvPr id="23" name="TextBox 22"/>
          <p:cNvSpPr txBox="1"/>
          <p:nvPr/>
        </p:nvSpPr>
        <p:spPr>
          <a:xfrm>
            <a:off x="0" y="4387944"/>
            <a:ext cx="2848918" cy="523220"/>
          </a:xfrm>
          <a:prstGeom prst="rect">
            <a:avLst/>
          </a:prstGeom>
          <a:noFill/>
        </p:spPr>
        <p:txBody>
          <a:bodyPr wrap="square" rtlCol="0">
            <a:spAutoFit/>
          </a:bodyPr>
          <a:lstStyle/>
          <a:p>
            <a:r>
              <a:rPr lang="en-GB" sz="1400" b="1" dirty="0" smtClean="0"/>
              <a:t>D</a:t>
            </a:r>
            <a:r>
              <a:rPr lang="en-GB" sz="1400" dirty="0" smtClean="0"/>
              <a:t> = When Customers receive the Change Pack</a:t>
            </a:r>
            <a:endParaRPr lang="en-GB" sz="1400" dirty="0"/>
          </a:p>
        </p:txBody>
      </p:sp>
      <p:cxnSp>
        <p:nvCxnSpPr>
          <p:cNvPr id="24" name="Straight Connector 23"/>
          <p:cNvCxnSpPr/>
          <p:nvPr/>
        </p:nvCxnSpPr>
        <p:spPr>
          <a:xfrm>
            <a:off x="3131839" y="2120741"/>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Left Brace 25"/>
          <p:cNvSpPr/>
          <p:nvPr/>
        </p:nvSpPr>
        <p:spPr>
          <a:xfrm rot="5400000" flipV="1">
            <a:off x="1542087" y="585063"/>
            <a:ext cx="616130" cy="2563373"/>
          </a:xfrm>
          <a:prstGeom prst="leftBrace">
            <a:avLst>
              <a:gd name="adj1" fmla="val 17970"/>
              <a:gd name="adj2" fmla="val 504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2675064" y="1492927"/>
            <a:ext cx="864096" cy="369332"/>
          </a:xfrm>
          <a:prstGeom prst="rect">
            <a:avLst/>
          </a:prstGeom>
          <a:noFill/>
        </p:spPr>
        <p:txBody>
          <a:bodyPr wrap="square" rtlCol="0">
            <a:spAutoFit/>
          </a:bodyPr>
          <a:lstStyle/>
          <a:p>
            <a:r>
              <a:rPr lang="en-GB" dirty="0" smtClean="0"/>
              <a:t>D+10</a:t>
            </a:r>
            <a:endParaRPr lang="en-GB" dirty="0"/>
          </a:p>
        </p:txBody>
      </p:sp>
      <p:sp>
        <p:nvSpPr>
          <p:cNvPr id="22" name="TextBox 21"/>
          <p:cNvSpPr txBox="1"/>
          <p:nvPr/>
        </p:nvSpPr>
        <p:spPr>
          <a:xfrm>
            <a:off x="163213" y="1891446"/>
            <a:ext cx="513261" cy="369332"/>
          </a:xfrm>
          <a:prstGeom prst="rect">
            <a:avLst/>
          </a:prstGeom>
          <a:noFill/>
        </p:spPr>
        <p:txBody>
          <a:bodyPr wrap="square" rtlCol="0">
            <a:spAutoFit/>
          </a:bodyPr>
          <a:lstStyle/>
          <a:p>
            <a:r>
              <a:rPr lang="en-GB" dirty="0" smtClean="0"/>
              <a:t>D</a:t>
            </a:r>
            <a:endParaRPr lang="en-GB" dirty="0"/>
          </a:p>
        </p:txBody>
      </p:sp>
      <p:sp>
        <p:nvSpPr>
          <p:cNvPr id="27" name="TextBox 26"/>
          <p:cNvSpPr txBox="1"/>
          <p:nvPr/>
        </p:nvSpPr>
        <p:spPr>
          <a:xfrm>
            <a:off x="759760" y="543021"/>
            <a:ext cx="2347352" cy="1015663"/>
          </a:xfrm>
          <a:prstGeom prst="rect">
            <a:avLst/>
          </a:prstGeom>
          <a:noFill/>
        </p:spPr>
        <p:txBody>
          <a:bodyPr wrap="square" rtlCol="0">
            <a:spAutoFit/>
          </a:bodyPr>
          <a:lstStyle/>
          <a:p>
            <a:pPr algn="ctr"/>
            <a:r>
              <a:rPr lang="en-GB" sz="1200" dirty="0" smtClean="0"/>
              <a:t>The website will automatically collate customer reps; public reps can be published on the website within 24 hours of submission</a:t>
            </a:r>
            <a:endParaRPr lang="en-GB" sz="1200" dirty="0"/>
          </a:p>
        </p:txBody>
      </p:sp>
      <p:sp>
        <p:nvSpPr>
          <p:cNvPr id="30" name="TextBox 29"/>
          <p:cNvSpPr txBox="1"/>
          <p:nvPr/>
        </p:nvSpPr>
        <p:spPr>
          <a:xfrm>
            <a:off x="3107112" y="3219821"/>
            <a:ext cx="1713292" cy="646331"/>
          </a:xfrm>
          <a:prstGeom prst="rect">
            <a:avLst/>
          </a:prstGeom>
          <a:noFill/>
        </p:spPr>
        <p:txBody>
          <a:bodyPr wrap="square" rtlCol="0">
            <a:spAutoFit/>
          </a:bodyPr>
          <a:lstStyle/>
          <a:p>
            <a:pPr algn="ctr"/>
            <a:r>
              <a:rPr lang="en-GB" sz="1200" dirty="0"/>
              <a:t>Xoserve publish the Representation </a:t>
            </a:r>
            <a:r>
              <a:rPr lang="en-GB" sz="1200" dirty="0" smtClean="0"/>
              <a:t>Matrix on the website</a:t>
            </a:r>
            <a:endParaRPr lang="en-GB" sz="1200" dirty="0"/>
          </a:p>
        </p:txBody>
      </p:sp>
      <p:sp>
        <p:nvSpPr>
          <p:cNvPr id="32" name="TextBox 31"/>
          <p:cNvSpPr txBox="1"/>
          <p:nvPr/>
        </p:nvSpPr>
        <p:spPr>
          <a:xfrm>
            <a:off x="4211960" y="1706780"/>
            <a:ext cx="864096" cy="369332"/>
          </a:xfrm>
          <a:prstGeom prst="rect">
            <a:avLst/>
          </a:prstGeom>
          <a:noFill/>
        </p:spPr>
        <p:txBody>
          <a:bodyPr wrap="square" rtlCol="0">
            <a:spAutoFit/>
          </a:bodyPr>
          <a:lstStyle/>
          <a:p>
            <a:r>
              <a:rPr lang="en-GB" dirty="0" smtClean="0"/>
              <a:t>D+15</a:t>
            </a:r>
            <a:endParaRPr lang="en-GB" dirty="0"/>
          </a:p>
        </p:txBody>
      </p:sp>
      <p:cxnSp>
        <p:nvCxnSpPr>
          <p:cNvPr id="29" name="Straight Connector 28"/>
          <p:cNvCxnSpPr/>
          <p:nvPr/>
        </p:nvCxnSpPr>
        <p:spPr>
          <a:xfrm>
            <a:off x="4560125" y="2120741"/>
            <a:ext cx="0" cy="463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Left Brace 33"/>
          <p:cNvSpPr/>
          <p:nvPr/>
        </p:nvSpPr>
        <p:spPr>
          <a:xfrm rot="16200000" flipV="1">
            <a:off x="3556005" y="2174606"/>
            <a:ext cx="616130" cy="1415859"/>
          </a:xfrm>
          <a:prstGeom prst="leftBrace">
            <a:avLst>
              <a:gd name="adj1" fmla="val 17970"/>
              <a:gd name="adj2" fmla="val 5046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5399584" y="681521"/>
            <a:ext cx="3744416" cy="4247317"/>
          </a:xfrm>
          <a:prstGeom prst="rect">
            <a:avLst/>
          </a:prstGeom>
          <a:noFill/>
        </p:spPr>
        <p:txBody>
          <a:bodyPr wrap="square" rtlCol="0">
            <a:spAutoFit/>
          </a:bodyPr>
          <a:lstStyle/>
          <a:p>
            <a:r>
              <a:rPr lang="en-GB" sz="1400" dirty="0" smtClean="0"/>
              <a:t>Some key points for customers:</a:t>
            </a:r>
          </a:p>
          <a:p>
            <a:endParaRPr lang="en-GB" sz="1400" dirty="0"/>
          </a:p>
          <a:p>
            <a:pPr marL="285750" indent="-285750">
              <a:buFont typeface="Wingdings" panose="05000000000000000000" pitchFamily="2" charset="2"/>
              <a:buChar char="§"/>
            </a:pPr>
            <a:r>
              <a:rPr lang="en-GB" sz="1400" dirty="0" smtClean="0"/>
              <a:t>‘Private’ reps will be sent automatically via email to the UK Link Manual box account, and won’t be published on the website</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400" dirty="0" smtClean="0"/>
              <a:t>For late reps, customers will have to download the Change Pack document, fill in the appropriate response section, and send it to the UK Link Manual box account; the system doesn’t recognise late reps</a:t>
            </a:r>
          </a:p>
          <a:p>
            <a:pPr marL="285750" indent="-285750">
              <a:buFont typeface="Wingdings" panose="05000000000000000000" pitchFamily="2" charset="2"/>
              <a:buChar char="§"/>
            </a:pPr>
            <a:endParaRPr lang="en-GB" sz="1400" dirty="0"/>
          </a:p>
          <a:p>
            <a:pPr marL="285750" indent="-285750">
              <a:buFont typeface="Wingdings" panose="05000000000000000000" pitchFamily="2" charset="2"/>
              <a:buChar char="§"/>
            </a:pPr>
            <a:r>
              <a:rPr lang="en-GB" sz="1400" dirty="0" smtClean="0"/>
              <a:t>It is technically possible for an organisation to submit multiple reps; we only expect one rep per organisation as per existing process </a:t>
            </a:r>
            <a:endParaRPr lang="en-GB" sz="1400" dirty="0"/>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8911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5" grpId="0" animBg="1"/>
      <p:bldP spid="14" grpId="0"/>
      <p:bldP spid="19" grpId="0" animBg="1"/>
      <p:bldP spid="20" grpId="0"/>
      <p:bldP spid="21" grpId="0"/>
      <p:bldP spid="26" grpId="0" animBg="1"/>
      <p:bldP spid="25" grpId="0"/>
      <p:bldP spid="22" grpId="0"/>
      <p:bldP spid="27" grpId="0"/>
      <p:bldP spid="30" grpId="0"/>
      <p:bldP spid="32" grpId="0"/>
      <p:bldP spid="34" grpId="0" animBg="1"/>
      <p:bldP spid="3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Design</a:t>
            </a:r>
            <a:endParaRPr lang="en-GB" dirty="0"/>
          </a:p>
        </p:txBody>
      </p:sp>
      <p:sp>
        <p:nvSpPr>
          <p:cNvPr id="4" name="TextBox 3"/>
          <p:cNvSpPr txBox="1"/>
          <p:nvPr/>
        </p:nvSpPr>
        <p:spPr>
          <a:xfrm>
            <a:off x="467544" y="915566"/>
            <a:ext cx="8424936" cy="3970318"/>
          </a:xfrm>
          <a:prstGeom prst="rect">
            <a:avLst/>
          </a:prstGeom>
          <a:noFill/>
        </p:spPr>
        <p:txBody>
          <a:bodyPr wrap="square" rtlCol="0">
            <a:spAutoFit/>
          </a:bodyPr>
          <a:lstStyle/>
          <a:p>
            <a:r>
              <a:rPr lang="en-GB" dirty="0" smtClean="0"/>
              <a:t>The following links to our initial design of the Change Pack Mechanism:</a:t>
            </a:r>
          </a:p>
          <a:p>
            <a:endParaRPr lang="en-GB" dirty="0"/>
          </a:p>
          <a:p>
            <a:r>
              <a:rPr lang="en-GB" u="sng" dirty="0">
                <a:hlinkClick r:id="rId2"/>
              </a:rPr>
              <a:t>https://xd.adobe.com/view/c714ed62-c06a-4baa-74e7-daba4cc2ff74-b125/?fullscreen</a:t>
            </a:r>
            <a:r>
              <a:rPr lang="en-GB" dirty="0"/>
              <a:t> </a:t>
            </a:r>
            <a:endParaRPr lang="en-GB" dirty="0" smtClean="0"/>
          </a:p>
          <a:p>
            <a:endParaRPr lang="en-GB" dirty="0"/>
          </a:p>
          <a:p>
            <a:r>
              <a:rPr lang="en-GB" dirty="0" smtClean="0"/>
              <a:t>We are expecting implementation in preparation for the May Change Pack</a:t>
            </a:r>
          </a:p>
          <a:p>
            <a:endParaRPr lang="en-GB" dirty="0"/>
          </a:p>
          <a:p>
            <a:r>
              <a:rPr lang="en-GB" dirty="0" smtClean="0"/>
              <a:t>We have an external Pilot Group to test the solution on 29</a:t>
            </a:r>
            <a:r>
              <a:rPr lang="en-GB" baseline="30000" dirty="0" smtClean="0"/>
              <a:t>th</a:t>
            </a:r>
            <a:r>
              <a:rPr lang="en-GB" dirty="0" smtClean="0"/>
              <a:t> April, and we have a couple of other external demonstration events planned before implementation: if you would like to register your interest, please write to Richard </a:t>
            </a:r>
            <a:r>
              <a:rPr lang="en-GB" dirty="0"/>
              <a:t>at </a:t>
            </a:r>
            <a:r>
              <a:rPr lang="en-GB" dirty="0" smtClean="0">
                <a:hlinkClick r:id="rId3"/>
              </a:rPr>
              <a:t>uklink@xoserve.com</a:t>
            </a:r>
            <a:r>
              <a:rPr lang="en-GB" dirty="0" smtClean="0"/>
              <a:t> </a:t>
            </a:r>
            <a:endParaRPr lang="en-GB" dirty="0"/>
          </a:p>
          <a:p>
            <a:endParaRPr lang="en-GB" dirty="0" smtClean="0"/>
          </a:p>
          <a:p>
            <a:r>
              <a:rPr lang="en-GB" dirty="0" smtClean="0"/>
              <a:t>Is there any questions before I talk about another initiative for the website?</a:t>
            </a:r>
            <a:endParaRPr lang="en-GB" dirty="0"/>
          </a:p>
          <a:p>
            <a:r>
              <a:rPr lang="en-GB" dirty="0" smtClean="0"/>
              <a:t> </a:t>
            </a:r>
            <a:endParaRPr lang="en-GB" dirty="0"/>
          </a:p>
        </p:txBody>
      </p:sp>
    </p:spTree>
    <p:extLst>
      <p:ext uri="{BB962C8B-B14F-4D97-AF65-F5344CB8AC3E}">
        <p14:creationId xmlns:p14="http://schemas.microsoft.com/office/powerpoint/2010/main" val="28961861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Proposal Form on Xoserve.com</a:t>
            </a:r>
            <a:endParaRPr lang="en-GB" dirty="0"/>
          </a:p>
        </p:txBody>
      </p:sp>
      <p:sp>
        <p:nvSpPr>
          <p:cNvPr id="3" name="Content Placeholder 2"/>
          <p:cNvSpPr>
            <a:spLocks noGrp="1"/>
          </p:cNvSpPr>
          <p:nvPr>
            <p:ph idx="1"/>
          </p:nvPr>
        </p:nvSpPr>
        <p:spPr/>
        <p:txBody>
          <a:bodyPr>
            <a:normAutofit/>
          </a:bodyPr>
          <a:lstStyle/>
          <a:p>
            <a:r>
              <a:rPr lang="en-GB" sz="1800" dirty="0" smtClean="0"/>
              <a:t>Currently, if you want to send a Change Proposal to Xoserve.com, you have to download a template from the Joint Office, fill it in and then send it via email to the Xoserve Portfolio Office</a:t>
            </a:r>
          </a:p>
          <a:p>
            <a:endParaRPr lang="en-GB" sz="1800" dirty="0"/>
          </a:p>
          <a:p>
            <a:r>
              <a:rPr lang="en-GB" sz="1800" dirty="0" smtClean="0"/>
              <a:t>Soon, you’ll be able to submit an online CP form via Xoserve.com. Once you’ve completed the form, your online form will transfer into a Change Proposal word document, and it’ll be sent directly to the Portfolio Office automatically</a:t>
            </a:r>
          </a:p>
          <a:p>
            <a:endParaRPr lang="en-GB" sz="1800" dirty="0"/>
          </a:p>
          <a:p>
            <a:r>
              <a:rPr lang="en-GB" sz="1800" dirty="0" smtClean="0"/>
              <a:t>Here is our initial design:</a:t>
            </a:r>
          </a:p>
          <a:p>
            <a:pPr lvl="1"/>
            <a:r>
              <a:rPr lang="en-GB" sz="1600" u="sng" dirty="0">
                <a:hlinkClick r:id="rId2"/>
              </a:rPr>
              <a:t>https://xd.adobe.com/view/b2ed28cc-f77c-4f4f-5961-12d7a47f8846-c4dc/</a:t>
            </a:r>
            <a:endParaRPr lang="en-GB" sz="1600" dirty="0"/>
          </a:p>
          <a:p>
            <a:pPr lvl="1"/>
            <a:endParaRPr lang="en-GB" sz="1600" dirty="0"/>
          </a:p>
        </p:txBody>
      </p:sp>
    </p:spTree>
    <p:extLst>
      <p:ext uri="{BB962C8B-B14F-4D97-AF65-F5344CB8AC3E}">
        <p14:creationId xmlns:p14="http://schemas.microsoft.com/office/powerpoint/2010/main" val="81447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5425" y="-42360"/>
            <a:ext cx="8688388" cy="723900"/>
          </a:xfrm>
        </p:spPr>
        <p:txBody>
          <a:bodyPr/>
          <a:lstStyle/>
          <a:p>
            <a:r>
              <a:rPr lang="en-GB" dirty="0" smtClean="0"/>
              <a:t>Amendment Invoice Impacting Defects</a:t>
            </a:r>
            <a:endParaRPr lang="en-GB" sz="2800" dirty="0"/>
          </a:p>
        </p:txBody>
      </p:sp>
      <p:graphicFrame>
        <p:nvGraphicFramePr>
          <p:cNvPr id="9" name="Table 8"/>
          <p:cNvGraphicFramePr>
            <a:graphicFrameLocks noGrp="1"/>
          </p:cNvGraphicFramePr>
          <p:nvPr>
            <p:extLst>
              <p:ext uri="{D42A27DB-BD31-4B8C-83A1-F6EECF244321}">
                <p14:modId xmlns:p14="http://schemas.microsoft.com/office/powerpoint/2010/main" val="1939272046"/>
              </p:ext>
            </p:extLst>
          </p:nvPr>
        </p:nvGraphicFramePr>
        <p:xfrm>
          <a:off x="7713333" y="987574"/>
          <a:ext cx="1377202" cy="801752"/>
        </p:xfrm>
        <a:graphic>
          <a:graphicData uri="http://schemas.openxmlformats.org/drawingml/2006/table">
            <a:tbl>
              <a:tblPr/>
              <a:tblGrid>
                <a:gridCol w="398000"/>
                <a:gridCol w="979202"/>
              </a:tblGrid>
              <a:tr h="152960">
                <a:tc>
                  <a:txBody>
                    <a:bodyPr/>
                    <a:lstStyle/>
                    <a:p>
                      <a:pPr algn="l" fontAlgn="b"/>
                      <a:r>
                        <a:rPr lang="en-GB" sz="1100" b="0" i="0" u="none" strike="noStrike" dirty="0">
                          <a:solidFill>
                            <a:srgbClr val="000000"/>
                          </a:solidFill>
                          <a:effectLst/>
                          <a:latin typeface="Calibri"/>
                        </a:rPr>
                        <a:t>Key: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26891">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800" b="0" i="0" u="none" strike="noStrike">
                          <a:solidFill>
                            <a:srgbClr val="000000"/>
                          </a:solidFill>
                          <a:effectLst/>
                          <a:latin typeface="Calibri"/>
                        </a:rPr>
                        <a:t>Amendment Invoice Task Force Defects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7696">
                <a:tc>
                  <a:txBody>
                    <a:bodyPr/>
                    <a:lstStyle/>
                    <a:p>
                      <a:pPr algn="l" fontAlgn="b"/>
                      <a:r>
                        <a:rPr lang="en-GB"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Calibri"/>
                        </a:rPr>
                        <a:t>Standard Defect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32826105"/>
              </p:ext>
            </p:extLst>
          </p:nvPr>
        </p:nvGraphicFramePr>
        <p:xfrm>
          <a:off x="179512" y="555526"/>
          <a:ext cx="7403628" cy="4418559"/>
        </p:xfrm>
        <a:graphic>
          <a:graphicData uri="http://schemas.openxmlformats.org/drawingml/2006/table">
            <a:tbl>
              <a:tblPr/>
              <a:tblGrid>
                <a:gridCol w="490860"/>
                <a:gridCol w="1079607"/>
                <a:gridCol w="509784"/>
                <a:gridCol w="5323377"/>
              </a:tblGrid>
              <a:tr h="189089">
                <a:tc>
                  <a:txBody>
                    <a:bodyPr/>
                    <a:lstStyle/>
                    <a:p>
                      <a:pPr algn="l" fontAlgn="b"/>
                      <a:r>
                        <a:rPr lang="en-GB" sz="900" b="0" i="0" u="none" strike="noStrike" dirty="0">
                          <a:solidFill>
                            <a:srgbClr val="000000"/>
                          </a:solidFill>
                          <a:effectLst/>
                          <a:latin typeface="Calibri"/>
                        </a:rPr>
                        <a:t>Defect ID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Status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a:solidFill>
                            <a:srgbClr val="000000"/>
                          </a:solidFill>
                          <a:effectLst/>
                          <a:latin typeface="Calibri"/>
                        </a:rPr>
                        <a:t>Primary Business Process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l" fontAlgn="b"/>
                      <a:r>
                        <a:rPr lang="en-GB" sz="900" b="0" i="0" u="none" strike="noStrike" dirty="0">
                          <a:solidFill>
                            <a:srgbClr val="000000"/>
                          </a:solidFill>
                          <a:effectLst/>
                          <a:latin typeface="Calibri"/>
                        </a:rPr>
                        <a:t>Description</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2118">
                <a:tc>
                  <a:txBody>
                    <a:bodyPr/>
                    <a:lstStyle/>
                    <a:p>
                      <a:pPr algn="l" fontAlgn="b"/>
                      <a:r>
                        <a:rPr lang="en-GB" sz="900" b="0" i="0" u="none" strike="noStrike" dirty="0">
                          <a:solidFill>
                            <a:srgbClr val="000000"/>
                          </a:solidFill>
                          <a:effectLst/>
                          <a:latin typeface="Calibri"/>
                        </a:rPr>
                        <a:t>1122</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Clarification Required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Multiple RGMA reads (Final Exchange and Report read) present in the system for the same day leading to incorrect one day rec.</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dirty="0">
                          <a:solidFill>
                            <a:srgbClr val="000000"/>
                          </a:solidFill>
                          <a:effectLst/>
                          <a:latin typeface="Calibri"/>
                        </a:rPr>
                        <a:t>1173</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Fix In Progress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INV</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Mismatch in ASP file &amp; not captured in mismatch report where legacy data used for Rec</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2118">
                <a:tc>
                  <a:txBody>
                    <a:bodyPr/>
                    <a:lstStyle/>
                    <a:p>
                      <a:pPr algn="l" fontAlgn="b"/>
                      <a:r>
                        <a:rPr lang="en-GB" sz="900" b="0" i="0" u="none" strike="noStrike" dirty="0">
                          <a:solidFill>
                            <a:srgbClr val="000000"/>
                          </a:solidFill>
                          <a:effectLst/>
                          <a:latin typeface="Calibri"/>
                        </a:rPr>
                        <a:t>1178</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Awaiting CAB</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RGMA</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Linked with 1290,789 and 1309 ASP/AML mismatches when Class 4 read is received for the same read date as RGMA read.(creates MR07 exception)</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32362">
                <a:tc>
                  <a:txBody>
                    <a:bodyPr/>
                    <a:lstStyle/>
                    <a:p>
                      <a:pPr algn="l" fontAlgn="b"/>
                      <a:r>
                        <a:rPr lang="en-GB" sz="900" b="0" i="0" u="none" strike="noStrike" dirty="0">
                          <a:solidFill>
                            <a:srgbClr val="000000"/>
                          </a:solidFill>
                          <a:effectLst/>
                          <a:latin typeface="Calibri"/>
                        </a:rPr>
                        <a:t>1199</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Ready For Assurance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Volume and energy calculated wrong where Read insert between actual and estimated shipper transfer with TTZ of 1 (inseted using manual read screen). Affects AQ &amp; charge calculation for Amendment invoice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a:solidFill>
                            <a:srgbClr val="000000"/>
                          </a:solidFill>
                          <a:effectLst/>
                          <a:latin typeface="Calibri"/>
                        </a:rPr>
                        <a:t>1207</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Ready For Assurance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RGMA</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SAP - Incorrect volume being calculated for Class change scenario for Class 1 site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dirty="0">
                          <a:solidFill>
                            <a:srgbClr val="000000"/>
                          </a:solidFill>
                          <a:effectLst/>
                          <a:latin typeface="Calibri"/>
                        </a:rPr>
                        <a:t>1218</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Clarification Required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Incorrect energy calculated: Treatment of Check to Check Reconciliation spanning across Classes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a:solidFill>
                            <a:srgbClr val="000000"/>
                          </a:solidFill>
                          <a:effectLst/>
                          <a:latin typeface="Calibri"/>
                        </a:rPr>
                        <a:t>1219</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Clarification Required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SAP: Issue with DM Estimation following RGMA update for CA/CL site: Potential charge issue.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a:solidFill>
                            <a:srgbClr val="000000"/>
                          </a:solidFill>
                          <a:effectLst/>
                          <a:latin typeface="Calibri"/>
                        </a:rPr>
                        <a:t>1278</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Ready For Assurance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Better Estimate on Twin stream sites does not seem to be allocated aggregate energy correctly</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dirty="0">
                          <a:solidFill>
                            <a:srgbClr val="000000"/>
                          </a:solidFill>
                          <a:effectLst/>
                          <a:latin typeface="Calibri"/>
                        </a:rPr>
                        <a:t>1308</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Assigned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INV</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SAP- where a reconciliation covers pre go live period the original vairances are created manually causing mismatch issues.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dirty="0">
                          <a:solidFill>
                            <a:srgbClr val="000000"/>
                          </a:solidFill>
                          <a:effectLst/>
                          <a:latin typeface="Calibri"/>
                        </a:rPr>
                        <a:t>1314</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Assigned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INV</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SAP - Incorrect Netting off seen within ASP files when there are multiple re-recs within same month for the same REC period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dirty="0">
                          <a:solidFill>
                            <a:srgbClr val="000000"/>
                          </a:solidFill>
                          <a:effectLst/>
                          <a:latin typeface="Calibri"/>
                        </a:rPr>
                        <a:t>1315</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Assigned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INV</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SAP- Enduring fix on the Amendment Invoice to stop manual workaround to prevent pre LiS charges being included on the invoice.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6059">
                <a:tc>
                  <a:txBody>
                    <a:bodyPr/>
                    <a:lstStyle/>
                    <a:p>
                      <a:pPr algn="l" fontAlgn="b"/>
                      <a:r>
                        <a:rPr lang="en-GB" sz="900" b="0" i="0" u="none" strike="noStrike" dirty="0">
                          <a:solidFill>
                            <a:srgbClr val="000000"/>
                          </a:solidFill>
                          <a:effectLst/>
                          <a:latin typeface="Calibri"/>
                        </a:rPr>
                        <a:t>1318</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Fix In Progress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INV</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Energy does not equal financial charge on the Amendment Invoice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dirty="0">
                          <a:solidFill>
                            <a:srgbClr val="000000"/>
                          </a:solidFill>
                          <a:effectLst/>
                          <a:latin typeface="Calibri"/>
                        </a:rPr>
                        <a:t>1321</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DRS Needed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SPA</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Volume not calculated correctly when Class 4 (via UMR) read is suppressed by asset update (FINC) read causing 1 day rec.</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63030">
                <a:tc>
                  <a:txBody>
                    <a:bodyPr/>
                    <a:lstStyle/>
                    <a:p>
                      <a:pPr algn="l" fontAlgn="b"/>
                      <a:r>
                        <a:rPr lang="en-GB" sz="900" b="0" i="0" u="none" strike="noStrike" dirty="0">
                          <a:solidFill>
                            <a:srgbClr val="000000"/>
                          </a:solidFill>
                          <a:effectLst/>
                          <a:latin typeface="Calibri"/>
                        </a:rPr>
                        <a:t>1324</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DRS Needed</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INV</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SAP - AML presentation issue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19756">
                <a:tc>
                  <a:txBody>
                    <a:bodyPr/>
                    <a:lstStyle/>
                    <a:p>
                      <a:pPr algn="l" fontAlgn="b"/>
                      <a:r>
                        <a:rPr lang="en-GB" sz="900" b="0" i="0" u="none" strike="noStrike" dirty="0">
                          <a:solidFill>
                            <a:srgbClr val="000000"/>
                          </a:solidFill>
                          <a:effectLst/>
                          <a:latin typeface="Calibri"/>
                        </a:rPr>
                        <a:t>1331</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New</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DM prime REC charges are not getting calculated &amp; presented within ASP supporting information file</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252118">
                <a:tc>
                  <a:txBody>
                    <a:bodyPr/>
                    <a:lstStyle/>
                    <a:p>
                      <a:pPr algn="l" fontAlgn="b"/>
                      <a:r>
                        <a:rPr lang="en-GB" sz="900" b="0" i="0" u="none" strike="noStrike" dirty="0">
                          <a:solidFill>
                            <a:srgbClr val="000000"/>
                          </a:solidFill>
                          <a:effectLst/>
                          <a:latin typeface="Calibri"/>
                        </a:rPr>
                        <a:t>1332</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New</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ASP batch: Charges not presented within ASP file as the batch process is doing a lookup into the REC interface tables with a different REC end date (30.11.18) to the actual REC date (02.12.18)</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26059">
                <a:tc>
                  <a:txBody>
                    <a:bodyPr/>
                    <a:lstStyle/>
                    <a:p>
                      <a:pPr algn="l" fontAlgn="b"/>
                      <a:r>
                        <a:rPr lang="en-GB" sz="900" b="0" i="0" u="none" strike="noStrike" dirty="0">
                          <a:solidFill>
                            <a:srgbClr val="000000"/>
                          </a:solidFill>
                          <a:effectLst/>
                          <a:latin typeface="Calibri"/>
                        </a:rPr>
                        <a:t>1333</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New</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a:solidFill>
                            <a:srgbClr val="000000"/>
                          </a:solidFill>
                          <a:effectLst/>
                          <a:latin typeface="Calibri"/>
                        </a:rPr>
                        <a:t>Analysis of the interface between billing and DM REC to avoid financial mismatches (Sc52)</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r h="189089">
                <a:tc>
                  <a:txBody>
                    <a:bodyPr/>
                    <a:lstStyle/>
                    <a:p>
                      <a:pPr algn="l" fontAlgn="b"/>
                      <a:r>
                        <a:rPr lang="en-GB" sz="900" b="0" i="0" u="none" strike="noStrike" dirty="0">
                          <a:solidFill>
                            <a:srgbClr val="000000"/>
                          </a:solidFill>
                          <a:effectLst/>
                          <a:latin typeface="Calibri"/>
                        </a:rPr>
                        <a:t>1334</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New</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900" b="0" i="0" u="none" strike="noStrike">
                          <a:solidFill>
                            <a:srgbClr val="000000"/>
                          </a:solidFill>
                          <a:effectLst/>
                          <a:latin typeface="Calibri"/>
                        </a:rPr>
                        <a:t>READS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dirty="0">
                          <a:solidFill>
                            <a:srgbClr val="000000"/>
                          </a:solidFill>
                          <a:effectLst/>
                          <a:latin typeface="Calibri"/>
                        </a:rPr>
                        <a:t>Two Inflight RECs processed within D+5 close out are identified to have an inconsistency in terms of mapping the GUID and the REC start/end dates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121139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927B77B7F39148B9CB17AE711C8D35" ma:contentTypeVersion="0" ma:contentTypeDescription="Create a new document." ma:contentTypeScope="" ma:versionID="159d718f6c29ca5e1f84b5e6d7132f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1B2E31-4703-4F4D-BB47-74A8364BAC36}">
  <ds:schemaRefs>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A723BE-B83E-44FD-90E1-73FE10FBD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0DEEE7B-1543-4EFF-B3C1-AFC857C3E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8757</TotalTime>
  <Words>10102</Words>
  <Application>Microsoft Office PowerPoint</Application>
  <PresentationFormat>On-screen Show (16:9)</PresentationFormat>
  <Paragraphs>2051</Paragraphs>
  <Slides>83</Slides>
  <Notes>13</Notes>
  <HiddenSlides>0</HiddenSlides>
  <MMClips>0</MMClips>
  <ScaleCrop>false</ScaleCrop>
  <HeadingPairs>
    <vt:vector size="4" baseType="variant">
      <vt:variant>
        <vt:lpstr>Theme</vt:lpstr>
      </vt:variant>
      <vt:variant>
        <vt:i4>6</vt:i4>
      </vt:variant>
      <vt:variant>
        <vt:lpstr>Slide Titles</vt:lpstr>
      </vt:variant>
      <vt:variant>
        <vt:i4>83</vt:i4>
      </vt:variant>
    </vt:vector>
  </HeadingPairs>
  <TitlesOfParts>
    <vt:vector size="89" baseType="lpstr">
      <vt:lpstr>Office Theme</vt:lpstr>
      <vt:lpstr>xoserve templates</vt:lpstr>
      <vt:lpstr>1_xoserve templates</vt:lpstr>
      <vt:lpstr>2_xoserve templates</vt:lpstr>
      <vt:lpstr>3_xoserve templates</vt:lpstr>
      <vt:lpstr>4_xoserve templates</vt:lpstr>
      <vt:lpstr>DSC Delivery Sub-Group</vt:lpstr>
      <vt:lpstr>Agenda (1)</vt:lpstr>
      <vt:lpstr>Agenda (2)</vt:lpstr>
      <vt:lpstr>3. Defects update</vt:lpstr>
      <vt:lpstr>3a. AQ Defects</vt:lpstr>
      <vt:lpstr>PowerPoint Presentation</vt:lpstr>
      <vt:lpstr>Defect Summary Stats </vt:lpstr>
      <vt:lpstr>R3.09</vt:lpstr>
      <vt:lpstr>Amendment Invoice Impacting Defects</vt:lpstr>
      <vt:lpstr>Amendment Invoice Impacting Defects - Closed</vt:lpstr>
      <vt:lpstr>4. Portfolio Delivery Overview POAP</vt:lpstr>
      <vt:lpstr>R&amp;N Timeline</vt:lpstr>
      <vt:lpstr>2019 / 2020 R&amp;N Delivery Timeline</vt:lpstr>
      <vt:lpstr>2019 / 2020 R&amp;N Governance Timeline</vt:lpstr>
      <vt:lpstr>Change Index – R&amp;N Allocated Change</vt:lpstr>
      <vt:lpstr>Change Index – R&amp;N Unallocated External Impacting Changes  </vt:lpstr>
      <vt:lpstr>5. Major Release Update</vt:lpstr>
      <vt:lpstr>5a. XRN4572 UK Link Release 3</vt:lpstr>
      <vt:lpstr>UK Link Release 3 - Plan</vt:lpstr>
      <vt:lpstr>5b. XRN4802 – MiR Drop 3 -  Status Update</vt:lpstr>
      <vt:lpstr>XRN4802 – MiR Drop 3</vt:lpstr>
      <vt:lpstr>5c. XRN4732 - June 19 Release -  Status Update</vt:lpstr>
      <vt:lpstr>XRN4732 - June 19 Release Timelines</vt:lpstr>
      <vt:lpstr>5d. XRN4665 – EUC Release</vt:lpstr>
      <vt:lpstr>XRN 4665 - EUC Release Timelines</vt:lpstr>
      <vt:lpstr>XRN4828 - Nov 19 Release -  Status Update</vt:lpstr>
      <vt:lpstr>XRN4828 - Nov 19 Release Timelines</vt:lpstr>
      <vt:lpstr>Assurance In Place of Market Trials</vt:lpstr>
      <vt:lpstr> 6. New Change Proposals For Ratification of the Prioritisation Scores </vt:lpstr>
      <vt:lpstr>7. Change Proposal Initial  View Representations</vt:lpstr>
      <vt:lpstr>7a. XRN4871 - Modification 0665 – Changes to Ratchet Regime</vt:lpstr>
      <vt:lpstr>Background</vt:lpstr>
      <vt:lpstr>Last DSG Meeting – 18 March 2019</vt:lpstr>
      <vt:lpstr>Visibility of ND Flag</vt:lpstr>
      <vt:lpstr>Views sought from DSG - SPA</vt:lpstr>
      <vt:lpstr>Views sought from DSG – Inflight</vt:lpstr>
      <vt:lpstr>Views sought from DSG – Invoicing</vt:lpstr>
      <vt:lpstr>Next Steps…</vt:lpstr>
      <vt:lpstr>7b. XRN4645 – The Rejection of Incrementing Reads Submitted for an Isolated Supply Meter Point (RGMA Flows)  </vt:lpstr>
      <vt:lpstr>7c. XRN4780 - Inclusion of Meter Asset Provider Identity (MAP Id) in the UK Link system (CSS Consequential Change)</vt:lpstr>
      <vt:lpstr>Overview</vt:lpstr>
      <vt:lpstr>RGMA Logic Overview</vt:lpstr>
      <vt:lpstr>RGMA Logic Overview cont.</vt:lpstr>
      <vt:lpstr>7d. Reporting XRN delivery recommendations</vt:lpstr>
      <vt:lpstr>PowerPoint Presentation</vt:lpstr>
      <vt:lpstr>Shipper Pack, PARR Reporting XRN delivery recommendation </vt:lpstr>
      <vt:lpstr>Shipper Pack, PARR Reporting XRN delivery recommendation </vt:lpstr>
      <vt:lpstr>Shipper Pack, PARR Reporting XRN delivery recommendation </vt:lpstr>
      <vt:lpstr>PowerPoint Presentation</vt:lpstr>
      <vt:lpstr>8. Undergoing Solution Options Impact Assessment Review  </vt:lpstr>
      <vt:lpstr>9. Solution Options Impact Assessment Review Completed</vt:lpstr>
      <vt:lpstr>9a. XRN4713 - Actual Read following Estimated Transfer Read Calculating AQ of 1 - Enduring Solution</vt:lpstr>
      <vt:lpstr>Change Overview</vt:lpstr>
      <vt:lpstr>Option 3 - High Level Impact Assessment</vt:lpstr>
      <vt:lpstr>Option 3 - System Impact Assessment</vt:lpstr>
      <vt:lpstr>Option 3 - Process Impact Assessment</vt:lpstr>
      <vt:lpstr>9b. XRN4803– Removal of validation for AQ Correction Reason 4</vt:lpstr>
      <vt:lpstr>Change Overview</vt:lpstr>
      <vt:lpstr>Option 1 - High Level Impact Assessment</vt:lpstr>
      <vt:lpstr>Option 1 - System Impact Assessment</vt:lpstr>
      <vt:lpstr>Option 1 - Process Impact Assessment</vt:lpstr>
      <vt:lpstr>10. Miscellaneous</vt:lpstr>
      <vt:lpstr>10a.  XRN4777 – Acceptance of Contact details updates</vt:lpstr>
      <vt:lpstr>XRN4777 – Acceptance of Contact details updates</vt:lpstr>
      <vt:lpstr>XRN4777 – Acceptance of Contact details updates</vt:lpstr>
      <vt:lpstr>11. JMDG Update</vt:lpstr>
      <vt:lpstr>27  Domestic M-Number Helpline [Gas]</vt:lpstr>
      <vt:lpstr>06  MAPs - Meter Asset Details [Gas]</vt:lpstr>
      <vt:lpstr>33  Third Party Services [Twin]</vt:lpstr>
      <vt:lpstr>47 &amp; 09 ASC and CT / VT Ratio (Electricity)</vt:lpstr>
      <vt:lpstr>01 &amp; 57  Central industry contact database and Industry Escalation Process</vt:lpstr>
      <vt:lpstr>09  Estimated Annual Consumption (EAC)</vt:lpstr>
      <vt:lpstr>56  FiT Licensee Notifications – Smart meter installs</vt:lpstr>
      <vt:lpstr>58  MAP API [Gas]</vt:lpstr>
      <vt:lpstr>59  UKRPA Access to Gas data [Gas]</vt:lpstr>
      <vt:lpstr>PowerPoint Presentation</vt:lpstr>
      <vt:lpstr>12. Action Updates</vt:lpstr>
      <vt:lpstr>13. AOB</vt:lpstr>
      <vt:lpstr>Website Update – Change Packs</vt:lpstr>
      <vt:lpstr>Background</vt:lpstr>
      <vt:lpstr>How will it work?</vt:lpstr>
      <vt:lpstr>Initial Design</vt:lpstr>
      <vt:lpstr>Change Proposal Form on Xoserve.com</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National Grid</cp:lastModifiedBy>
  <cp:revision>325</cp:revision>
  <dcterms:created xsi:type="dcterms:W3CDTF">2018-09-02T17:12:15Z</dcterms:created>
  <dcterms:modified xsi:type="dcterms:W3CDTF">2019-03-29T12:08:13Z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-1925572091</vt:i4>
  </property>
  <property fmtid="{D5CDD505-2E9C-101B-9397-08002B2CF9AE}" pid="3" name="_NewReviewCycle">
    <vt:lpwstr/>
  </property>
  <property fmtid="{D5CDD505-2E9C-101B-9397-08002B2CF9AE}" pid="4" name="_EmailSubject">
    <vt:lpwstr>Xoserve.com Publishing Request - Document</vt:lpwstr>
  </property>
  <property fmtid="{D5CDD505-2E9C-101B-9397-08002B2CF9AE}" pid="5" name="_AuthorEmail">
    <vt:lpwstr>Rachel.Taggart@xoserve.com</vt:lpwstr>
  </property>
  <property fmtid="{D5CDD505-2E9C-101B-9397-08002B2CF9AE}" pid="6" name="_AuthorEmailDisplayName">
    <vt:lpwstr>Taggart, Rachel</vt:lpwstr>
  </property>
  <property fmtid="{D5CDD505-2E9C-101B-9397-08002B2CF9AE}" pid="7" name="_PreviousAdHocReviewCycleID">
    <vt:i4>1696637420</vt:i4>
  </property>
  <property fmtid="{D5CDD505-2E9C-101B-9397-08002B2CF9AE}" pid="8" name="ContentTypeId">
    <vt:lpwstr>0x0101006E927B77B7F39148B9CB17AE711C8D35</vt:lpwstr>
  </property>
</Properties>
</file>